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0" r:id="rId2"/>
    <p:sldId id="261" r:id="rId3"/>
    <p:sldId id="256" r:id="rId4"/>
    <p:sldId id="257" r:id="rId5"/>
    <p:sldId id="258" r:id="rId6"/>
    <p:sldId id="259" r:id="rId7"/>
    <p:sldId id="264" r:id="rId8"/>
    <p:sldId id="263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VY_32_INOVACE_14_Prvouka </a:t>
          </a:r>
          <a:r>
            <a:rPr lang="cs-CZ" sz="2000" baseline="0" dirty="0" smtClean="0"/>
            <a:t>- Zima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Brandýs  n. L. – Stará Boleslav, Školní 291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</a:t>
          </a:r>
          <a:r>
            <a:rPr lang="cs-CZ" sz="2000" dirty="0" err="1" smtClean="0"/>
            <a:t>Slaminková</a:t>
          </a:r>
          <a:r>
            <a:rPr lang="cs-CZ" sz="2000" dirty="0" smtClean="0"/>
            <a:t> Jana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smtClean="0"/>
            <a:t>: Zima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CZ.1.07/1.4.00/21.0979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A465C6E-182A-4706-AB49-194D798EFD7F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23CC9B6-B008-4343-A9ED-59E0F14F5753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5C60F68-D491-4916-9B9E-86ED95593AA9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A9408CC-7BD6-40D9-A6A5-3E820295A71F}" type="presOf" srcId="{B651F6E3-6281-48DB-9319-2AEAFDAE7572}" destId="{619D679B-A015-4ECF-8348-D1034C574F40}" srcOrd="0" destOrd="0" presId="urn:microsoft.com/office/officeart/2005/8/layout/target3"/>
    <dgm:cxn modelId="{DCD49DDC-5ED3-4723-9092-F433ECB9DB3A}" type="presOf" srcId="{D1B46980-6531-4606-95E6-44980827E919}" destId="{2BE915AB-18AA-4053-B92C-3BFC9ED204BB}" srcOrd="1" destOrd="0" presId="urn:microsoft.com/office/officeart/2005/8/layout/target3"/>
    <dgm:cxn modelId="{30E1067D-EA81-4C59-8B18-463999976AFB}" type="presOf" srcId="{D8197B8C-B260-4A16-BDF4-0947B075E274}" destId="{5A5FFA88-C948-4069-8E93-59FA12366E83}" srcOrd="1" destOrd="0" presId="urn:microsoft.com/office/officeart/2005/8/layout/target3"/>
    <dgm:cxn modelId="{2046496A-B74A-4FD5-8D48-9ADFE0CE26DF}" type="presOf" srcId="{D1B46980-6531-4606-95E6-44980827E919}" destId="{6140AFEC-043D-4C43-A2F9-D0F5331DF3A3}" srcOrd="0" destOrd="0" presId="urn:microsoft.com/office/officeart/2005/8/layout/target3"/>
    <dgm:cxn modelId="{ECE39EFB-0E66-4ECF-BFD0-C0F741EBAEC9}" type="presOf" srcId="{4C35D32F-0EAB-4CD7-82EE-45574DC2A586}" destId="{890E4F0B-2866-4A3F-A3C7-2A14B1797930}" srcOrd="1" destOrd="0" presId="urn:microsoft.com/office/officeart/2005/8/layout/target3"/>
    <dgm:cxn modelId="{AB51C083-CA91-40CA-8E27-D99C638E8C7E}" type="presOf" srcId="{B651F6E3-6281-48DB-9319-2AEAFDAE7572}" destId="{6BB5E863-4638-4E1D-BFDE-399D028AC4ED}" srcOrd="1" destOrd="0" presId="urn:microsoft.com/office/officeart/2005/8/layout/target3"/>
    <dgm:cxn modelId="{3AF2E7D4-AD9E-427E-BAE0-704ECC59E0CE}" type="presOf" srcId="{D1D4F407-5343-4D3F-B5B9-D407B03CAEB4}" destId="{AED2198E-93D5-4001-81B4-73124B309672}" srcOrd="1" destOrd="0" presId="urn:microsoft.com/office/officeart/2005/8/layout/target3"/>
    <dgm:cxn modelId="{9CB6E572-C313-4EBE-A219-A33513971423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6322A7C-92AC-46A7-B401-B858D1A8616A}" type="presParOf" srcId="{333A1088-737F-45CB-B68E-254E46348037}" destId="{F5ABB229-8D3B-4694-996A-96F23CF14429}" srcOrd="0" destOrd="0" presId="urn:microsoft.com/office/officeart/2005/8/layout/target3"/>
    <dgm:cxn modelId="{725AA30C-53A1-4299-9132-B77270218EA5}" type="presParOf" srcId="{333A1088-737F-45CB-B68E-254E46348037}" destId="{F41139FD-01EE-4571-8B17-4FB00FC51163}" srcOrd="1" destOrd="0" presId="urn:microsoft.com/office/officeart/2005/8/layout/target3"/>
    <dgm:cxn modelId="{7F4FF5DA-BCE5-4C70-8FED-08EAF3E80544}" type="presParOf" srcId="{333A1088-737F-45CB-B68E-254E46348037}" destId="{D005CE8C-CC26-4C3E-AC11-E15060ECD759}" srcOrd="2" destOrd="0" presId="urn:microsoft.com/office/officeart/2005/8/layout/target3"/>
    <dgm:cxn modelId="{0662DA6C-1A20-480F-986E-024AA783E5E9}" type="presParOf" srcId="{333A1088-737F-45CB-B68E-254E46348037}" destId="{2C702D82-9B77-49B7-9568-BB8EB47C3372}" srcOrd="3" destOrd="0" presId="urn:microsoft.com/office/officeart/2005/8/layout/target3"/>
    <dgm:cxn modelId="{107779B9-3763-49FA-BD81-2CDCBFBF3CB2}" type="presParOf" srcId="{333A1088-737F-45CB-B68E-254E46348037}" destId="{A52A0455-90FF-4808-ABD0-F02540D31D5A}" srcOrd="4" destOrd="0" presId="urn:microsoft.com/office/officeart/2005/8/layout/target3"/>
    <dgm:cxn modelId="{9796A1CA-5C79-4E3B-9A2A-29145AF17A20}" type="presParOf" srcId="{333A1088-737F-45CB-B68E-254E46348037}" destId="{6140AFEC-043D-4C43-A2F9-D0F5331DF3A3}" srcOrd="5" destOrd="0" presId="urn:microsoft.com/office/officeart/2005/8/layout/target3"/>
    <dgm:cxn modelId="{A87AE529-3B1D-4656-B83B-612BFB52A4F8}" type="presParOf" srcId="{333A1088-737F-45CB-B68E-254E46348037}" destId="{9358AC05-5D7D-4327-9F80-1AD486AEA664}" srcOrd="6" destOrd="0" presId="urn:microsoft.com/office/officeart/2005/8/layout/target3"/>
    <dgm:cxn modelId="{8F0CEE12-EFBF-4CFA-8499-8B9ADF7F2A15}" type="presParOf" srcId="{333A1088-737F-45CB-B68E-254E46348037}" destId="{313FC574-E1CD-4FB4-B054-0B805CE0447D}" srcOrd="7" destOrd="0" presId="urn:microsoft.com/office/officeart/2005/8/layout/target3"/>
    <dgm:cxn modelId="{F67DCFF4-139E-4D3B-8876-3639B77E01E3}" type="presParOf" srcId="{333A1088-737F-45CB-B68E-254E46348037}" destId="{619D679B-A015-4ECF-8348-D1034C574F40}" srcOrd="8" destOrd="0" presId="urn:microsoft.com/office/officeart/2005/8/layout/target3"/>
    <dgm:cxn modelId="{8A9F1882-8EFD-4272-8A17-06164E4F5C1E}" type="presParOf" srcId="{333A1088-737F-45CB-B68E-254E46348037}" destId="{322283A8-4A27-4CDA-BAE3-F381106A9174}" srcOrd="9" destOrd="0" presId="urn:microsoft.com/office/officeart/2005/8/layout/target3"/>
    <dgm:cxn modelId="{8D75BAFF-8189-4BBB-BA05-8F13B9DA1EB1}" type="presParOf" srcId="{333A1088-737F-45CB-B68E-254E46348037}" destId="{FFC9F71D-1B4F-4AD9-A4A6-86ADEFC8AF5C}" srcOrd="10" destOrd="0" presId="urn:microsoft.com/office/officeart/2005/8/layout/target3"/>
    <dgm:cxn modelId="{436D7D3F-3697-4982-B431-2E41021DAA1E}" type="presParOf" srcId="{333A1088-737F-45CB-B68E-254E46348037}" destId="{25B08C86-7E15-44DC-BE7F-FFB55DD49D12}" srcOrd="11" destOrd="0" presId="urn:microsoft.com/office/officeart/2005/8/layout/target3"/>
    <dgm:cxn modelId="{C54E4E26-0D42-489C-9CAB-608D4C31E2C9}" type="presParOf" srcId="{333A1088-737F-45CB-B68E-254E46348037}" destId="{76644BE8-9D7C-4C09-B250-3D10AF48CBB7}" srcOrd="12" destOrd="0" presId="urn:microsoft.com/office/officeart/2005/8/layout/target3"/>
    <dgm:cxn modelId="{AA4B35F6-1C7A-406F-8B44-3CC34C7F36A1}" type="presParOf" srcId="{333A1088-737F-45CB-B68E-254E46348037}" destId="{EE85B701-7295-41C0-BA7A-34D3756A2AE6}" srcOrd="13" destOrd="0" presId="urn:microsoft.com/office/officeart/2005/8/layout/target3"/>
    <dgm:cxn modelId="{38EACE0A-C920-4BC1-B1B3-331A47BCBEA3}" type="presParOf" srcId="{333A1088-737F-45CB-B68E-254E46348037}" destId="{8BEBB6EC-1DAA-4CAC-8A25-BC0FCBD5DBD5}" srcOrd="14" destOrd="0" presId="urn:microsoft.com/office/officeart/2005/8/layout/target3"/>
    <dgm:cxn modelId="{33C4EE57-D3C2-4663-A8FD-640E381FBA4C}" type="presParOf" srcId="{333A1088-737F-45CB-B68E-254E46348037}" destId="{AED2198E-93D5-4001-81B4-73124B309672}" srcOrd="15" destOrd="0" presId="urn:microsoft.com/office/officeart/2005/8/layout/target3"/>
    <dgm:cxn modelId="{2C4EA111-6496-4C2A-BEFE-2D477BC937F9}" type="presParOf" srcId="{333A1088-737F-45CB-B68E-254E46348037}" destId="{2BE915AB-18AA-4053-B92C-3BFC9ED204BB}" srcOrd="16" destOrd="0" presId="urn:microsoft.com/office/officeart/2005/8/layout/target3"/>
    <dgm:cxn modelId="{96BD1AC6-DDA4-4E24-9FE6-6E5496BAB2C1}" type="presParOf" srcId="{333A1088-737F-45CB-B68E-254E46348037}" destId="{6BB5E863-4638-4E1D-BFDE-399D028AC4ED}" srcOrd="17" destOrd="0" presId="urn:microsoft.com/office/officeart/2005/8/layout/target3"/>
    <dgm:cxn modelId="{A381226D-E19C-4A0D-9020-25FC5BA3922E}" type="presParOf" srcId="{333A1088-737F-45CB-B68E-254E46348037}" destId="{5A5FFA88-C948-4069-8E93-59FA12366E83}" srcOrd="18" destOrd="0" presId="urn:microsoft.com/office/officeart/2005/8/layout/target3"/>
    <dgm:cxn modelId="{A88F9142-B778-4C1A-AEB9-D206A7947A6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Brandýs  n. L. – Stará Boleslav, Školní 291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</a:t>
          </a:r>
          <a:r>
            <a:rPr lang="cs-CZ" sz="2000" kern="1200" dirty="0" err="1" smtClean="0"/>
            <a:t>Slaminková</a:t>
          </a:r>
          <a:r>
            <a:rPr lang="cs-CZ" sz="2000" kern="1200" dirty="0" smtClean="0"/>
            <a:t> Jana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VY_32_INOVACE_14_Prvouka </a:t>
          </a:r>
          <a:r>
            <a:rPr lang="cs-CZ" sz="2000" kern="1200" baseline="0" dirty="0" smtClean="0"/>
            <a:t>- Zima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smtClean="0"/>
            <a:t>: Zima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CZ.1.07/1.4.00/21.0979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9B82F1-35D0-4675-BA2B-2531C5D31C0E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548C3A-6B1C-4351-913E-24B318E37C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02019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D0FCC-083E-4A3C-ACF1-8FF5ACE05664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327727-4F5D-45F1-85FC-9A1AECECAF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87402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D0FCC-083E-4A3C-ACF1-8FF5ACE05664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327727-4F5D-45F1-85FC-9A1AECECAF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37900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D0FCC-083E-4A3C-ACF1-8FF5ACE05664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327727-4F5D-45F1-85FC-9A1AECECAF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13042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D0FCC-083E-4A3C-ACF1-8FF5ACE05664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327727-4F5D-45F1-85FC-9A1AECECAF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61154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D0FCC-083E-4A3C-ACF1-8FF5ACE05664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327727-4F5D-45F1-85FC-9A1AECECAF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24051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D0FCC-083E-4A3C-ACF1-8FF5ACE05664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327727-4F5D-45F1-85FC-9A1AECECAF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72154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D0FCC-083E-4A3C-ACF1-8FF5ACE05664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327727-4F5D-45F1-85FC-9A1AECECAF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7780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D0FCC-083E-4A3C-ACF1-8FF5ACE05664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327727-4F5D-45F1-85FC-9A1AECECAF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02571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D0FCC-083E-4A3C-ACF1-8FF5ACE05664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327727-4F5D-45F1-85FC-9A1AECECAF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4347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D0FCC-083E-4A3C-ACF1-8FF5ACE05664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327727-4F5D-45F1-85FC-9A1AECECAF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40689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D0FCC-083E-4A3C-ACF1-8FF5ACE05664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327727-4F5D-45F1-85FC-9A1AECECAF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83052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3D0FCC-083E-4A3C-ACF1-8FF5ACE05664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327727-4F5D-45F1-85FC-9A1AECECAF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37476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7" Type="http://schemas.openxmlformats.org/officeDocument/2006/relationships/image" Target="../media/image10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jpeg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wmf"/><Relationship Id="rId5" Type="http://schemas.openxmlformats.org/officeDocument/2006/relationships/image" Target="../media/image16.wmf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00135574"/>
              </p:ext>
            </p:extLst>
          </p:nvPr>
        </p:nvGraphicFramePr>
        <p:xfrm>
          <a:off x="611560" y="764704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7283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byl na </a:t>
            </a:r>
            <a:r>
              <a:rPr lang="cs-CZ" smtClean="0"/>
              <a:t>ZŠ Praktické </a:t>
            </a:r>
            <a:r>
              <a:rPr lang="cs-CZ" dirty="0" smtClean="0"/>
              <a:t>použit ve 3. ročníku v hodině prvouky. Slouží pro potvrzení správnosti odpovědí dětí při opakování učiva, byl použit v úvodu vyuč. </a:t>
            </a:r>
            <a:r>
              <a:rPr lang="cs-CZ" dirty="0"/>
              <a:t>h</a:t>
            </a:r>
            <a:r>
              <a:rPr lang="cs-CZ" dirty="0" smtClean="0"/>
              <a:t>odiny. Pranostiky byly zpestřením.</a:t>
            </a:r>
          </a:p>
        </p:txBody>
      </p:sp>
    </p:spTree>
    <p:extLst>
      <p:ext uri="{BB962C8B-B14F-4D97-AF65-F5344CB8AC3E}">
        <p14:creationId xmlns:p14="http://schemas.microsoft.com/office/powerpoint/2010/main" val="669414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548681"/>
            <a:ext cx="7772400" cy="1080120"/>
          </a:xfrm>
        </p:spPr>
        <p:txBody>
          <a:bodyPr>
            <a:noAutofit/>
          </a:bodyPr>
          <a:lstStyle/>
          <a:p>
            <a:r>
              <a:rPr lang="cs-CZ" sz="7200" dirty="0" smtClean="0">
                <a:solidFill>
                  <a:srgbClr val="0070C0"/>
                </a:solidFill>
              </a:rPr>
              <a:t>ZIMA</a:t>
            </a:r>
            <a:endParaRPr lang="cs-CZ" sz="7200" dirty="0">
              <a:solidFill>
                <a:srgbClr val="0070C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1700808"/>
            <a:ext cx="6400800" cy="2112640"/>
          </a:xfrm>
        </p:spPr>
        <p:txBody>
          <a:bodyPr/>
          <a:lstStyle/>
          <a:p>
            <a:r>
              <a:rPr lang="cs-CZ" sz="6000" dirty="0" smtClean="0">
                <a:solidFill>
                  <a:srgbClr val="00B0F0"/>
                </a:solidFill>
              </a:rPr>
              <a:t>Začíná v prosinci.</a:t>
            </a:r>
          </a:p>
          <a:p>
            <a:endParaRPr lang="cs-CZ" dirty="0"/>
          </a:p>
        </p:txBody>
      </p:sp>
      <p:pic>
        <p:nvPicPr>
          <p:cNvPr id="1026" name="Picture 2" descr="C:\Users\pc\AppData\Local\Microsoft\Windows\Temporary Internet Files\Content.IE5\JB5NCM68\MC9003009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0713" y="2516428"/>
            <a:ext cx="2982267" cy="3936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1666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67544" y="476672"/>
            <a:ext cx="3008313" cy="1211734"/>
          </a:xfrm>
        </p:spPr>
        <p:txBody>
          <a:bodyPr>
            <a:no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Zimní měsíce</a:t>
            </a:r>
            <a:br>
              <a:rPr lang="cs-CZ" sz="4000" dirty="0" smtClean="0">
                <a:solidFill>
                  <a:srgbClr val="0070C0"/>
                </a:solidFill>
              </a:rPr>
            </a:b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rgbClr val="00B0F0"/>
                </a:solidFill>
              </a:rPr>
              <a:t>Prosinec</a:t>
            </a:r>
          </a:p>
          <a:p>
            <a:r>
              <a:rPr lang="cs-CZ" sz="4800" dirty="0" smtClean="0">
                <a:solidFill>
                  <a:srgbClr val="00B0F0"/>
                </a:solidFill>
              </a:rPr>
              <a:t>Leden</a:t>
            </a:r>
          </a:p>
          <a:p>
            <a:r>
              <a:rPr lang="cs-CZ" sz="4800" dirty="0" smtClean="0">
                <a:solidFill>
                  <a:srgbClr val="00B0F0"/>
                </a:solidFill>
              </a:rPr>
              <a:t>Únor</a:t>
            </a:r>
            <a:endParaRPr lang="cs-CZ" sz="4800" dirty="0">
              <a:solidFill>
                <a:srgbClr val="00B0F0"/>
              </a:solidFill>
            </a:endParaRPr>
          </a:p>
        </p:txBody>
      </p:sp>
      <p:pic>
        <p:nvPicPr>
          <p:cNvPr id="2051" name="Picture 3" descr="C:\Users\pc\AppData\Local\Microsoft\Windows\Temporary Internet Files\Content.IE5\KBYWZ40W\MP90042300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04664"/>
            <a:ext cx="4042464" cy="2510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212976"/>
            <a:ext cx="4114800" cy="2702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77986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Příroda spí a odpočívá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3074" name="Picture 2" descr="C:\Users\pc\AppData\Local\Microsoft\Windows\Temporary Internet Files\Content.IE5\KBYWZ40W\MC9003304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412776"/>
            <a:ext cx="1700784" cy="1466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c\AppData\Local\Microsoft\Windows\Temporary Internet Files\Content.IE5\FNPZ77IB\MC90035615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239497"/>
            <a:ext cx="1659636" cy="1813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pc\AppData\Local\Microsoft\Windows\Temporary Internet Files\Content.IE5\FNPZ77IB\MC90005722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772816"/>
            <a:ext cx="1270102" cy="1808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pc\AppData\Local\Microsoft\Windows\Temporary Internet Files\Content.IE5\EJ5ZCDEY\MC90019229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581499"/>
            <a:ext cx="1868094" cy="1725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pc\AppData\Local\Microsoft\Windows\Temporary Internet Files\Content.IE5\KBYWZ40W\MP900262846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608" y="3052752"/>
            <a:ext cx="1877090" cy="2836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pc\AppData\Local\Microsoft\Windows\Temporary Internet Files\Content.IE5\FNPZ77IB\MC90044139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4411" y="3583795"/>
            <a:ext cx="1806575" cy="1774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3405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B0F0"/>
                </a:solidFill>
              </a:rPr>
              <a:t>V lednu přicházejí velké mrazy a mnoho sněhu.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916832"/>
            <a:ext cx="56166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Lesníci musejí přikrmovat zvířata.</a:t>
            </a:r>
          </a:p>
          <a:p>
            <a:r>
              <a:rPr lang="cs-CZ" sz="2400" dirty="0" smtClean="0"/>
              <a:t>Poznej stopy!!!!</a:t>
            </a:r>
            <a:endParaRPr lang="cs-CZ" sz="2400" dirty="0"/>
          </a:p>
        </p:txBody>
      </p:sp>
      <p:pic>
        <p:nvPicPr>
          <p:cNvPr id="1026" name="Picture 2" descr="C:\Users\pc\AppData\Local\Microsoft\Windows\Temporary Internet Files\Content.IE5\39ME41JU\MC9002156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270730"/>
            <a:ext cx="4032448" cy="4231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\AppData\Local\Microsoft\Windows\Temporary Internet Files\Content.IE5\EJCXF28R\MC90029629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780874"/>
            <a:ext cx="2664296" cy="3418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2571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F0"/>
                </a:solidFill>
              </a:rPr>
              <a:t>Zimní sporty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Hokej</a:t>
            </a:r>
          </a:p>
          <a:p>
            <a:r>
              <a:rPr lang="cs-CZ" dirty="0" smtClean="0"/>
              <a:t>Krasobruslení</a:t>
            </a:r>
          </a:p>
          <a:p>
            <a:r>
              <a:rPr lang="cs-CZ" dirty="0" smtClean="0"/>
              <a:t>Lyžování</a:t>
            </a:r>
          </a:p>
          <a:p>
            <a:r>
              <a:rPr lang="cs-CZ" dirty="0" smtClean="0"/>
              <a:t>Skoky na lyžích</a:t>
            </a:r>
          </a:p>
          <a:p>
            <a:r>
              <a:rPr lang="cs-CZ" dirty="0" smtClean="0"/>
              <a:t>Boby</a:t>
            </a:r>
          </a:p>
          <a:p>
            <a:r>
              <a:rPr lang="cs-CZ" dirty="0" smtClean="0"/>
              <a:t>Biatlon</a:t>
            </a:r>
          </a:p>
          <a:p>
            <a:endParaRPr lang="cs-CZ" dirty="0"/>
          </a:p>
        </p:txBody>
      </p:sp>
      <p:pic>
        <p:nvPicPr>
          <p:cNvPr id="1026" name="Picture 2" descr="C:\Users\pc\AppData\Local\Microsoft\Windows\Temporary Internet Files\Content.IE5\HCOORN56\MP90040681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9345" y="4221088"/>
            <a:ext cx="2252024" cy="1801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\AppData\Local\Microsoft\Windows\Temporary Internet Files\Content.IE5\6MG1JOR4\MP90040093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9509" y="1124744"/>
            <a:ext cx="1553473" cy="1242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\AppData\Local\Microsoft\Windows\Temporary Internet Files\Content.IE5\39ME41JU\MP90039887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6339" y="1556792"/>
            <a:ext cx="3301211" cy="2358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c\AppData\Local\Microsoft\Windows\Temporary Internet Files\Content.IE5\HCOORN56\MC90014980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8220" y="4776712"/>
            <a:ext cx="2302598" cy="1649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c\AppData\Local\Microsoft\Windows\Temporary Internet Files\Content.IE5\6MG1JOR4\MC90019174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7550" y="2386254"/>
            <a:ext cx="1857389" cy="2516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6625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4954562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B0F0"/>
                </a:solidFill>
              </a:rPr>
              <a:t>1. Ledna začíná nový rok.</a:t>
            </a:r>
            <a:br>
              <a:rPr lang="cs-CZ" dirty="0" smtClean="0">
                <a:solidFill>
                  <a:srgbClr val="00B0F0"/>
                </a:solidFill>
              </a:rPr>
            </a:br>
            <a:r>
              <a:rPr lang="cs-CZ" dirty="0" smtClean="0"/>
              <a:t>Dny se prodlužují. 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solidFill>
                  <a:srgbClr val="00B0F0"/>
                </a:solidFill>
              </a:rPr>
              <a:t>Lidové pranostiky:</a:t>
            </a:r>
            <a:br>
              <a:rPr lang="cs-CZ" dirty="0" smtClean="0">
                <a:solidFill>
                  <a:srgbClr val="00B0F0"/>
                </a:solidFill>
              </a:rPr>
            </a:br>
            <a:r>
              <a:rPr lang="cs-CZ" dirty="0" smtClean="0"/>
              <a:t>„Na Nový rok o slepičí krok.“ – 1.1.</a:t>
            </a:r>
            <a:br>
              <a:rPr lang="cs-CZ" dirty="0" smtClean="0"/>
            </a:br>
            <a:r>
              <a:rPr lang="cs-CZ" dirty="0" smtClean="0"/>
              <a:t>„Na hromnice o hodinu více.“ – 2.2.</a:t>
            </a:r>
            <a:br>
              <a:rPr lang="cs-CZ" dirty="0" smtClean="0"/>
            </a:br>
            <a:r>
              <a:rPr lang="cs-CZ" dirty="0" smtClean="0"/>
              <a:t>„Únor bílý, pole sílí.“</a:t>
            </a:r>
            <a:br>
              <a:rPr lang="cs-CZ" dirty="0" smtClean="0"/>
            </a:br>
            <a:r>
              <a:rPr lang="cs-CZ" dirty="0" smtClean="0"/>
              <a:t>„Na svatého Matěje, slunce pozře závěje“ 24.2.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3862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/>
              <a:t>www.office.microsoft.com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35136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121</Words>
  <Application>Microsoft Office PowerPoint</Application>
  <PresentationFormat>Předvádění na obrazovce (4:3)</PresentationFormat>
  <Paragraphs>28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ZIMA</vt:lpstr>
      <vt:lpstr>Zimní měsíce </vt:lpstr>
      <vt:lpstr>Příroda spí a odpočívá</vt:lpstr>
      <vt:lpstr>V lednu přicházejí velké mrazy a mnoho sněhu.</vt:lpstr>
      <vt:lpstr>Zimní sporty</vt:lpstr>
      <vt:lpstr>1. Ledna začíná nový rok. Dny se prodlužují.   Lidové pranostiky: „Na Nový rok o slepičí krok.“ – 1.1. „Na hromnice o hodinu více.“ – 2.2. „Únor bílý, pole sílí.“ „Na svatého Matěje, slunce pozře závěje“ 24.2.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ZIMA</dc:title>
  <dc:creator>Slaminková Jana</dc:creator>
  <cp:lastModifiedBy>Slaminkova Jana</cp:lastModifiedBy>
  <cp:revision>14</cp:revision>
  <dcterms:created xsi:type="dcterms:W3CDTF">2011-12-12T12:20:38Z</dcterms:created>
  <dcterms:modified xsi:type="dcterms:W3CDTF">2012-06-14T04:53:40Z</dcterms:modified>
</cp:coreProperties>
</file>