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43" autoAdjust="0"/>
    <p:restoredTop sz="90764" autoAdjust="0"/>
  </p:normalViewPr>
  <p:slideViewPr>
    <p:cSldViewPr>
      <p:cViewPr>
        <p:scale>
          <a:sx n="76" d="100"/>
          <a:sy n="76" d="100"/>
        </p:scale>
        <p:origin x="-1254" y="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</a:t>
          </a:r>
          <a:r>
            <a:rPr lang="cs-CZ" sz="2000" baseline="0" smtClean="0"/>
            <a:t>VY_32_INOVACE_15_Přírodověda </a:t>
          </a:r>
          <a:r>
            <a:rPr lang="cs-CZ" sz="2000" baseline="0" dirty="0" smtClean="0"/>
            <a:t>– Lidské tělo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Brandýs  n. L. – Stará Boleslav, Školní 291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</a:t>
          </a:r>
          <a:r>
            <a:rPr lang="cs-CZ" sz="2000" dirty="0" err="1" smtClean="0"/>
            <a:t>Slaminková</a:t>
          </a:r>
          <a:r>
            <a:rPr lang="cs-CZ" sz="2000" dirty="0" smtClean="0"/>
            <a:t> Jana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smtClean="0"/>
            <a:t>Lidské tělo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</a:t>
          </a:r>
          <a:r>
            <a:rPr lang="cs-CZ" sz="2000" smtClean="0"/>
            <a:t>: CZ.1.07/1.4.00/21.0979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641BF47-0B1C-46F9-8C97-55B4A1009A81}" type="presOf" srcId="{4C35D32F-0EAB-4CD7-82EE-45574DC2A586}" destId="{8BEBB6EC-1DAA-4CAC-8A25-BC0FCBD5DBD5}" srcOrd="0" destOrd="0" presId="urn:microsoft.com/office/officeart/2005/8/layout/target3"/>
    <dgm:cxn modelId="{4188D134-68D9-452D-B1B0-289B49F888A8}" type="presOf" srcId="{757F3AB3-0718-4624-B441-E567A8F0AB56}" destId="{333A1088-737F-45CB-B68E-254E46348037}" srcOrd="0" destOrd="0" presId="urn:microsoft.com/office/officeart/2005/8/layout/target3"/>
    <dgm:cxn modelId="{C3B1B1B1-8861-4E8B-9AA8-3C075E22B412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7E7D0BE-F72D-4437-A3EA-0A04AA2B3B76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B4B0E31-B8DD-4BB7-8DB0-7A2AA4CEC5AE}" type="presOf" srcId="{D8197B8C-B260-4A16-BDF4-0947B075E274}" destId="{25B08C86-7E15-44DC-BE7F-FFB55DD49D12}" srcOrd="0" destOrd="0" presId="urn:microsoft.com/office/officeart/2005/8/layout/target3"/>
    <dgm:cxn modelId="{0E7F408E-97B4-4DCC-ADC3-B580E7E685DF}" type="presOf" srcId="{D1B46980-6531-4606-95E6-44980827E919}" destId="{2BE915AB-18AA-4053-B92C-3BFC9ED204BB}" srcOrd="1" destOrd="0" presId="urn:microsoft.com/office/officeart/2005/8/layout/target3"/>
    <dgm:cxn modelId="{D8D4904A-1557-41AC-9B28-2F548815391F}" type="presOf" srcId="{D1D4F407-5343-4D3F-B5B9-D407B03CAEB4}" destId="{D005CE8C-CC26-4C3E-AC11-E15060ECD759}" srcOrd="0" destOrd="0" presId="urn:microsoft.com/office/officeart/2005/8/layout/target3"/>
    <dgm:cxn modelId="{B31699AC-2386-46C4-B6CA-31D19EB677E6}" type="presOf" srcId="{B651F6E3-6281-48DB-9319-2AEAFDAE7572}" destId="{619D679B-A015-4ECF-8348-D1034C574F40}" srcOrd="0" destOrd="0" presId="urn:microsoft.com/office/officeart/2005/8/layout/target3"/>
    <dgm:cxn modelId="{81A6E279-7380-408C-97F6-65B3733BF3BB}" type="presOf" srcId="{D8197B8C-B260-4A16-BDF4-0947B075E274}" destId="{5A5FFA88-C948-4069-8E93-59FA12366E83}" srcOrd="1" destOrd="0" presId="urn:microsoft.com/office/officeart/2005/8/layout/target3"/>
    <dgm:cxn modelId="{771A0F63-14D0-420D-B1EB-1374C975B0D3}" type="presOf" srcId="{D1B46980-6531-4606-95E6-44980827E919}" destId="{6140AFEC-043D-4C43-A2F9-D0F5331DF3A3}" srcOrd="0" destOrd="0" presId="urn:microsoft.com/office/officeart/2005/8/layout/target3"/>
    <dgm:cxn modelId="{FD88A0CD-A247-491B-B9D3-8287D64E84B3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5DE5CA2A-1E8F-4356-B117-5B79E1628C3D}" type="presParOf" srcId="{333A1088-737F-45CB-B68E-254E46348037}" destId="{F5ABB229-8D3B-4694-996A-96F23CF14429}" srcOrd="0" destOrd="0" presId="urn:microsoft.com/office/officeart/2005/8/layout/target3"/>
    <dgm:cxn modelId="{B7C8FB89-A08C-48E7-B0B7-6BA464912962}" type="presParOf" srcId="{333A1088-737F-45CB-B68E-254E46348037}" destId="{F41139FD-01EE-4571-8B17-4FB00FC51163}" srcOrd="1" destOrd="0" presId="urn:microsoft.com/office/officeart/2005/8/layout/target3"/>
    <dgm:cxn modelId="{E6B2AE07-F071-4CEE-876A-4347D76B6201}" type="presParOf" srcId="{333A1088-737F-45CB-B68E-254E46348037}" destId="{D005CE8C-CC26-4C3E-AC11-E15060ECD759}" srcOrd="2" destOrd="0" presId="urn:microsoft.com/office/officeart/2005/8/layout/target3"/>
    <dgm:cxn modelId="{0C6A2270-8909-4529-B734-29BE23DA7782}" type="presParOf" srcId="{333A1088-737F-45CB-B68E-254E46348037}" destId="{2C702D82-9B77-49B7-9568-BB8EB47C3372}" srcOrd="3" destOrd="0" presId="urn:microsoft.com/office/officeart/2005/8/layout/target3"/>
    <dgm:cxn modelId="{9E30622E-D553-4BDC-BC62-ECC68108F8E3}" type="presParOf" srcId="{333A1088-737F-45CB-B68E-254E46348037}" destId="{A52A0455-90FF-4808-ABD0-F02540D31D5A}" srcOrd="4" destOrd="0" presId="urn:microsoft.com/office/officeart/2005/8/layout/target3"/>
    <dgm:cxn modelId="{A4327708-838D-42F1-9FBA-AD7041B7449A}" type="presParOf" srcId="{333A1088-737F-45CB-B68E-254E46348037}" destId="{6140AFEC-043D-4C43-A2F9-D0F5331DF3A3}" srcOrd="5" destOrd="0" presId="urn:microsoft.com/office/officeart/2005/8/layout/target3"/>
    <dgm:cxn modelId="{45D292C5-EBCA-4A1D-8B2D-D63FD02743C2}" type="presParOf" srcId="{333A1088-737F-45CB-B68E-254E46348037}" destId="{9358AC05-5D7D-4327-9F80-1AD486AEA664}" srcOrd="6" destOrd="0" presId="urn:microsoft.com/office/officeart/2005/8/layout/target3"/>
    <dgm:cxn modelId="{D08B242B-4E47-46CD-B8B5-401AD04B2113}" type="presParOf" srcId="{333A1088-737F-45CB-B68E-254E46348037}" destId="{313FC574-E1CD-4FB4-B054-0B805CE0447D}" srcOrd="7" destOrd="0" presId="urn:microsoft.com/office/officeart/2005/8/layout/target3"/>
    <dgm:cxn modelId="{4226F0DB-3082-49A4-BE98-89FCA88FEAE9}" type="presParOf" srcId="{333A1088-737F-45CB-B68E-254E46348037}" destId="{619D679B-A015-4ECF-8348-D1034C574F40}" srcOrd="8" destOrd="0" presId="urn:microsoft.com/office/officeart/2005/8/layout/target3"/>
    <dgm:cxn modelId="{9CAC2C56-E531-4925-AF33-E4D706DB7ABA}" type="presParOf" srcId="{333A1088-737F-45CB-B68E-254E46348037}" destId="{322283A8-4A27-4CDA-BAE3-F381106A9174}" srcOrd="9" destOrd="0" presId="urn:microsoft.com/office/officeart/2005/8/layout/target3"/>
    <dgm:cxn modelId="{02F2CA63-B111-4AB5-8B8C-05EB425C056A}" type="presParOf" srcId="{333A1088-737F-45CB-B68E-254E46348037}" destId="{FFC9F71D-1B4F-4AD9-A4A6-86ADEFC8AF5C}" srcOrd="10" destOrd="0" presId="urn:microsoft.com/office/officeart/2005/8/layout/target3"/>
    <dgm:cxn modelId="{AA24D40D-1587-4397-A09D-5DEB6BC73F7C}" type="presParOf" srcId="{333A1088-737F-45CB-B68E-254E46348037}" destId="{25B08C86-7E15-44DC-BE7F-FFB55DD49D12}" srcOrd="11" destOrd="0" presId="urn:microsoft.com/office/officeart/2005/8/layout/target3"/>
    <dgm:cxn modelId="{B782C0DC-6915-4EC3-B193-5734C522E9D2}" type="presParOf" srcId="{333A1088-737F-45CB-B68E-254E46348037}" destId="{76644BE8-9D7C-4C09-B250-3D10AF48CBB7}" srcOrd="12" destOrd="0" presId="urn:microsoft.com/office/officeart/2005/8/layout/target3"/>
    <dgm:cxn modelId="{EDC4359E-B17B-49B4-924B-2189F1BF0CD8}" type="presParOf" srcId="{333A1088-737F-45CB-B68E-254E46348037}" destId="{EE85B701-7295-41C0-BA7A-34D3756A2AE6}" srcOrd="13" destOrd="0" presId="urn:microsoft.com/office/officeart/2005/8/layout/target3"/>
    <dgm:cxn modelId="{332C0764-6955-456C-B01B-59BE0737ADA3}" type="presParOf" srcId="{333A1088-737F-45CB-B68E-254E46348037}" destId="{8BEBB6EC-1DAA-4CAC-8A25-BC0FCBD5DBD5}" srcOrd="14" destOrd="0" presId="urn:microsoft.com/office/officeart/2005/8/layout/target3"/>
    <dgm:cxn modelId="{967D4CAD-956F-4FD5-9BB9-DA6AB87602B6}" type="presParOf" srcId="{333A1088-737F-45CB-B68E-254E46348037}" destId="{AED2198E-93D5-4001-81B4-73124B309672}" srcOrd="15" destOrd="0" presId="urn:microsoft.com/office/officeart/2005/8/layout/target3"/>
    <dgm:cxn modelId="{8104E280-8526-4670-AB6F-DE39693704B8}" type="presParOf" srcId="{333A1088-737F-45CB-B68E-254E46348037}" destId="{2BE915AB-18AA-4053-B92C-3BFC9ED204BB}" srcOrd="16" destOrd="0" presId="urn:microsoft.com/office/officeart/2005/8/layout/target3"/>
    <dgm:cxn modelId="{704ABDB6-F8D9-4A28-BB95-93003B1A5264}" type="presParOf" srcId="{333A1088-737F-45CB-B68E-254E46348037}" destId="{6BB5E863-4638-4E1D-BFDE-399D028AC4ED}" srcOrd="17" destOrd="0" presId="urn:microsoft.com/office/officeart/2005/8/layout/target3"/>
    <dgm:cxn modelId="{D4D0831D-6975-4C90-BA48-A80A6E1BBF89}" type="presParOf" srcId="{333A1088-737F-45CB-B68E-254E46348037}" destId="{5A5FFA88-C948-4069-8E93-59FA12366E83}" srcOrd="18" destOrd="0" presId="urn:microsoft.com/office/officeart/2005/8/layout/target3"/>
    <dgm:cxn modelId="{52412213-A338-4C97-BCDC-9576EEECC82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Brandýs  n. L. – Stará Boleslav, Školní 291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</a:t>
          </a:r>
          <a:r>
            <a:rPr lang="cs-CZ" sz="2000" kern="1200" dirty="0" err="1" smtClean="0"/>
            <a:t>Slaminková</a:t>
          </a:r>
          <a:r>
            <a:rPr lang="cs-CZ" sz="2000" kern="1200" dirty="0" smtClean="0"/>
            <a:t> Jana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</a:t>
          </a:r>
          <a:r>
            <a:rPr lang="cs-CZ" sz="2000" kern="1200" baseline="0" smtClean="0"/>
            <a:t>VY_32_INOVACE_15_Přírodověda </a:t>
          </a:r>
          <a:r>
            <a:rPr lang="cs-CZ" sz="2000" kern="1200" baseline="0" dirty="0" smtClean="0"/>
            <a:t>– Lidské tělo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smtClean="0"/>
            <a:t>Lidské tělo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</a:t>
          </a:r>
          <a:r>
            <a:rPr lang="cs-CZ" sz="2000" kern="1200" smtClean="0"/>
            <a:t>: CZ.1.07/1.4.00/21.0979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465286584"/>
              </p:ext>
            </p:extLst>
          </p:nvPr>
        </p:nvGraphicFramePr>
        <p:xfrm>
          <a:off x="611560" y="764704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 Materiál byl použit na </a:t>
            </a:r>
            <a:r>
              <a:rPr lang="cs-CZ" smtClean="0"/>
              <a:t>ZŠ Praktické </a:t>
            </a:r>
            <a:r>
              <a:rPr lang="cs-CZ" dirty="0" smtClean="0"/>
              <a:t>v hodině přírodovědy ve 4. ročníku. Snímek č. 3 a 7 využit na interaktivní tabuli. Snímek č. 4,5,6 použit při výkladu a zápisu učiva. Přijato kladně, hádky, kdo půjde pracovat u tabule.</a:t>
            </a:r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05172" y="260648"/>
            <a:ext cx="8229600" cy="1143000"/>
          </a:xfrm>
        </p:spPr>
        <p:txBody>
          <a:bodyPr/>
          <a:lstStyle/>
          <a:p>
            <a:r>
              <a:rPr lang="cs-CZ" dirty="0" smtClean="0"/>
              <a:t>Lidské tělo.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2026568" cy="4525963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Shody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915816" y="1491497"/>
            <a:ext cx="2808312" cy="4893647"/>
          </a:xfrm>
          <a:prstGeom prst="rect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Stavba těla</a:t>
            </a:r>
          </a:p>
          <a:p>
            <a:endParaRPr lang="cs-CZ" sz="2400" dirty="0"/>
          </a:p>
          <a:p>
            <a:r>
              <a:rPr lang="cs-CZ" sz="2400" dirty="0" smtClean="0"/>
              <a:t>Barva pleti</a:t>
            </a:r>
          </a:p>
          <a:p>
            <a:endParaRPr lang="cs-CZ" sz="2400" dirty="0"/>
          </a:p>
          <a:p>
            <a:r>
              <a:rPr lang="cs-CZ" sz="2400" dirty="0" smtClean="0"/>
              <a:t>Řeč, kterou mluvíme</a:t>
            </a:r>
          </a:p>
          <a:p>
            <a:endParaRPr lang="cs-CZ" sz="2400" dirty="0"/>
          </a:p>
          <a:p>
            <a:r>
              <a:rPr lang="cs-CZ" sz="2400" dirty="0" smtClean="0"/>
              <a:t>Orgány v těle</a:t>
            </a:r>
          </a:p>
          <a:p>
            <a:endParaRPr lang="cs-CZ" sz="2400" dirty="0"/>
          </a:p>
          <a:p>
            <a:r>
              <a:rPr lang="cs-CZ" sz="2400" dirty="0" smtClean="0"/>
              <a:t>Opora těla – kostra</a:t>
            </a:r>
          </a:p>
          <a:p>
            <a:endParaRPr lang="cs-CZ" sz="2400" dirty="0"/>
          </a:p>
          <a:p>
            <a:r>
              <a:rPr lang="cs-CZ" sz="2400" dirty="0" smtClean="0"/>
              <a:t>Velikost těla</a:t>
            </a:r>
          </a:p>
          <a:p>
            <a:endParaRPr lang="cs-CZ" sz="2400" dirty="0"/>
          </a:p>
          <a:p>
            <a:r>
              <a:rPr lang="cs-CZ" sz="2400" dirty="0" smtClean="0"/>
              <a:t>Mozek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6274607" y="3429000"/>
            <a:ext cx="2520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Odlišnosti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084228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Stavba těla.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699792" y="1196752"/>
            <a:ext cx="5958475" cy="465566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Hlava</a:t>
            </a:r>
          </a:p>
          <a:p>
            <a:pPr marL="0" indent="0">
              <a:buNone/>
            </a:pPr>
            <a:r>
              <a:rPr lang="cs-CZ" dirty="0" smtClean="0"/>
              <a:t>Krk</a:t>
            </a:r>
          </a:p>
          <a:p>
            <a:pPr marL="0" indent="0">
              <a:buNone/>
            </a:pPr>
            <a:r>
              <a:rPr lang="cs-CZ" dirty="0" smtClean="0"/>
              <a:t>Trup</a:t>
            </a:r>
            <a:r>
              <a:rPr lang="cs-CZ" dirty="0"/>
              <a:t> </a:t>
            </a:r>
            <a:r>
              <a:rPr lang="cs-CZ" dirty="0" smtClean="0"/>
              <a:t>(</a:t>
            </a:r>
            <a:r>
              <a:rPr lang="cs-CZ" dirty="0" err="1" smtClean="0"/>
              <a:t>záda,hrudník,břicho</a:t>
            </a:r>
            <a:r>
              <a:rPr lang="cs-CZ" dirty="0" smtClean="0"/>
              <a:t>)</a:t>
            </a:r>
          </a:p>
          <a:p>
            <a:pPr marL="0" indent="0">
              <a:buNone/>
            </a:pPr>
            <a:r>
              <a:rPr lang="cs-CZ" dirty="0" smtClean="0"/>
              <a:t>Horní končetiny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Dolní končetiny</a:t>
            </a:r>
          </a:p>
        </p:txBody>
      </p:sp>
      <p:pic>
        <p:nvPicPr>
          <p:cNvPr id="1027" name="Picture 3" descr="C:\Users\pc\AppData\Local\Microsoft\Windows\Temporary Internet Files\Content.IE5\USCTVMBW\MC900435743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80728"/>
            <a:ext cx="2376264" cy="5538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 flipH="1">
            <a:off x="1835696" y="1484784"/>
            <a:ext cx="792088" cy="7200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 flipH="1">
            <a:off x="1403648" y="1988840"/>
            <a:ext cx="1224136" cy="14401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 flipH="1">
            <a:off x="1835696" y="2564904"/>
            <a:ext cx="936104" cy="14401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 flipH="1">
            <a:off x="827584" y="3068960"/>
            <a:ext cx="1944216" cy="36004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H="1">
            <a:off x="2015716" y="5229200"/>
            <a:ext cx="756084" cy="21602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23508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Opora těla – kostra.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547664" y="1196752"/>
            <a:ext cx="6912768" cy="2592288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Na kostru se upevňují svaly.</a:t>
            </a:r>
          </a:p>
          <a:p>
            <a:pPr marL="0" indent="0">
              <a:buNone/>
            </a:pPr>
            <a:r>
              <a:rPr lang="cs-CZ" dirty="0" smtClean="0"/>
              <a:t>Uvnitř těla jsou orgány.</a:t>
            </a:r>
            <a:endParaRPr lang="cs-CZ" dirty="0"/>
          </a:p>
        </p:txBody>
      </p:sp>
      <p:pic>
        <p:nvPicPr>
          <p:cNvPr id="2052" name="Picture 4" descr="C:\Users\pc\AppData\Local\Microsoft\Windows\Temporary Internet Files\Content.IE5\CL701W19\MP90032115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522330"/>
            <a:ext cx="3010458" cy="4219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pc\AppData\Local\Microsoft\Windows\Temporary Internet Files\Content.IE5\13Q50Q25\MC90043873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522330"/>
            <a:ext cx="3154796" cy="4206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9134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Lidské orgány.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Srdce</a:t>
            </a:r>
            <a:r>
              <a:rPr lang="cs-CZ" dirty="0" smtClean="0"/>
              <a:t> – pumpa (sval) rozvádějící krev po těle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Plíce</a:t>
            </a:r>
            <a:r>
              <a:rPr lang="cs-CZ" dirty="0" smtClean="0"/>
              <a:t> – umožňují dýchání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přijímáme kyslík, </a:t>
            </a:r>
          </a:p>
          <a:p>
            <a:pPr marL="0" indent="0">
              <a:buNone/>
            </a:pPr>
            <a:r>
              <a:rPr lang="cs-CZ" dirty="0" smtClean="0"/>
              <a:t>             vydechujeme kysličník uhličitý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Žaludek, střeva </a:t>
            </a:r>
            <a:r>
              <a:rPr lang="cs-CZ" dirty="0" smtClean="0"/>
              <a:t>– trávení potravy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ústa     jícen    žaludek    střeva     konečník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Ledviny</a:t>
            </a:r>
            <a:r>
              <a:rPr lang="cs-CZ" dirty="0" smtClean="0"/>
              <a:t> – odvádějí nepotřebné látky z těla (moč)</a:t>
            </a:r>
            <a:endParaRPr lang="cs-CZ" dirty="0"/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1403648" y="4869160"/>
            <a:ext cx="28803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2627784" y="4869160"/>
            <a:ext cx="28803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4211960" y="4869160"/>
            <a:ext cx="28803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5580112" y="4869160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9290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Vylušti tajenku.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02983740"/>
              </p:ext>
            </p:extLst>
          </p:nvPr>
        </p:nvGraphicFramePr>
        <p:xfrm>
          <a:off x="395536" y="1484784"/>
          <a:ext cx="5544616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064"/>
                <a:gridCol w="395158"/>
                <a:gridCol w="419817"/>
                <a:gridCol w="419817"/>
                <a:gridCol w="419817"/>
                <a:gridCol w="419817"/>
                <a:gridCol w="419817"/>
                <a:gridCol w="419817"/>
                <a:gridCol w="419817"/>
                <a:gridCol w="419817"/>
                <a:gridCol w="419817"/>
                <a:gridCol w="419817"/>
                <a:gridCol w="375224"/>
              </a:tblGrid>
              <a:tr h="370840"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1.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2.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3.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4.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5.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6.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179512" y="4005064"/>
            <a:ext cx="82089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dirty="0" smtClean="0"/>
              <a:t>Tekutina v našem těle ….</a:t>
            </a:r>
          </a:p>
          <a:p>
            <a:pPr marL="342900" indent="-342900">
              <a:buAutoNum type="arabicPeriod"/>
            </a:pPr>
            <a:r>
              <a:rPr lang="cs-CZ" dirty="0" smtClean="0"/>
              <a:t>Potravu přijímáme ….</a:t>
            </a:r>
          </a:p>
          <a:p>
            <a:pPr marL="342900" indent="-342900">
              <a:buAutoNum type="arabicPeriod"/>
            </a:pPr>
            <a:r>
              <a:rPr lang="cs-CZ" dirty="0" smtClean="0"/>
              <a:t>Pumpa rozvádějící krev po těle je …..</a:t>
            </a:r>
          </a:p>
          <a:p>
            <a:pPr marL="342900" indent="-342900">
              <a:buAutoNum type="arabicPeriod"/>
            </a:pPr>
            <a:r>
              <a:rPr lang="cs-CZ" dirty="0" smtClean="0"/>
              <a:t>Orgán který odvádí škodlivé látky z těla….</a:t>
            </a:r>
          </a:p>
          <a:p>
            <a:pPr marL="342900" indent="-342900">
              <a:buAutoNum type="arabicPeriod"/>
            </a:pPr>
            <a:r>
              <a:rPr lang="cs-CZ" dirty="0" smtClean="0"/>
              <a:t>Část trupu tvoří …..</a:t>
            </a:r>
          </a:p>
          <a:p>
            <a:pPr marL="342900" indent="-342900">
              <a:buAutoNum type="arabicPeriod"/>
            </a:pPr>
            <a:r>
              <a:rPr lang="cs-CZ" dirty="0" smtClean="0"/>
              <a:t>Opora těla je …..</a:t>
            </a:r>
          </a:p>
          <a:p>
            <a:pPr marL="342900" indent="-342900">
              <a:buAutoNum type="arabicPeriod"/>
            </a:pPr>
            <a:endParaRPr lang="cs-CZ" dirty="0"/>
          </a:p>
          <a:p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Plyn nezbytně potřebný pro život je   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3779912" y="5919137"/>
            <a:ext cx="2592288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26149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/>
              <a:t>www.office.microsoft.com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292663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239</Words>
  <Application>Microsoft Office PowerPoint</Application>
  <PresentationFormat>Předvádění na obrazovce (4:3)</PresentationFormat>
  <Paragraphs>64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ANOTACE</vt:lpstr>
      <vt:lpstr>Lidské tělo.</vt:lpstr>
      <vt:lpstr>Stavba těla.</vt:lpstr>
      <vt:lpstr>Opora těla – kostra.</vt:lpstr>
      <vt:lpstr>Lidské orgány.</vt:lpstr>
      <vt:lpstr>Vylušti tajenku.</vt:lpstr>
      <vt:lpstr>CITACE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Slaminková Jana</dc:creator>
  <cp:lastModifiedBy>Slaminkova Jana</cp:lastModifiedBy>
  <cp:revision>34</cp:revision>
  <dcterms:created xsi:type="dcterms:W3CDTF">2011-06-20T10:40:08Z</dcterms:created>
  <dcterms:modified xsi:type="dcterms:W3CDTF">2012-06-14T04:50:44Z</dcterms:modified>
</cp:coreProperties>
</file>