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9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4" autoAdjust="0"/>
    <p:restoredTop sz="94610" autoAdjust="0"/>
  </p:normalViewPr>
  <p:slideViewPr>
    <p:cSldViewPr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VY_32_INOVACE_01_ZEMĚPIS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2000" smtClean="0"/>
            <a:t>Základní škola, </a:t>
          </a:r>
          <a:r>
            <a:rPr lang="cs-CZ" sz="2000" dirty="0" smtClean="0"/>
            <a:t>Brandýs nad Labem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smtClean="0"/>
            <a:t>Svobodová </a:t>
          </a:r>
          <a:r>
            <a:rPr lang="cs-CZ" sz="2000" dirty="0" smtClean="0"/>
            <a:t>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Hospodářství </a:t>
          </a:r>
          <a:r>
            <a:rPr lang="cs-CZ" sz="2000" smtClean="0"/>
            <a:t>v Evropě-průmysl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6573CE-9E41-4776-AE7F-4F4FCA809A9B}" type="presOf" srcId="{B651F6E3-6281-48DB-9319-2AEAFDAE7572}" destId="{6BB5E863-4638-4E1D-BFDE-399D028AC4ED}" srcOrd="1" destOrd="0" presId="urn:microsoft.com/office/officeart/2005/8/layout/target3"/>
    <dgm:cxn modelId="{A83126EF-8B98-4D3D-9C96-1F333FAC1854}" type="presOf" srcId="{D1B46980-6531-4606-95E6-44980827E919}" destId="{2BE915AB-18AA-4053-B92C-3BFC9ED204BB}" srcOrd="1" destOrd="0" presId="urn:microsoft.com/office/officeart/2005/8/layout/target3"/>
    <dgm:cxn modelId="{CA87F7C6-419E-45CA-A2FF-922F5A449EC3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73919E0-EE84-41A3-9AC4-D4B42110949D}" type="presOf" srcId="{757F3AB3-0718-4624-B441-E567A8F0AB56}" destId="{333A1088-737F-45CB-B68E-254E46348037}" srcOrd="0" destOrd="0" presId="urn:microsoft.com/office/officeart/2005/8/layout/target3"/>
    <dgm:cxn modelId="{B2790C73-3153-42A0-A12B-D8B1D5C0AE10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8716702-C908-4681-AC54-220EEDFBC7D8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2FB48A-EDDD-409B-A6B8-850D81EE04E5}" type="presOf" srcId="{D1D4F407-5343-4D3F-B5B9-D407B03CAEB4}" destId="{AED2198E-93D5-4001-81B4-73124B309672}" srcOrd="1" destOrd="0" presId="urn:microsoft.com/office/officeart/2005/8/layout/target3"/>
    <dgm:cxn modelId="{0287F9FE-1FC6-4DAE-987E-BA55E0B856C2}" type="presOf" srcId="{4C35D32F-0EAB-4CD7-82EE-45574DC2A586}" destId="{8BEBB6EC-1DAA-4CAC-8A25-BC0FCBD5DBD5}" srcOrd="0" destOrd="0" presId="urn:microsoft.com/office/officeart/2005/8/layout/target3"/>
    <dgm:cxn modelId="{E293B491-7B5E-4ED7-AAF4-A00906598D9E}" type="presOf" srcId="{D1D4F407-5343-4D3F-B5B9-D407B03CAEB4}" destId="{D005CE8C-CC26-4C3E-AC11-E15060ECD759}" srcOrd="0" destOrd="0" presId="urn:microsoft.com/office/officeart/2005/8/layout/target3"/>
    <dgm:cxn modelId="{19B6D8E8-4E6C-4FA0-8002-B8AC4503A464}" type="presOf" srcId="{B651F6E3-6281-48DB-9319-2AEAFDAE7572}" destId="{619D679B-A015-4ECF-8348-D1034C574F40}" srcOrd="0" destOrd="0" presId="urn:microsoft.com/office/officeart/2005/8/layout/target3"/>
    <dgm:cxn modelId="{F3057730-7984-4E75-94B0-B1FF81761FC2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5AA79A1-7F9D-4C19-A6BA-69A0B5A0B7B7}" type="presParOf" srcId="{333A1088-737F-45CB-B68E-254E46348037}" destId="{F5ABB229-8D3B-4694-996A-96F23CF14429}" srcOrd="0" destOrd="0" presId="urn:microsoft.com/office/officeart/2005/8/layout/target3"/>
    <dgm:cxn modelId="{92C041FC-89EF-4574-B54E-CA9B324D3D16}" type="presParOf" srcId="{333A1088-737F-45CB-B68E-254E46348037}" destId="{F41139FD-01EE-4571-8B17-4FB00FC51163}" srcOrd="1" destOrd="0" presId="urn:microsoft.com/office/officeart/2005/8/layout/target3"/>
    <dgm:cxn modelId="{B1BD64F9-C807-4725-9C87-C42735C5308C}" type="presParOf" srcId="{333A1088-737F-45CB-B68E-254E46348037}" destId="{D005CE8C-CC26-4C3E-AC11-E15060ECD759}" srcOrd="2" destOrd="0" presId="urn:microsoft.com/office/officeart/2005/8/layout/target3"/>
    <dgm:cxn modelId="{20B407AD-8889-48E4-9953-D1B6290AF0FF}" type="presParOf" srcId="{333A1088-737F-45CB-B68E-254E46348037}" destId="{2C702D82-9B77-49B7-9568-BB8EB47C3372}" srcOrd="3" destOrd="0" presId="urn:microsoft.com/office/officeart/2005/8/layout/target3"/>
    <dgm:cxn modelId="{D58FFA34-7F1E-4503-BCD4-D411C2028DE8}" type="presParOf" srcId="{333A1088-737F-45CB-B68E-254E46348037}" destId="{A52A0455-90FF-4808-ABD0-F02540D31D5A}" srcOrd="4" destOrd="0" presId="urn:microsoft.com/office/officeart/2005/8/layout/target3"/>
    <dgm:cxn modelId="{989BD22D-9B06-4D6F-B3DA-1C9CBDFC9E76}" type="presParOf" srcId="{333A1088-737F-45CB-B68E-254E46348037}" destId="{6140AFEC-043D-4C43-A2F9-D0F5331DF3A3}" srcOrd="5" destOrd="0" presId="urn:microsoft.com/office/officeart/2005/8/layout/target3"/>
    <dgm:cxn modelId="{F57C1B20-C9B9-4B77-AA63-0A2FFDA8AF3D}" type="presParOf" srcId="{333A1088-737F-45CB-B68E-254E46348037}" destId="{9358AC05-5D7D-4327-9F80-1AD486AEA664}" srcOrd="6" destOrd="0" presId="urn:microsoft.com/office/officeart/2005/8/layout/target3"/>
    <dgm:cxn modelId="{F7B62126-B411-42D5-B93D-E689C332D70C}" type="presParOf" srcId="{333A1088-737F-45CB-B68E-254E46348037}" destId="{313FC574-E1CD-4FB4-B054-0B805CE0447D}" srcOrd="7" destOrd="0" presId="urn:microsoft.com/office/officeart/2005/8/layout/target3"/>
    <dgm:cxn modelId="{76BC2BE6-F4FD-4B18-BEEA-C248E8EF37DA}" type="presParOf" srcId="{333A1088-737F-45CB-B68E-254E46348037}" destId="{619D679B-A015-4ECF-8348-D1034C574F40}" srcOrd="8" destOrd="0" presId="urn:microsoft.com/office/officeart/2005/8/layout/target3"/>
    <dgm:cxn modelId="{36FB5EC4-6DF4-4CFF-ABFF-F662C99F25A8}" type="presParOf" srcId="{333A1088-737F-45CB-B68E-254E46348037}" destId="{322283A8-4A27-4CDA-BAE3-F381106A9174}" srcOrd="9" destOrd="0" presId="urn:microsoft.com/office/officeart/2005/8/layout/target3"/>
    <dgm:cxn modelId="{C77B0CBC-75C6-46FC-8F7F-39DF7E9D5FC5}" type="presParOf" srcId="{333A1088-737F-45CB-B68E-254E46348037}" destId="{FFC9F71D-1B4F-4AD9-A4A6-86ADEFC8AF5C}" srcOrd="10" destOrd="0" presId="urn:microsoft.com/office/officeart/2005/8/layout/target3"/>
    <dgm:cxn modelId="{9538FA32-0CD9-4D89-B74C-76BE7C342E83}" type="presParOf" srcId="{333A1088-737F-45CB-B68E-254E46348037}" destId="{25B08C86-7E15-44DC-BE7F-FFB55DD49D12}" srcOrd="11" destOrd="0" presId="urn:microsoft.com/office/officeart/2005/8/layout/target3"/>
    <dgm:cxn modelId="{A3CA0914-317A-4077-9308-EAB1C86C3E18}" type="presParOf" srcId="{333A1088-737F-45CB-B68E-254E46348037}" destId="{76644BE8-9D7C-4C09-B250-3D10AF48CBB7}" srcOrd="12" destOrd="0" presId="urn:microsoft.com/office/officeart/2005/8/layout/target3"/>
    <dgm:cxn modelId="{45B0BF2A-9A72-4AC4-8C79-62E80BC8CD1B}" type="presParOf" srcId="{333A1088-737F-45CB-B68E-254E46348037}" destId="{EE85B701-7295-41C0-BA7A-34D3756A2AE6}" srcOrd="13" destOrd="0" presId="urn:microsoft.com/office/officeart/2005/8/layout/target3"/>
    <dgm:cxn modelId="{31149DC0-B552-4C73-9D3C-A3C259C9E493}" type="presParOf" srcId="{333A1088-737F-45CB-B68E-254E46348037}" destId="{8BEBB6EC-1DAA-4CAC-8A25-BC0FCBD5DBD5}" srcOrd="14" destOrd="0" presId="urn:microsoft.com/office/officeart/2005/8/layout/target3"/>
    <dgm:cxn modelId="{EAA021AA-7981-42E2-9B6B-3E835E78739E}" type="presParOf" srcId="{333A1088-737F-45CB-B68E-254E46348037}" destId="{AED2198E-93D5-4001-81B4-73124B309672}" srcOrd="15" destOrd="0" presId="urn:microsoft.com/office/officeart/2005/8/layout/target3"/>
    <dgm:cxn modelId="{48697CD4-D38F-4CE9-BFA4-4B762F54FCD4}" type="presParOf" srcId="{333A1088-737F-45CB-B68E-254E46348037}" destId="{2BE915AB-18AA-4053-B92C-3BFC9ED204BB}" srcOrd="16" destOrd="0" presId="urn:microsoft.com/office/officeart/2005/8/layout/target3"/>
    <dgm:cxn modelId="{A91ACC8F-EA08-46E6-A1E8-A9B473D8FA18}" type="presParOf" srcId="{333A1088-737F-45CB-B68E-254E46348037}" destId="{6BB5E863-4638-4E1D-BFDE-399D028AC4ED}" srcOrd="17" destOrd="0" presId="urn:microsoft.com/office/officeart/2005/8/layout/target3"/>
    <dgm:cxn modelId="{0AD1DA57-2DAA-41EB-A3BF-C13FF8CCC14A}" type="presParOf" srcId="{333A1088-737F-45CB-B68E-254E46348037}" destId="{5A5FFA88-C948-4069-8E93-59FA12366E83}" srcOrd="18" destOrd="0" presId="urn:microsoft.com/office/officeart/2005/8/layout/target3"/>
    <dgm:cxn modelId="{63DD5817-F926-47FE-BB1E-CAD22C2E413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91729" cy="26917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30172" y="0"/>
          <a:ext cx="6430999" cy="26917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2000" kern="1200" smtClean="0"/>
            <a:t>Základní škola, </a:t>
          </a:r>
          <a:r>
            <a:rPr lang="cs-CZ" sz="2000" kern="1200" dirty="0" smtClean="0"/>
            <a:t>Brandýs nad Labem – Stará Boleslav, Školní 291</a:t>
          </a:r>
          <a:endParaRPr lang="cs-CZ" sz="2000" kern="1200" dirty="0"/>
        </a:p>
      </dsp:txBody>
      <dsp:txXfrm>
        <a:off x="1330172" y="0"/>
        <a:ext cx="6430999" cy="430676"/>
      </dsp:txXfrm>
    </dsp:sp>
    <dsp:sp modelId="{A52A0455-90FF-4808-ABD0-F02540D31D5A}">
      <dsp:nvSpPr>
        <dsp:cNvPr id="0" name=""/>
        <dsp:cNvSpPr/>
      </dsp:nvSpPr>
      <dsp:spPr>
        <a:xfrm>
          <a:off x="282631" y="430676"/>
          <a:ext cx="2126465" cy="21264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45864" y="430676"/>
          <a:ext cx="6430999" cy="21264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smtClean="0"/>
            <a:t>Svobodová </a:t>
          </a:r>
          <a:r>
            <a:rPr lang="cs-CZ" sz="2000" kern="1200" dirty="0" smtClean="0"/>
            <a:t>Alena</a:t>
          </a:r>
          <a:endParaRPr lang="cs-CZ" sz="2000" kern="1200" dirty="0"/>
        </a:p>
      </dsp:txBody>
      <dsp:txXfrm>
        <a:off x="1345864" y="430676"/>
        <a:ext cx="6430999" cy="430676"/>
      </dsp:txXfrm>
    </dsp:sp>
    <dsp:sp modelId="{313FC574-E1CD-4FB4-B054-0B805CE0447D}">
      <dsp:nvSpPr>
        <dsp:cNvPr id="0" name=""/>
        <dsp:cNvSpPr/>
      </dsp:nvSpPr>
      <dsp:spPr>
        <a:xfrm>
          <a:off x="565263" y="861353"/>
          <a:ext cx="1561202" cy="15612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45864" y="861353"/>
          <a:ext cx="6430999" cy="15612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VY_32_INOVACE_01_ZEMĚPIS</a:t>
          </a:r>
          <a:endParaRPr lang="cs-CZ" sz="2000" kern="1200" dirty="0"/>
        </a:p>
      </dsp:txBody>
      <dsp:txXfrm>
        <a:off x="1345864" y="861353"/>
        <a:ext cx="6430999" cy="430676"/>
      </dsp:txXfrm>
    </dsp:sp>
    <dsp:sp modelId="{FFC9F71D-1B4F-4AD9-A4A6-86ADEFC8AF5C}">
      <dsp:nvSpPr>
        <dsp:cNvPr id="0" name=""/>
        <dsp:cNvSpPr/>
      </dsp:nvSpPr>
      <dsp:spPr>
        <a:xfrm>
          <a:off x="847894" y="1292029"/>
          <a:ext cx="995939" cy="995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45864" y="1292029"/>
          <a:ext cx="6430999" cy="995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Hospodářství </a:t>
          </a:r>
          <a:r>
            <a:rPr lang="cs-CZ" sz="2000" kern="1200" smtClean="0"/>
            <a:t>v Evropě-průmysl</a:t>
          </a:r>
          <a:endParaRPr lang="cs-CZ" sz="2000" kern="1200" dirty="0"/>
        </a:p>
      </dsp:txBody>
      <dsp:txXfrm>
        <a:off x="1345864" y="1292029"/>
        <a:ext cx="6430999" cy="430676"/>
      </dsp:txXfrm>
    </dsp:sp>
    <dsp:sp modelId="{EE85B701-7295-41C0-BA7A-34D3756A2AE6}">
      <dsp:nvSpPr>
        <dsp:cNvPr id="0" name=""/>
        <dsp:cNvSpPr/>
      </dsp:nvSpPr>
      <dsp:spPr>
        <a:xfrm>
          <a:off x="1130526" y="1722706"/>
          <a:ext cx="430676" cy="4306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45864" y="1722706"/>
          <a:ext cx="6430999" cy="4306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 </a:t>
          </a:r>
          <a:endParaRPr lang="cs-CZ" sz="2000" kern="1200" dirty="0"/>
        </a:p>
      </dsp:txBody>
      <dsp:txXfrm>
        <a:off x="1345864" y="1722706"/>
        <a:ext cx="6430999" cy="4306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A6BB8F-A272-4538-A552-1AC0876E0A55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7E0375-76EC-4246-8752-317AB73BBC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4758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eaLnBrk="1" hangingPunct="1"/>
            <a:fld id="{0DFB8D54-B20C-4DD2-B7D6-69232D8DDF16}" type="slidenum">
              <a:rPr lang="cs-CZ" smtClean="0">
                <a:latin typeface="Arial" charset="0"/>
              </a:rPr>
              <a:pPr eaLnBrk="1" hangingPunct="1"/>
              <a:t>1</a:t>
            </a:fld>
            <a:endParaRPr lang="cs-CZ" smtClean="0">
              <a:latin typeface="Arial" charset="0"/>
            </a:endParaRPr>
          </a:p>
        </p:txBody>
      </p:sp>
      <p:sp>
        <p:nvSpPr>
          <p:cNvPr id="1229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2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algn="r" eaLnBrk="1" hangingPunct="1"/>
            <a:fld id="{57218CFB-91D9-4185-AE5E-419EDF25AAFA}" type="slidenum">
              <a:rPr lang="cs-CZ" sz="1200">
                <a:latin typeface="Calibri" pitchFamily="34" charset="0"/>
              </a:rPr>
              <a:pPr algn="r" eaLnBrk="1" hangingPunct="1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E5CC8-1FDF-4612-90EB-E7EBB9E1E068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45176A9-BCDA-45BE-BA48-6EBC1E97C3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E5CC8-1FDF-4612-90EB-E7EBB9E1E068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45176A9-BCDA-45BE-BA48-6EBC1E97C3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E5CC8-1FDF-4612-90EB-E7EBB9E1E068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76A9-BCDA-45BE-BA48-6EBC1E97C39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E5CC8-1FDF-4612-90EB-E7EBB9E1E068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76A9-BCDA-45BE-BA48-6EBC1E97C3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E5CC8-1FDF-4612-90EB-E7EBB9E1E068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45176A9-BCDA-45BE-BA48-6EBC1E97C39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E5CC8-1FDF-4612-90EB-E7EBB9E1E068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76A9-BCDA-45BE-BA48-6EBC1E97C3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E5CC8-1FDF-4612-90EB-E7EBB9E1E068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76A9-BCDA-45BE-BA48-6EBC1E97C3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E5CC8-1FDF-4612-90EB-E7EBB9E1E068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76A9-BCDA-45BE-BA48-6EBC1E97C3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E5CC8-1FDF-4612-90EB-E7EBB9E1E068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76A9-BCDA-45BE-BA48-6EBC1E97C39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E5CC8-1FDF-4612-90EB-E7EBB9E1E068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76A9-BCDA-45BE-BA48-6EBC1E97C3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E5CC8-1FDF-4612-90EB-E7EBB9E1E068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76A9-BCDA-45BE-BA48-6EBC1E97C3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55E5CC8-1FDF-4612-90EB-E7EBB9E1E068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45176A9-BCDA-45BE-BA48-6EBC1E97C39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11590984"/>
              </p:ext>
            </p:extLst>
          </p:nvPr>
        </p:nvGraphicFramePr>
        <p:xfrm>
          <a:off x="526852" y="794867"/>
          <a:ext cx="7776864" cy="2691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7919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Materiál je určen pro žáky 8.ročníku jako výukový. Zároveň slouží pro zapsání poznámek do školních sešitů.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0477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Hospodářství v Evropě – průmysl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Kakulinka\AppData\Local\Microsoft\Windows\Temporary Internet Files\Content.IE5\RUFLHGM7\MP9003901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196751"/>
            <a:ext cx="806441" cy="113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akulinka\AppData\Local\Microsoft\Windows\Temporary Internet Files\Content.IE5\Q41OQLM8\MP90043719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196752"/>
            <a:ext cx="1300165" cy="113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akulinka\AppData\Local\Microsoft\Windows\Temporary Internet Files\Content.IE5\9UL0H2GB\MP9004337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96752"/>
            <a:ext cx="1728192" cy="113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9909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 v Evropě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467544" y="1600200"/>
            <a:ext cx="8219256" cy="4781128"/>
          </a:xfrm>
        </p:spPr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růmyslová výroba má dlouhou tradici</a:t>
            </a:r>
          </a:p>
          <a:p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elký význam má těžba uhlí, ropy, zemního plynu, železné rudy</a:t>
            </a:r>
          </a:p>
          <a:p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ejrychleji se rozvíjí výroba elektrické energie, obory strojírenství a chemie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2717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Elektrická energie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Vyrábí se v: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/>
              <a:t>tepelných elektrárnách</a:t>
            </a:r>
          </a:p>
          <a:p>
            <a:pPr marL="0" indent="0">
              <a:buNone/>
            </a:pPr>
            <a:r>
              <a:rPr lang="cs-CZ" dirty="0" smtClean="0"/>
              <a:t>     - více než polovina energie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b="1" dirty="0" smtClean="0"/>
              <a:t>vodních elektrárnách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     - v zemích, kde jsou vysoké hory a prudké</a:t>
            </a:r>
          </a:p>
          <a:p>
            <a:pPr marL="0" indent="0">
              <a:buNone/>
            </a:pPr>
            <a:r>
              <a:rPr lang="cs-CZ" dirty="0" smtClean="0"/>
              <a:t>       řeky (např. v Norsku, Švýcarsku a Rakousku)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jaderných elektrárnách</a:t>
            </a:r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 descr="C:\Users\Kakulinka\AppData\Local\Microsoft\Windows\Temporary Internet Files\Content.IE5\RUFLHGM7\MC9001049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8539" y="1556792"/>
            <a:ext cx="1244434" cy="1243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akulinka\AppData\Local\Microsoft\Windows\Temporary Internet Files\Content.IE5\Q41OQLM8\MC9001049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212976"/>
            <a:ext cx="1280968" cy="1173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akulinka\AppData\Local\Microsoft\Windows\Temporary Internet Files\Content.IE5\0XAZE41Y\MC9001049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3888" y="4725144"/>
            <a:ext cx="1322001" cy="1318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3935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Strojírenství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Výroba automobilů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nejvýznamnější závody:</a:t>
            </a:r>
          </a:p>
          <a:p>
            <a:pPr marL="0" indent="0">
              <a:buNone/>
            </a:pPr>
            <a:r>
              <a:rPr lang="cs-CZ" dirty="0" smtClean="0"/>
              <a:t>Česká republika –Škoda</a:t>
            </a:r>
          </a:p>
          <a:p>
            <a:pPr marL="0" indent="0">
              <a:buNone/>
            </a:pPr>
            <a:r>
              <a:rPr lang="cs-CZ" dirty="0" smtClean="0"/>
              <a:t>Rusko – Lada</a:t>
            </a:r>
          </a:p>
          <a:p>
            <a:pPr marL="0" indent="0">
              <a:buNone/>
            </a:pPr>
            <a:r>
              <a:rPr lang="cs-CZ" dirty="0" smtClean="0"/>
              <a:t>Francie – Renault, Peugeot</a:t>
            </a:r>
          </a:p>
          <a:p>
            <a:pPr marL="0" indent="0">
              <a:buNone/>
            </a:pPr>
            <a:r>
              <a:rPr lang="cs-CZ" dirty="0" smtClean="0"/>
              <a:t>Itálie – Fiat, Ferrari, Lancia</a:t>
            </a:r>
          </a:p>
          <a:p>
            <a:pPr marL="0" indent="0">
              <a:buNone/>
            </a:pPr>
            <a:r>
              <a:rPr lang="cs-CZ" dirty="0" smtClean="0"/>
              <a:t>Německo – Mercedes, Opel, Volkswagen, BMW</a:t>
            </a:r>
          </a:p>
          <a:p>
            <a:pPr marL="0" indent="0">
              <a:buNone/>
            </a:pPr>
            <a:r>
              <a:rPr lang="cs-CZ" dirty="0" smtClean="0"/>
              <a:t>Švédsko – Volvo, Saab</a:t>
            </a:r>
          </a:p>
          <a:p>
            <a:pPr marL="0" indent="0">
              <a:buNone/>
            </a:pPr>
            <a:r>
              <a:rPr lang="cs-CZ" dirty="0" smtClean="0"/>
              <a:t>Španělsko - Seat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4008" y="1556792"/>
            <a:ext cx="4038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Výroba elektrotechniky a elektroniky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televizory, rádia,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telefony, počítače,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kuchyňské spotřebiče,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vysavače, pračky, myčky</a:t>
            </a:r>
          </a:p>
          <a:p>
            <a:pPr marL="0" indent="0">
              <a:buNone/>
            </a:pPr>
            <a:r>
              <a:rPr lang="cs-CZ" i="1" dirty="0" smtClean="0"/>
              <a:t>Známé značky: </a:t>
            </a:r>
          </a:p>
          <a:p>
            <a:pPr marL="0" indent="0">
              <a:buNone/>
            </a:pPr>
            <a:r>
              <a:rPr lang="cs-CZ" dirty="0" smtClean="0"/>
              <a:t>Elektrolux, </a:t>
            </a:r>
            <a:r>
              <a:rPr lang="cs-CZ" dirty="0" err="1" smtClean="0"/>
              <a:t>Tefal</a:t>
            </a:r>
            <a:r>
              <a:rPr lang="cs-CZ" dirty="0" smtClean="0"/>
              <a:t>, Philips, </a:t>
            </a:r>
            <a:r>
              <a:rPr lang="cs-CZ" dirty="0" err="1" smtClean="0"/>
              <a:t>Moulinex</a:t>
            </a:r>
            <a:r>
              <a:rPr lang="cs-CZ" dirty="0" smtClean="0"/>
              <a:t>, Nokia, Ericsson, </a:t>
            </a:r>
            <a:r>
              <a:rPr lang="cs-CZ" dirty="0" err="1" smtClean="0"/>
              <a:t>Zanussi</a:t>
            </a:r>
            <a:r>
              <a:rPr lang="cs-CZ" dirty="0" smtClean="0"/>
              <a:t>, </a:t>
            </a:r>
            <a:r>
              <a:rPr lang="cs-CZ" dirty="0" err="1" smtClean="0"/>
              <a:t>Roventa</a:t>
            </a:r>
            <a:r>
              <a:rPr lang="cs-CZ" dirty="0" smtClean="0"/>
              <a:t>, Bosch, Braun, Thomson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1981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Chemický průmysl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ýroba pohonných hmot, plastů, látek, kaučuku</a:t>
            </a:r>
          </a:p>
          <a:p>
            <a:r>
              <a:rPr lang="cs-CZ" dirty="0"/>
              <a:t>v</a:t>
            </a:r>
            <a:r>
              <a:rPr lang="cs-CZ" dirty="0" smtClean="0"/>
              <a:t>ýroba léků a kosmetiky</a:t>
            </a:r>
          </a:p>
          <a:p>
            <a:r>
              <a:rPr lang="cs-CZ" dirty="0"/>
              <a:t>r</a:t>
            </a:r>
            <a:r>
              <a:rPr lang="cs-CZ" dirty="0" smtClean="0"/>
              <a:t>afinerie ropy ve velkých přístavech – Rotterdamu a Marseille</a:t>
            </a:r>
          </a:p>
          <a:p>
            <a:r>
              <a:rPr lang="cs-CZ" dirty="0"/>
              <a:t>s</a:t>
            </a:r>
            <a:r>
              <a:rPr lang="cs-CZ" dirty="0" smtClean="0"/>
              <a:t>větoznámé firmy: Shell, BP, </a:t>
            </a:r>
            <a:r>
              <a:rPr lang="cs-CZ" dirty="0" err="1" smtClean="0"/>
              <a:t>Dunlop</a:t>
            </a:r>
            <a:r>
              <a:rPr lang="cs-CZ" dirty="0" smtClean="0"/>
              <a:t>, </a:t>
            </a:r>
            <a:r>
              <a:rPr lang="cs-CZ" dirty="0" err="1" smtClean="0"/>
              <a:t>Michelin</a:t>
            </a:r>
            <a:r>
              <a:rPr lang="cs-CZ" dirty="0" smtClean="0"/>
              <a:t>…</a:t>
            </a:r>
            <a:endParaRPr lang="cs-CZ" dirty="0"/>
          </a:p>
        </p:txBody>
      </p:sp>
      <p:pic>
        <p:nvPicPr>
          <p:cNvPr id="3074" name="Picture 2" descr="C:\Users\Kakulinka\AppData\Local\Microsoft\Windows\Temporary Internet Files\Content.IE5\RUFLHGM7\MC9001497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124744"/>
            <a:ext cx="1222558" cy="1609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akulinka\AppData\Local\Microsoft\Windows\Temporary Internet Files\Content.IE5\Q41OQLM8\MP90039884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3647" y="2903173"/>
            <a:ext cx="1719903" cy="1228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4376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Spotřební odvětví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260848"/>
          </a:xfrm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aměřená na výrobu technicky náročných výrobků (např. sportovní potřeby)</a:t>
            </a:r>
          </a:p>
          <a:p>
            <a:r>
              <a:rPr lang="cs-CZ" dirty="0"/>
              <a:t>n</a:t>
            </a:r>
            <a:r>
              <a:rPr lang="cs-CZ" dirty="0" smtClean="0"/>
              <a:t>a evropský trh se dostává mnoho levných výrobků z východní Asie (oděvy, textil, obuv…)</a:t>
            </a:r>
            <a:endParaRPr lang="cs-CZ" dirty="0"/>
          </a:p>
        </p:txBody>
      </p:sp>
      <p:pic>
        <p:nvPicPr>
          <p:cNvPr id="1026" name="Picture 2" descr="C:\Users\Kakulinka\AppData\Local\Microsoft\Windows\Temporary Internet Files\Content.IE5\9UL0H2GB\MC9004400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365104"/>
            <a:ext cx="1768475" cy="152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kulinka\AppData\Local\Microsoft\Windows\Temporary Internet Files\Content.IE5\0XAZE41Y\MP9004304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113113"/>
            <a:ext cx="1772816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kulinka\AppData\Local\Microsoft\Windows\Temporary Internet Files\Content.IE5\0XAZE41Y\MP9004001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7962" y="4113112"/>
            <a:ext cx="1202430" cy="1805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2292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Potravinářský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48680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 Evropě je velmi rozšířen</a:t>
            </a:r>
            <a:endParaRPr lang="cs-CZ" dirty="0"/>
          </a:p>
        </p:txBody>
      </p:sp>
      <p:pic>
        <p:nvPicPr>
          <p:cNvPr id="2050" name="Picture 2" descr="C:\Users\Kakulinka\AppData\Local\Microsoft\Windows\Temporary Internet Files\Content.IE5\RUFLHGM7\MP900434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812" y="3717032"/>
            <a:ext cx="1863979" cy="1359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akulinka\AppData\Local\Microsoft\Windows\Temporary Internet Files\Content.IE5\Q41OQLM8\MP9004327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984601"/>
            <a:ext cx="1456367" cy="10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akulinka\AppData\Local\Microsoft\Windows\Temporary Internet Files\Content.IE5\9UL0H2GB\MC9004417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0342" y="3861048"/>
            <a:ext cx="1519063" cy="1519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85749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Zeměpis, Evropa, pro základní školu a základní školu praktickou, František Kortus, František Teplý</a:t>
            </a:r>
            <a:r>
              <a:rPr lang="cs-CZ" smtClean="0"/>
              <a:t>, nakladatelství Parta, 2007, ISBN 978-80-7320-103-6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78000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198</TotalTime>
  <Words>334</Words>
  <Application>Microsoft Office PowerPoint</Application>
  <PresentationFormat>Předvádění na obrazovce (4:3)</PresentationFormat>
  <Paragraphs>59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Anotace:</vt:lpstr>
      <vt:lpstr>Hospodářství v Evropě – průmysl </vt:lpstr>
      <vt:lpstr>Průmysl v Evropě</vt:lpstr>
      <vt:lpstr>Elektrická energie</vt:lpstr>
      <vt:lpstr>Strojírenství</vt:lpstr>
      <vt:lpstr>Chemický průmysl</vt:lpstr>
      <vt:lpstr>Spotřební odvětví</vt:lpstr>
      <vt:lpstr>Potravinářský průmysl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Kakulinka</dc:creator>
  <cp:lastModifiedBy>Slováková Olga</cp:lastModifiedBy>
  <cp:revision>23</cp:revision>
  <dcterms:created xsi:type="dcterms:W3CDTF">2012-01-02T13:44:09Z</dcterms:created>
  <dcterms:modified xsi:type="dcterms:W3CDTF">2012-11-24T13:27:17Z</dcterms:modified>
</cp:coreProperties>
</file>