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70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VY_32_INOVACE_02_ZEMĚPIS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Hospodářství </a:t>
          </a:r>
          <a:r>
            <a:rPr lang="cs-CZ" sz="2000" dirty="0" smtClean="0"/>
            <a:t>v Evropě-zemědělství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62AAD6-911B-423A-BFB9-F515DE4AC439}" type="presOf" srcId="{B651F6E3-6281-48DB-9319-2AEAFDAE7572}" destId="{6BB5E863-4638-4E1D-BFDE-399D028AC4ED}" srcOrd="1" destOrd="0" presId="urn:microsoft.com/office/officeart/2005/8/layout/target3"/>
    <dgm:cxn modelId="{C974457F-A664-4664-9D28-0F5CE3EBC52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B6A0CA0-FE73-43AB-9B64-744CE456B84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FA532B4-E83D-4EF0-97C2-BE73127964E1}" type="presOf" srcId="{B651F6E3-6281-48DB-9319-2AEAFDAE7572}" destId="{619D679B-A015-4ECF-8348-D1034C574F40}" srcOrd="0" destOrd="0" presId="urn:microsoft.com/office/officeart/2005/8/layout/target3"/>
    <dgm:cxn modelId="{784F81EC-7EFD-4050-BA41-BC851797BC66}" type="presOf" srcId="{757F3AB3-0718-4624-B441-E567A8F0AB56}" destId="{333A1088-737F-45CB-B68E-254E46348037}" srcOrd="0" destOrd="0" presId="urn:microsoft.com/office/officeart/2005/8/layout/target3"/>
    <dgm:cxn modelId="{7E0E0B33-7099-4CD5-B434-313526A98002}" type="presOf" srcId="{D1B46980-6531-4606-95E6-44980827E919}" destId="{2BE915AB-18AA-4053-B92C-3BFC9ED204BB}" srcOrd="1" destOrd="0" presId="urn:microsoft.com/office/officeart/2005/8/layout/target3"/>
    <dgm:cxn modelId="{1A9CCB64-C4A3-4073-B990-937FD487CDDB}" type="presOf" srcId="{D1B46980-6531-4606-95E6-44980827E919}" destId="{6140AFEC-043D-4C43-A2F9-D0F5331DF3A3}" srcOrd="0" destOrd="0" presId="urn:microsoft.com/office/officeart/2005/8/layout/target3"/>
    <dgm:cxn modelId="{D8E23ECA-566B-4236-9EA6-31BBD2D987AE}" type="presOf" srcId="{4C35D32F-0EAB-4CD7-82EE-45574DC2A586}" destId="{890E4F0B-2866-4A3F-A3C7-2A14B1797930}" srcOrd="1" destOrd="0" presId="urn:microsoft.com/office/officeart/2005/8/layout/target3"/>
    <dgm:cxn modelId="{EE0C2AA7-AB97-42A4-B3D0-F23D21EF2DD9}" type="presOf" srcId="{D8197B8C-B260-4A16-BDF4-0947B075E274}" destId="{5A5FFA88-C948-4069-8E93-59FA12366E83}" srcOrd="1" destOrd="0" presId="urn:microsoft.com/office/officeart/2005/8/layout/target3"/>
    <dgm:cxn modelId="{345EEFD5-2FB4-4EDC-ABA9-682BAADD0502}" type="presOf" srcId="{D1D4F407-5343-4D3F-B5B9-D407B03CAEB4}" destId="{D005CE8C-CC26-4C3E-AC11-E15060ECD759}" srcOrd="0" destOrd="0" presId="urn:microsoft.com/office/officeart/2005/8/layout/target3"/>
    <dgm:cxn modelId="{53C30138-C1ED-4AF1-82E6-F1EDB18F193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251C07-4B29-49D8-B391-44C2489B0EFD}" type="presParOf" srcId="{333A1088-737F-45CB-B68E-254E46348037}" destId="{F5ABB229-8D3B-4694-996A-96F23CF14429}" srcOrd="0" destOrd="0" presId="urn:microsoft.com/office/officeart/2005/8/layout/target3"/>
    <dgm:cxn modelId="{0EE217DF-D144-461D-83D4-88280C0137DD}" type="presParOf" srcId="{333A1088-737F-45CB-B68E-254E46348037}" destId="{F41139FD-01EE-4571-8B17-4FB00FC51163}" srcOrd="1" destOrd="0" presId="urn:microsoft.com/office/officeart/2005/8/layout/target3"/>
    <dgm:cxn modelId="{09C56285-81D5-4D1E-8B51-7071FD62CAFC}" type="presParOf" srcId="{333A1088-737F-45CB-B68E-254E46348037}" destId="{D005CE8C-CC26-4C3E-AC11-E15060ECD759}" srcOrd="2" destOrd="0" presId="urn:microsoft.com/office/officeart/2005/8/layout/target3"/>
    <dgm:cxn modelId="{F71931A2-4491-4304-BB2E-7A67081A6675}" type="presParOf" srcId="{333A1088-737F-45CB-B68E-254E46348037}" destId="{2C702D82-9B77-49B7-9568-BB8EB47C3372}" srcOrd="3" destOrd="0" presId="urn:microsoft.com/office/officeart/2005/8/layout/target3"/>
    <dgm:cxn modelId="{EFDA295B-9E72-4D70-A9E8-5FCDAD808A51}" type="presParOf" srcId="{333A1088-737F-45CB-B68E-254E46348037}" destId="{A52A0455-90FF-4808-ABD0-F02540D31D5A}" srcOrd="4" destOrd="0" presId="urn:microsoft.com/office/officeart/2005/8/layout/target3"/>
    <dgm:cxn modelId="{052076AB-2176-4D53-A00E-A1DB3C9F55BC}" type="presParOf" srcId="{333A1088-737F-45CB-B68E-254E46348037}" destId="{6140AFEC-043D-4C43-A2F9-D0F5331DF3A3}" srcOrd="5" destOrd="0" presId="urn:microsoft.com/office/officeart/2005/8/layout/target3"/>
    <dgm:cxn modelId="{A8783694-4F7B-45A6-8592-6D851C39A828}" type="presParOf" srcId="{333A1088-737F-45CB-B68E-254E46348037}" destId="{9358AC05-5D7D-4327-9F80-1AD486AEA664}" srcOrd="6" destOrd="0" presId="urn:microsoft.com/office/officeart/2005/8/layout/target3"/>
    <dgm:cxn modelId="{83914F49-3464-4773-A7CD-0AB7CC3ADB7E}" type="presParOf" srcId="{333A1088-737F-45CB-B68E-254E46348037}" destId="{313FC574-E1CD-4FB4-B054-0B805CE0447D}" srcOrd="7" destOrd="0" presId="urn:microsoft.com/office/officeart/2005/8/layout/target3"/>
    <dgm:cxn modelId="{40063547-876A-48F4-B79A-44FFE88254A2}" type="presParOf" srcId="{333A1088-737F-45CB-B68E-254E46348037}" destId="{619D679B-A015-4ECF-8348-D1034C574F40}" srcOrd="8" destOrd="0" presId="urn:microsoft.com/office/officeart/2005/8/layout/target3"/>
    <dgm:cxn modelId="{21074496-374F-4ECB-8564-14370EA74441}" type="presParOf" srcId="{333A1088-737F-45CB-B68E-254E46348037}" destId="{322283A8-4A27-4CDA-BAE3-F381106A9174}" srcOrd="9" destOrd="0" presId="urn:microsoft.com/office/officeart/2005/8/layout/target3"/>
    <dgm:cxn modelId="{8357B148-4E85-47BE-A6D0-6B648C301727}" type="presParOf" srcId="{333A1088-737F-45CB-B68E-254E46348037}" destId="{FFC9F71D-1B4F-4AD9-A4A6-86ADEFC8AF5C}" srcOrd="10" destOrd="0" presId="urn:microsoft.com/office/officeart/2005/8/layout/target3"/>
    <dgm:cxn modelId="{6BD4AB8E-220C-441D-A9B8-F8E5575F0868}" type="presParOf" srcId="{333A1088-737F-45CB-B68E-254E46348037}" destId="{25B08C86-7E15-44DC-BE7F-FFB55DD49D12}" srcOrd="11" destOrd="0" presId="urn:microsoft.com/office/officeart/2005/8/layout/target3"/>
    <dgm:cxn modelId="{31C592B4-E66F-4B0B-AD6F-C48296FB3235}" type="presParOf" srcId="{333A1088-737F-45CB-B68E-254E46348037}" destId="{76644BE8-9D7C-4C09-B250-3D10AF48CBB7}" srcOrd="12" destOrd="0" presId="urn:microsoft.com/office/officeart/2005/8/layout/target3"/>
    <dgm:cxn modelId="{DD5366C8-5758-408D-9A63-BCD6EC10D091}" type="presParOf" srcId="{333A1088-737F-45CB-B68E-254E46348037}" destId="{EE85B701-7295-41C0-BA7A-34D3756A2AE6}" srcOrd="13" destOrd="0" presId="urn:microsoft.com/office/officeart/2005/8/layout/target3"/>
    <dgm:cxn modelId="{1CB5F1A8-F51E-4A1D-8714-B97960C772A9}" type="presParOf" srcId="{333A1088-737F-45CB-B68E-254E46348037}" destId="{8BEBB6EC-1DAA-4CAC-8A25-BC0FCBD5DBD5}" srcOrd="14" destOrd="0" presId="urn:microsoft.com/office/officeart/2005/8/layout/target3"/>
    <dgm:cxn modelId="{E58D54EC-7FBD-41A8-B72B-75DDE782A26E}" type="presParOf" srcId="{333A1088-737F-45CB-B68E-254E46348037}" destId="{AED2198E-93D5-4001-81B4-73124B309672}" srcOrd="15" destOrd="0" presId="urn:microsoft.com/office/officeart/2005/8/layout/target3"/>
    <dgm:cxn modelId="{00C0F7BD-620F-4632-BF26-CCFA93068C8A}" type="presParOf" srcId="{333A1088-737F-45CB-B68E-254E46348037}" destId="{2BE915AB-18AA-4053-B92C-3BFC9ED204BB}" srcOrd="16" destOrd="0" presId="urn:microsoft.com/office/officeart/2005/8/layout/target3"/>
    <dgm:cxn modelId="{AA49D8A7-C6F2-44BB-A70E-0E0BAFAF6CA8}" type="presParOf" srcId="{333A1088-737F-45CB-B68E-254E46348037}" destId="{6BB5E863-4638-4E1D-BFDE-399D028AC4ED}" srcOrd="17" destOrd="0" presId="urn:microsoft.com/office/officeart/2005/8/layout/target3"/>
    <dgm:cxn modelId="{0A24784F-C9EC-44E9-861D-E5B2DEEF8B00}" type="presParOf" srcId="{333A1088-737F-45CB-B68E-254E46348037}" destId="{5A5FFA88-C948-4069-8E93-59FA12366E83}" srcOrd="18" destOrd="0" presId="urn:microsoft.com/office/officeart/2005/8/layout/target3"/>
    <dgm:cxn modelId="{9748E4FB-8BCB-4748-9608-ABFDCA0DF7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VY_32_INOVACE_02_ZEMĚPIS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Hospodářství </a:t>
          </a:r>
          <a:r>
            <a:rPr lang="cs-CZ" sz="2000" kern="1200" dirty="0" smtClean="0"/>
            <a:t>v Evropě-zemědělství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 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49390-D62F-427D-8381-40E0CACAE70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0B188E-33DA-464D-88F2-EA3C13E93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568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C700D54-4919-4931-8D7F-307E029098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3FE2C98-823D-4039-A9AE-74DB602967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2999586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27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Materiál je určen pro žáky 8.ročníku jako výukový. Zároveň slouží pro zapsání poznámek do školních sešitů.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209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v Evropě - zemědělství</a:t>
            </a:r>
            <a:endParaRPr lang="cs-CZ" dirty="0"/>
          </a:p>
        </p:txBody>
      </p:sp>
      <p:pic>
        <p:nvPicPr>
          <p:cNvPr id="1028" name="Picture 4" descr="d:\svobodap\Local Settings\Temporary Internet Files\Content.IE5\NEID32FR\MP9001442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221088"/>
            <a:ext cx="2476872" cy="1638864"/>
          </a:xfrm>
          <a:prstGeom prst="rect">
            <a:avLst/>
          </a:prstGeom>
          <a:noFill/>
        </p:spPr>
      </p:pic>
      <p:pic>
        <p:nvPicPr>
          <p:cNvPr id="1029" name="Picture 5" descr="d:\svobodap\Local Settings\Temporary Internet Files\Content.IE5\56XUZV3G\MP9004252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725144"/>
            <a:ext cx="2483768" cy="1631913"/>
          </a:xfrm>
          <a:prstGeom prst="rect">
            <a:avLst/>
          </a:prstGeom>
          <a:noFill/>
        </p:spPr>
      </p:pic>
      <p:pic>
        <p:nvPicPr>
          <p:cNvPr id="1039" name="Picture 15" descr="d:\svobodap\Local Settings\Temporary Internet Files\Content.IE5\NEID32FR\MP9003874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068960"/>
            <a:ext cx="1612738" cy="2260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hlavním úkolem zemědělství?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/>
          <a:lstStyle/>
          <a:p>
            <a:r>
              <a:rPr lang="cs-CZ" dirty="0" smtClean="0"/>
              <a:t>zajistit dostatek potravin pro obyvatele</a:t>
            </a:r>
          </a:p>
          <a:p>
            <a:r>
              <a:rPr lang="cs-CZ" dirty="0" smtClean="0"/>
              <a:t>zemědělci využívají k pěstování kulturních plodin a chovu zvířat přírodních zdrojů: vodu, půdu, podnebí a sluneční energii</a:t>
            </a:r>
          </a:p>
          <a:p>
            <a:endParaRPr lang="cs-CZ" dirty="0"/>
          </a:p>
        </p:txBody>
      </p:sp>
      <p:pic>
        <p:nvPicPr>
          <p:cNvPr id="2050" name="Picture 2" descr="d:\svobodap\Local Settings\Temporary Internet Files\Content.IE5\GX3U42AY\MP9004392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365104"/>
            <a:ext cx="2912368" cy="1949900"/>
          </a:xfrm>
          <a:prstGeom prst="rect">
            <a:avLst/>
          </a:prstGeom>
          <a:noFill/>
        </p:spPr>
      </p:pic>
      <p:pic>
        <p:nvPicPr>
          <p:cNvPr id="2051" name="Picture 3" descr="d:\svobodap\Local Settings\Temporary Internet Files\Content.IE5\AGFL0FFR\MP9004015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365104"/>
            <a:ext cx="2851200" cy="1900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Evropské zemědělství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pastevectví</a:t>
            </a:r>
          </a:p>
          <a:p>
            <a:r>
              <a:rPr lang="cs-CZ" dirty="0" smtClean="0"/>
              <a:t>sezonní pasení zvířat</a:t>
            </a:r>
          </a:p>
          <a:p>
            <a:r>
              <a:rPr lang="cs-CZ" dirty="0" smtClean="0"/>
              <a:t>středomořský typ zemědělství</a:t>
            </a:r>
          </a:p>
          <a:p>
            <a:r>
              <a:rPr lang="cs-CZ" dirty="0" smtClean="0"/>
              <a:t>rostlinný typ zemědělství</a:t>
            </a:r>
          </a:p>
          <a:p>
            <a:r>
              <a:rPr lang="cs-CZ" dirty="0" smtClean="0"/>
              <a:t>mlékárenský typ zemědělství</a:t>
            </a:r>
          </a:p>
          <a:p>
            <a:r>
              <a:rPr lang="cs-CZ" dirty="0" smtClean="0"/>
              <a:t>zemědělství smíšeného typu</a:t>
            </a:r>
          </a:p>
          <a:p>
            <a:r>
              <a:rPr lang="cs-CZ" dirty="0" smtClean="0"/>
              <a:t>rybolov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pastevectví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78894"/>
          </a:xfrm>
        </p:spPr>
        <p:txBody>
          <a:bodyPr/>
          <a:lstStyle/>
          <a:p>
            <a:r>
              <a:rPr lang="cs-CZ" dirty="0" smtClean="0"/>
              <a:t>v severním Rusku</a:t>
            </a:r>
          </a:p>
          <a:p>
            <a:r>
              <a:rPr lang="cs-CZ" dirty="0" smtClean="0"/>
              <a:t>ve Skandinávii</a:t>
            </a:r>
          </a:p>
          <a:p>
            <a:r>
              <a:rPr lang="cs-CZ" dirty="0" smtClean="0"/>
              <a:t>v nejsevernější oblasti Evropy</a:t>
            </a:r>
          </a:p>
          <a:p>
            <a:r>
              <a:rPr lang="cs-CZ" dirty="0" smtClean="0"/>
              <a:t>zde se chovají především sobi</a:t>
            </a:r>
            <a:endParaRPr lang="cs-CZ" dirty="0"/>
          </a:p>
        </p:txBody>
      </p:sp>
      <p:pic>
        <p:nvPicPr>
          <p:cNvPr id="3074" name="Picture 2" descr="d:\svobodap\Local Settings\Temporary Internet Files\Content.IE5\56XUZV3G\MP9004278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839" y="3933056"/>
            <a:ext cx="4141137" cy="27532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Sezonní pasení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954958"/>
          </a:xfrm>
        </p:spPr>
        <p:txBody>
          <a:bodyPr/>
          <a:lstStyle/>
          <a:p>
            <a:r>
              <a:rPr lang="cs-CZ" dirty="0" smtClean="0"/>
              <a:t>ve vysokých horách – Alpy, Pyreneje, Karpaty</a:t>
            </a:r>
          </a:p>
          <a:p>
            <a:r>
              <a:rPr lang="cs-CZ" dirty="0" smtClean="0"/>
              <a:t>chovají se pro maso a mléko</a:t>
            </a:r>
          </a:p>
          <a:p>
            <a:r>
              <a:rPr lang="cs-CZ" dirty="0" smtClean="0"/>
              <a:t>z mléka se vyrábějí další mléčné výrobky, např. sýry</a:t>
            </a:r>
          </a:p>
          <a:p>
            <a:r>
              <a:rPr lang="cs-CZ" dirty="0" smtClean="0"/>
              <a:t>pasení zvířat probíhá i v nížinách</a:t>
            </a:r>
            <a:endParaRPr lang="cs-CZ" dirty="0"/>
          </a:p>
        </p:txBody>
      </p:sp>
      <p:pic>
        <p:nvPicPr>
          <p:cNvPr id="4098" name="Picture 2" descr="d:\svobodap\Local Settings\Temporary Internet Files\Content.IE5\56XUZV3G\MP9002626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1720" y="4365104"/>
            <a:ext cx="3367960" cy="22621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Středomořský typ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/>
          <a:lstStyle/>
          <a:p>
            <a:r>
              <a:rPr lang="cs-CZ" dirty="0" smtClean="0"/>
              <a:t>v jižní Evropě – pobřeží Středozemního moře</a:t>
            </a:r>
          </a:p>
          <a:p>
            <a:r>
              <a:rPr lang="cs-CZ" dirty="0" smtClean="0"/>
              <a:t>pěstují se zde hlavně olivy, citrusy, vinná réva a zelenina</a:t>
            </a:r>
          </a:p>
          <a:p>
            <a:r>
              <a:rPr lang="cs-CZ" dirty="0" smtClean="0"/>
              <a:t>chová se zde hlavně skot</a:t>
            </a:r>
            <a:endParaRPr lang="cs-CZ" dirty="0"/>
          </a:p>
        </p:txBody>
      </p:sp>
      <p:pic>
        <p:nvPicPr>
          <p:cNvPr id="5124" name="Picture 4" descr="d:\svobodap\Local Settings\Temporary Internet Files\Content.IE5\NEID32FR\MP9004332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372200" y="2997206"/>
            <a:ext cx="2384650" cy="3572762"/>
          </a:xfrm>
          <a:prstGeom prst="rect">
            <a:avLst/>
          </a:prstGeom>
          <a:noFill/>
        </p:spPr>
      </p:pic>
      <p:pic>
        <p:nvPicPr>
          <p:cNvPr id="5125" name="Picture 5" descr="d:\svobodap\Local Settings\Temporary Internet Files\Content.IE5\56XUZV3G\MP9002276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149080"/>
            <a:ext cx="3657600" cy="23957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Rostlinný typ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88295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východní a jihovýchodní Evropa</a:t>
            </a:r>
          </a:p>
          <a:p>
            <a:r>
              <a:rPr lang="cs-CZ" dirty="0" smtClean="0"/>
              <a:t>Francouzská nížina</a:t>
            </a:r>
          </a:p>
          <a:p>
            <a:r>
              <a:rPr lang="cs-CZ" dirty="0" smtClean="0"/>
              <a:t>pěstování obilovin (pšenice, ječmen, kukuřice)</a:t>
            </a:r>
          </a:p>
          <a:p>
            <a:r>
              <a:rPr lang="cs-CZ" dirty="0" smtClean="0"/>
              <a:t>chov hovězího dobytka (na maso) </a:t>
            </a:r>
          </a:p>
          <a:p>
            <a:r>
              <a:rPr lang="cs-CZ" dirty="0" smtClean="0"/>
              <a:t>chov vepřů</a:t>
            </a:r>
            <a:endParaRPr lang="cs-CZ" dirty="0"/>
          </a:p>
        </p:txBody>
      </p:sp>
      <p:pic>
        <p:nvPicPr>
          <p:cNvPr id="6147" name="Picture 3" descr="d:\svobodap\Local Settings\Temporary Internet Files\Content.IE5\GX3U42AY\MP9004065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365104"/>
            <a:ext cx="3253368" cy="2168064"/>
          </a:xfrm>
          <a:prstGeom prst="rect">
            <a:avLst/>
          </a:prstGeom>
          <a:noFill/>
        </p:spPr>
      </p:pic>
      <p:pic>
        <p:nvPicPr>
          <p:cNvPr id="6148" name="Picture 4" descr="d:\svobodap\Local Settings\Temporary Internet Files\Content.IE5\AGFL0FFR\MP9001786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365104"/>
            <a:ext cx="3225552" cy="2150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Mlékárenský typ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802830"/>
          </a:xfrm>
        </p:spPr>
        <p:txBody>
          <a:bodyPr/>
          <a:lstStyle/>
          <a:p>
            <a:r>
              <a:rPr lang="cs-CZ" dirty="0" smtClean="0"/>
              <a:t>pobřeží Severního a Baltského moře</a:t>
            </a:r>
          </a:p>
          <a:p>
            <a:r>
              <a:rPr lang="cs-CZ" dirty="0" smtClean="0"/>
              <a:t>oblast britských ostrovů</a:t>
            </a:r>
          </a:p>
          <a:p>
            <a:r>
              <a:rPr lang="cs-CZ" dirty="0" smtClean="0"/>
              <a:t>chov skotu a ovcí na mléko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171" name="Picture 3" descr="d:\svobodap\Local Settings\Temporary Internet Files\Content.IE5\GX3U42AY\MP900438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140968"/>
            <a:ext cx="2275086" cy="3398066"/>
          </a:xfrm>
          <a:prstGeom prst="rect">
            <a:avLst/>
          </a:prstGeom>
          <a:noFill/>
        </p:spPr>
      </p:pic>
      <p:pic>
        <p:nvPicPr>
          <p:cNvPr id="7172" name="Picture 4" descr="d:\svobodap\Local Settings\Temporary Internet Files\Content.IE5\AGFL0FFR\MP9001789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077072"/>
            <a:ext cx="3657600" cy="24201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smíšeného typu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531022"/>
          </a:xfrm>
        </p:spPr>
        <p:txBody>
          <a:bodyPr/>
          <a:lstStyle/>
          <a:p>
            <a:r>
              <a:rPr lang="cs-CZ" dirty="0" smtClean="0"/>
              <a:t>střední Evropa</a:t>
            </a:r>
          </a:p>
          <a:p>
            <a:r>
              <a:rPr lang="cs-CZ" dirty="0" smtClean="0"/>
              <a:t>severní Itálie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rostlinná i živočišná výroba</a:t>
            </a:r>
          </a:p>
          <a:p>
            <a:r>
              <a:rPr lang="cs-CZ" dirty="0" smtClean="0"/>
              <a:t>velká produkce obilovin (pšenice)</a:t>
            </a:r>
          </a:p>
          <a:p>
            <a:r>
              <a:rPr lang="cs-CZ" dirty="0" smtClean="0"/>
              <a:t>chov zvířat na maso</a:t>
            </a:r>
            <a:endParaRPr lang="cs-CZ" dirty="0"/>
          </a:p>
        </p:txBody>
      </p:sp>
      <p:pic>
        <p:nvPicPr>
          <p:cNvPr id="8196" name="Picture 4" descr="d:\svobodap\Local Settings\Temporary Internet Files\Content.IE5\GX3U42AY\MP9004021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284984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rybolov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938734"/>
          </a:xfrm>
        </p:spPr>
        <p:txBody>
          <a:bodyPr/>
          <a:lstStyle/>
          <a:p>
            <a:r>
              <a:rPr lang="cs-CZ" dirty="0" smtClean="0"/>
              <a:t>přímořské země – Rusko,Norsko,Dánsko,Island</a:t>
            </a:r>
          </a:p>
          <a:p>
            <a:endParaRPr lang="cs-CZ" dirty="0"/>
          </a:p>
        </p:txBody>
      </p:sp>
      <p:pic>
        <p:nvPicPr>
          <p:cNvPr id="9218" name="Picture 2" descr="d:\svobodap\Local Settings\Temporary Internet Files\Content.IE5\GX3U42AY\MP9002897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924944"/>
            <a:ext cx="1923483" cy="2808004"/>
          </a:xfrm>
          <a:prstGeom prst="rect">
            <a:avLst/>
          </a:prstGeom>
          <a:noFill/>
        </p:spPr>
      </p:pic>
      <p:pic>
        <p:nvPicPr>
          <p:cNvPr id="9222" name="Picture 6" descr="d:\svobodap\Local Settings\Temporary Internet Files\Content.IE5\56XUZV3G\MP9004065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924944"/>
            <a:ext cx="1873122" cy="2808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234878"/>
          </a:xfrm>
        </p:spPr>
        <p:txBody>
          <a:bodyPr/>
          <a:lstStyle/>
          <a:p>
            <a:r>
              <a:rPr lang="cs-CZ" dirty="0" smtClean="0"/>
              <a:t>Evropské zemědělství je velmi vyspělé, přesto se některé potraviny musí dovážet.</a:t>
            </a:r>
          </a:p>
          <a:p>
            <a:r>
              <a:rPr lang="cs-CZ" dirty="0" smtClean="0"/>
              <a:t>Jedná se hlavně o rýži, kávu, čaj, koření a </a:t>
            </a:r>
            <a:r>
              <a:rPr lang="cs-CZ" smtClean="0"/>
              <a:t>tropické ovoce.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43" name="Picture 3" descr="d:\svobodap\Local Settings\Temporary Internet Files\Content.IE5\NEID32FR\MP9004334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429000"/>
            <a:ext cx="2144510" cy="3212976"/>
          </a:xfrm>
          <a:prstGeom prst="rect">
            <a:avLst/>
          </a:prstGeom>
          <a:noFill/>
        </p:spPr>
      </p:pic>
      <p:pic>
        <p:nvPicPr>
          <p:cNvPr id="10244" name="Picture 4" descr="d:\svobodap\Local Settings\Temporary Internet Files\Content.IE5\AGFL0FFR\MP9004065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077072"/>
            <a:ext cx="3751312" cy="2500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Zeměpis, Evropa, pro základní školu a základní školu praktickou, František Kortus, František Teplý, nakladatelství Parta, 2007, ISBN 978-80-7320-103-6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9554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133</TotalTime>
  <Words>317</Words>
  <Application>Microsoft Office PowerPoint</Application>
  <PresentationFormat>Předvádění na obrazovce (4:3)</PresentationFormat>
  <Paragraphs>60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Anotace:</vt:lpstr>
      <vt:lpstr>Hospodářství v Evropě - zemědělství</vt:lpstr>
      <vt:lpstr>Co je hlavním úkolem zemědělství?</vt:lpstr>
      <vt:lpstr>Evropské zemědělství dělíme na:</vt:lpstr>
      <vt:lpstr>pastevectví</vt:lpstr>
      <vt:lpstr>Sezonní pasení zvířat</vt:lpstr>
      <vt:lpstr>Středomořský typ zemědělství</vt:lpstr>
      <vt:lpstr>Rostlinný typ zemědělství</vt:lpstr>
      <vt:lpstr>Mlékárenský typ zemědělství</vt:lpstr>
      <vt:lpstr>Zemědělství smíšeného typu</vt:lpstr>
      <vt:lpstr>rybolov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 SVOBODA</dc:creator>
  <cp:lastModifiedBy>Slováková Olga</cp:lastModifiedBy>
  <cp:revision>68</cp:revision>
  <dcterms:created xsi:type="dcterms:W3CDTF">2012-01-16T21:04:45Z</dcterms:created>
  <dcterms:modified xsi:type="dcterms:W3CDTF">2012-11-24T13:35:09Z</dcterms:modified>
</cp:coreProperties>
</file>