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71" r:id="rId2"/>
    <p:sldId id="259" r:id="rId3"/>
    <p:sldId id="268" r:id="rId4"/>
    <p:sldId id="257" r:id="rId5"/>
    <p:sldId id="260" r:id="rId6"/>
    <p:sldId id="266" r:id="rId7"/>
    <p:sldId id="261" r:id="rId8"/>
    <p:sldId id="262" r:id="rId9"/>
    <p:sldId id="263" r:id="rId10"/>
    <p:sldId id="265" r:id="rId11"/>
    <p:sldId id="269" r:id="rId12"/>
    <p:sldId id="272" r:id="rId13"/>
    <p:sldId id="273" r:id="rId14"/>
    <p:sldId id="275" r:id="rId15"/>
    <p:sldId id="276" r:id="rId16"/>
    <p:sldId id="277" r:id="rId17"/>
    <p:sldId id="279" r:id="rId18"/>
    <p:sldId id="280" r:id="rId19"/>
    <p:sldId id="281" r:id="rId20"/>
    <p:sldId id="282" r:id="rId21"/>
    <p:sldId id="283" r:id="rId22"/>
    <p:sldId id="25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132" y="10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B63D6B-B71E-4FF8-9FA2-DC99BA586EEC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F092AC-E091-412F-B450-B191C8495F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2489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F092AC-E091-412F-B450-B191C8495F0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7803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C8FE4-DD16-4599-9EF3-83AE15166FCA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B89A8AC-88FD-4C1C-BB9E-17891141A3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C8FE4-DD16-4599-9EF3-83AE15166FCA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B89A8AC-88FD-4C1C-BB9E-17891141A3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C8FE4-DD16-4599-9EF3-83AE15166FCA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8AC-88FD-4C1C-BB9E-17891141A38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C8FE4-DD16-4599-9EF3-83AE15166FCA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8AC-88FD-4C1C-BB9E-17891141A3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C8FE4-DD16-4599-9EF3-83AE15166FCA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B89A8AC-88FD-4C1C-BB9E-17891141A38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C8FE4-DD16-4599-9EF3-83AE15166FCA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8AC-88FD-4C1C-BB9E-17891141A3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C8FE4-DD16-4599-9EF3-83AE15166FCA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8AC-88FD-4C1C-BB9E-17891141A3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C8FE4-DD16-4599-9EF3-83AE15166FCA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8AC-88FD-4C1C-BB9E-17891141A3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C8FE4-DD16-4599-9EF3-83AE15166FCA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8AC-88FD-4C1C-BB9E-17891141A38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C8FE4-DD16-4599-9EF3-83AE15166FCA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8AC-88FD-4C1C-BB9E-17891141A3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C8FE4-DD16-4599-9EF3-83AE15166FCA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8AC-88FD-4C1C-BB9E-17891141A3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0C8FE4-DD16-4599-9EF3-83AE15166FCA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B89A8AC-88FD-4C1C-BB9E-17891141A38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irtual-dirk.de/Pyramids%20on%20the%20beach.jpg" TargetMode="External"/><Relationship Id="rId3" Type="http://schemas.openxmlformats.org/officeDocument/2006/relationships/hyperlink" Target="http://www.zabiny.cz/pavlik/egypt/cheosfin.jpg" TargetMode="External"/><Relationship Id="rId7" Type="http://schemas.openxmlformats.org/officeDocument/2006/relationships/hyperlink" Target="http://img5.rajce.idnes.cz/d0510/4/4554/4554166_1fb537e03bb924f6a55be6cef62df85f/images/Resize_of_073_egypt_tutanchamon_1.jpg" TargetMode="External"/><Relationship Id="rId2" Type="http://schemas.openxmlformats.org/officeDocument/2006/relationships/hyperlink" Target="http://silesia.wz.cz/e_soubory/123619955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ngema.net/egypt/tutanchamon.jpg" TargetMode="External"/><Relationship Id="rId5" Type="http://schemas.openxmlformats.org/officeDocument/2006/relationships/hyperlink" Target="http://faraon.wz.cz/cesta/udoli012.jpg" TargetMode="External"/><Relationship Id="rId10" Type="http://schemas.openxmlformats.org/officeDocument/2006/relationships/hyperlink" Target="http://egypt.svetadily.cz/userfiles/image/clanky/egypt-udoli-kralu-1.jpg" TargetMode="External"/><Relationship Id="rId4" Type="http://schemas.openxmlformats.org/officeDocument/2006/relationships/hyperlink" Target="http://www.cez-okno.net/files/clanok-subory/cheopsova-pyramida-prierez.jpg" TargetMode="External"/><Relationship Id="rId9" Type="http://schemas.openxmlformats.org/officeDocument/2006/relationships/hyperlink" Target="http://www.minutex.cz/bin/userfiles/image/staty/egypt/pyramida-cerna-velka.jp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31782937"/>
              </p:ext>
            </p:extLst>
          </p:nvPr>
        </p:nvGraphicFramePr>
        <p:xfrm>
          <a:off x="899592" y="2132856"/>
          <a:ext cx="7470799" cy="4514170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VY_32_INOVACE_š03_s01_06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Egypt – přírodní podmínky, zemědělství, řemesla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Nídrová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Prezentace pro 6. ročník. Seznamuje s přírodními podmínkami a s životem ve starověkém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Egyptě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Je určena k výkladu, k procvičení  a upevnění látky.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Snímek 11 rozvíjí čtení s porozuměním.  Po označení perem se na kliknutí objevují postupně správná řešení.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Snímky 12- 21 procvičují časové údaje. Při kliknutí na správný letopočet postupuje žák o jeden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snímek dál. V případě chyby se vrací zpět. Odkazy na snímku 10 ilustrují probranou látku.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Určeno pro práci na interaktivní  tabuli.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14898" y="500042"/>
            <a:ext cx="985494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29985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Administrator\Local Settings\Temporary Internet Files\Content.IE5\S40EFK3B\MP9004007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28601"/>
            <a:ext cx="9144000" cy="731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87824" y="692696"/>
            <a:ext cx="26761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i="1" dirty="0" smtClean="0">
                <a:latin typeface="Batang" pitchFamily="18" charset="-127"/>
              </a:rPr>
              <a:t>      </a:t>
            </a:r>
            <a:r>
              <a:rPr lang="cs-CZ" sz="4800" i="1" dirty="0" smtClean="0">
                <a:solidFill>
                  <a:schemeClr val="accent2">
                    <a:lumMod val="75000"/>
                  </a:schemeClr>
                </a:solidFill>
                <a:latin typeface="Ravie" pitchFamily="82" charset="0"/>
              </a:rPr>
              <a:t>Egypt</a:t>
            </a:r>
            <a:endParaRPr lang="cs-CZ" sz="4800" i="1" dirty="0">
              <a:solidFill>
                <a:schemeClr val="accent2">
                  <a:lumMod val="75000"/>
                </a:schemeClr>
              </a:solidFill>
              <a:latin typeface="Ravie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8005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96"/>
          <a:stretch/>
        </p:blipFill>
        <p:spPr bwMode="auto">
          <a:xfrm>
            <a:off x="297418" y="1193319"/>
            <a:ext cx="8208912" cy="5040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25400" cap="flat" cmpd="sng" algn="ctr">
            <a:solidFill>
              <a:schemeClr val="accent1"/>
            </a:solidFill>
            <a:prstDash val="solid"/>
          </a:ln>
          <a:effectLst>
            <a:reflection blurRad="12700" stA="38000" endPos="28000" dist="5000" dir="5400000" sy="-100000" algn="bl" rotWithShape="0"/>
          </a:effectLst>
          <a:extLst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cxnSp>
        <p:nvCxnSpPr>
          <p:cNvPr id="5" name="Přímá spojnice se šipkou 4"/>
          <p:cNvCxnSpPr/>
          <p:nvPr/>
        </p:nvCxnSpPr>
        <p:spPr>
          <a:xfrm flipV="1">
            <a:off x="4565093" y="3124539"/>
            <a:ext cx="168743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240633" y="3216872"/>
            <a:ext cx="771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Egypt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41484" y="1927674"/>
            <a:ext cx="408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882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836712"/>
            <a:ext cx="6048672" cy="5256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403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Přírodní podmínky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Sahara nebyla pouští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až do poloviny 3. tisíciletí př.n.l. – zelená krajina s dostatkem zvěře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postupné vysýchání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nejúrodnější oblast – údolí Nilu – záplavy</a:t>
            </a:r>
            <a:r>
              <a:rPr lang="cs-CZ" dirty="0" smtClean="0"/>
              <a:t>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vláha, úrodné černé bahno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911752" y="4146785"/>
            <a:ext cx="648072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3273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ovnoramenný trojúhelník 44"/>
          <p:cNvSpPr/>
          <p:nvPr/>
        </p:nvSpPr>
        <p:spPr>
          <a:xfrm>
            <a:off x="6453926" y="2277317"/>
            <a:ext cx="124580" cy="132012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>
            <a:off x="3635897" y="1592796"/>
            <a:ext cx="91800" cy="1912997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 flipH="1">
            <a:off x="4408549" y="3432835"/>
            <a:ext cx="152400" cy="19988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4283969" y="1561781"/>
            <a:ext cx="124580" cy="191853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5163381" y="2782004"/>
            <a:ext cx="102772" cy="72378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858322" y="1710786"/>
            <a:ext cx="81009" cy="172204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6855289" y="2858196"/>
            <a:ext cx="162018" cy="60521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2320383" y="2835406"/>
            <a:ext cx="162018" cy="60521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8888164" y="2434338"/>
            <a:ext cx="162018" cy="102907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1500781" y="1772816"/>
            <a:ext cx="45719" cy="169059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858661" y="2835406"/>
            <a:ext cx="162018" cy="60521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 osa    Starověký Egypt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6004379" y="2928075"/>
            <a:ext cx="162018" cy="605213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3" name="Obousměrná vodorovná šipka 2"/>
          <p:cNvSpPr/>
          <p:nvPr/>
        </p:nvSpPr>
        <p:spPr>
          <a:xfrm>
            <a:off x="73189" y="3353034"/>
            <a:ext cx="9036496" cy="36004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24517" y="2277318"/>
            <a:ext cx="151216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3500 </a:t>
            </a:r>
            <a:r>
              <a:rPr lang="cs-CZ" dirty="0" err="1" smtClean="0"/>
              <a:t>př</a:t>
            </a:r>
            <a:r>
              <a:rPr lang="cs-CZ" dirty="0" smtClean="0"/>
              <a:t> n.l.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761352" y="2734517"/>
            <a:ext cx="648072" cy="28049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927472" y="2100600"/>
            <a:ext cx="1109024" cy="4053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2013 n.l.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98703" y="1412776"/>
            <a:ext cx="156617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3150 př.n.l.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516216" y="2434338"/>
            <a:ext cx="1002182" cy="3921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640 n.l.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870332" y="2449859"/>
            <a:ext cx="1477531" cy="3766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2500 př.n.l.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436096" y="1412776"/>
            <a:ext cx="1080120" cy="2980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 př.n.l.</a:t>
            </a:r>
            <a:endParaRPr lang="cs-CZ" dirty="0"/>
          </a:p>
        </p:txBody>
      </p:sp>
      <p:sp>
        <p:nvSpPr>
          <p:cNvPr id="21" name="Rovnoramenný trojúhelník 20"/>
          <p:cNvSpPr/>
          <p:nvPr/>
        </p:nvSpPr>
        <p:spPr>
          <a:xfrm>
            <a:off x="5524000" y="2100600"/>
            <a:ext cx="87905" cy="136280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499993" y="2449859"/>
            <a:ext cx="1197132" cy="3766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525 př.n.l.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283969" y="1772816"/>
            <a:ext cx="1327938" cy="3277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332 př.n.l.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679314" y="1288012"/>
            <a:ext cx="1337097" cy="3047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1543 př.n.l.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4107530" y="1313079"/>
            <a:ext cx="1328566" cy="2797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1080př.n.l.</a:t>
            </a:r>
            <a:endParaRPr lang="cs-CZ" dirty="0"/>
          </a:p>
        </p:txBody>
      </p:sp>
      <p:sp>
        <p:nvSpPr>
          <p:cNvPr id="32" name="Obousměrná vodorovná šipka 31"/>
          <p:cNvSpPr/>
          <p:nvPr/>
        </p:nvSpPr>
        <p:spPr>
          <a:xfrm>
            <a:off x="3681797" y="2988131"/>
            <a:ext cx="664462" cy="242316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3915372" y="3861048"/>
            <a:ext cx="430887" cy="2031325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 smtClean="0">
                <a:latin typeface="Arial Black" pitchFamily="34" charset="0"/>
              </a:rPr>
              <a:t>Nová říše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99537" y="3632719"/>
            <a:ext cx="430887" cy="5632311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>
                <a:latin typeface="Arial Black" pitchFamily="34" charset="0"/>
              </a:rPr>
              <a:t>z</a:t>
            </a:r>
            <a:r>
              <a:rPr lang="cs-CZ" sz="1600" dirty="0" smtClean="0">
                <a:latin typeface="Arial Black" pitchFamily="34" charset="0"/>
              </a:rPr>
              <a:t>emědělci v údolí Nilu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305798" y="3713074"/>
            <a:ext cx="430887" cy="3191476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 smtClean="0">
                <a:latin typeface="Arial Black" pitchFamily="34" charset="0"/>
              </a:rPr>
              <a:t>vytvoření jednotného státu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178210" y="3861048"/>
            <a:ext cx="430887" cy="2031325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 smtClean="0">
                <a:latin typeface="Arial Black" pitchFamily="34" charset="0"/>
              </a:rPr>
              <a:t>stavba pyramid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947938" y="3632719"/>
            <a:ext cx="430887" cy="6543663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 smtClean="0">
                <a:latin typeface="Arial Black" pitchFamily="34" charset="0"/>
              </a:rPr>
              <a:t>ovládnutí Egypta Peršany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262223" y="3713074"/>
            <a:ext cx="677108" cy="8273275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 smtClean="0">
                <a:latin typeface="Arial Black" pitchFamily="34" charset="0"/>
              </a:rPr>
              <a:t>Osvobození Egypta </a:t>
            </a:r>
          </a:p>
          <a:p>
            <a:r>
              <a:rPr lang="cs-CZ" sz="1600" dirty="0" smtClean="0">
                <a:latin typeface="Arial Black" pitchFamily="34" charset="0"/>
              </a:rPr>
              <a:t>Alexandrem Velikým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723887" y="3713074"/>
            <a:ext cx="430887" cy="5647302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 smtClean="0">
                <a:latin typeface="Arial Black" pitchFamily="34" charset="0"/>
              </a:rPr>
              <a:t>Ovládnutí Egypta Římany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774631" y="3632719"/>
            <a:ext cx="461665" cy="4118292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>
                <a:latin typeface="Arial Black" pitchFamily="34" charset="0"/>
              </a:rPr>
              <a:t>d</a:t>
            </a:r>
            <a:r>
              <a:rPr lang="cs-CZ" sz="1600" dirty="0" smtClean="0">
                <a:latin typeface="Arial Black" pitchFamily="34" charset="0"/>
              </a:rPr>
              <a:t>obytí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sz="1600" dirty="0" smtClean="0">
                <a:latin typeface="Arial Black" pitchFamily="34" charset="0"/>
              </a:rPr>
              <a:t>Egypta Araby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605609" y="3713073"/>
            <a:ext cx="430887" cy="2781967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 smtClean="0">
                <a:latin typeface="Arial Black" pitchFamily="34" charset="0"/>
              </a:rPr>
              <a:t>současnost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166396" y="1936708"/>
            <a:ext cx="1069899" cy="3406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395 n.l.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231289" y="3713073"/>
            <a:ext cx="430887" cy="6057285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>
                <a:latin typeface="Arial Black" pitchFamily="34" charset="0"/>
              </a:rPr>
              <a:t>s</a:t>
            </a:r>
            <a:r>
              <a:rPr lang="cs-CZ" sz="1600" dirty="0" smtClean="0">
                <a:latin typeface="Arial Black" pitchFamily="34" charset="0"/>
              </a:rPr>
              <a:t>oučást Byzantské říše</a:t>
            </a:r>
            <a:endParaRPr lang="cs-CZ" sz="16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2922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Zemědělství</a:t>
            </a:r>
            <a:b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</a:b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znalost pravděpodobně z Mezopotámie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soustavy zavodňovacích kanálů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2- 3 sklizně v roce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pšenice, ječmen, len, ovoce, zelenina, luštěniny, vinná réva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hovězí dobytek, ovce, kozy, kachny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805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Ř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emeslo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hrnčířský kruh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vypalovací pece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tkalcovství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kovotepectví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kovolitectví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stavitelství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562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Pyramidy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brovské stavby ve tvaru jehlanu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3. tisíciletí př.n.l.  - stupňovité, později hladké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velmi přesné opracování kvádrů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stavitelé otroci a rolníci (v době záplav)</a:t>
            </a:r>
          </a:p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h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robky faraonů – egyptských vládců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zařazeny mezi sedm divů světa</a:t>
            </a:r>
          </a:p>
          <a:p>
            <a:r>
              <a:rPr lang="cs-CZ" smtClean="0">
                <a:solidFill>
                  <a:schemeClr val="accent2">
                    <a:lumMod val="75000"/>
                  </a:schemeClr>
                </a:solidFill>
              </a:rPr>
              <a:t>sfinga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3467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  <a:hlinkClick r:id="rId2"/>
              </a:rPr>
              <a:t>Cheopsova pyramida</a:t>
            </a:r>
            <a:endParaRPr lang="cs-CZ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  <a:hlinkClick r:id="rId3"/>
              </a:rPr>
              <a:t>Velká sfinga v Gíze</a:t>
            </a:r>
            <a:r>
              <a:rPr lang="cs-CZ" dirty="0" smtClean="0">
                <a:solidFill>
                  <a:schemeClr val="accent2"/>
                </a:solidFill>
              </a:rPr>
              <a:t>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  <a:hlinkClick r:id="rId4"/>
              </a:rPr>
              <a:t>Průřez pyramidou</a:t>
            </a:r>
            <a:endParaRPr lang="cs-CZ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  <a:hlinkClick r:id="rId5"/>
              </a:rPr>
              <a:t>Tutanchamonova hrobka</a:t>
            </a:r>
            <a:endParaRPr lang="cs-CZ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  <a:hlinkClick r:id="rId6"/>
              </a:rPr>
              <a:t>Nákres Tutanchamonovy hrobky</a:t>
            </a:r>
            <a:endParaRPr lang="cs-CZ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  <a:hlinkClick r:id="rId7"/>
              </a:rPr>
              <a:t>Faraon Tutanchamon</a:t>
            </a:r>
            <a:endParaRPr lang="cs-CZ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/>
                </a:solidFill>
                <a:hlinkClick r:id="rId8"/>
              </a:rPr>
              <a:t>Džoserova</a:t>
            </a:r>
            <a:r>
              <a:rPr lang="cs-CZ" dirty="0" smtClean="0">
                <a:solidFill>
                  <a:schemeClr val="accent2"/>
                </a:solidFill>
                <a:hlinkClick r:id="rId8"/>
              </a:rPr>
              <a:t> pyramida</a:t>
            </a:r>
            <a:endParaRPr lang="cs-CZ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  <a:hlinkClick r:id="rId9"/>
              </a:rPr>
              <a:t>Velká černá pyramida</a:t>
            </a:r>
            <a:endParaRPr lang="cs-CZ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u="sng" dirty="0" smtClean="0">
                <a:solidFill>
                  <a:schemeClr val="accent2"/>
                </a:solidFill>
                <a:hlinkClick r:id="rId10"/>
              </a:rPr>
              <a:t>Údolí králů</a:t>
            </a:r>
            <a:endParaRPr lang="cs-CZ" u="sng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endParaRPr lang="cs-CZ" u="sng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7307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Označte správná tvrzení: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Sahara byla vždy pouští.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 Egyptě byla vybudována soustava zavodňovacích kanálů.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Největší rozmach pyramid byl v Egyptě kolem roku 2500 př.n.l. 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Řeka Nil se vlévá do Rudého moře.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Pyramidy byly hrobky faraonů.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Pyramidy byly obrovské stavby ve tvaru kvádru.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C:\Documents and Settings\Administrator\Local Settings\Temporary Internet Files\Content.IE5\GG8HWGJ7\MC900434665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586036"/>
            <a:ext cx="504056" cy="644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Administrator\Local Settings\Temporary Internet Files\Content.IE5\GG8HWGJ7\MC900434665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645024"/>
            <a:ext cx="504056" cy="644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Administrator\Local Settings\Temporary Internet Files\Content.IE5\GG8HWGJ7\MC900434665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725144"/>
            <a:ext cx="504056" cy="644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935996" y="1340768"/>
            <a:ext cx="47801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X</a:t>
            </a:r>
            <a:endParaRPr lang="cs-CZ" sz="4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32240" y="4077072"/>
            <a:ext cx="360040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X</a:t>
            </a:r>
            <a:endParaRPr lang="cs-CZ" sz="4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783960" y="5333852"/>
            <a:ext cx="360040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X</a:t>
            </a:r>
            <a:endParaRPr lang="cs-CZ" sz="4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58131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První zemědělci se objevili v okolí Nilu kolem roku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467544" y="401027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2500 př.n.l.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6444208" y="395939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1543 př.n.l.</a:t>
            </a:r>
            <a:endParaRPr lang="cs-CZ" dirty="0"/>
          </a:p>
        </p:txBody>
      </p:sp>
      <p:sp>
        <p:nvSpPr>
          <p:cNvPr id="6" name="Zaoblený obdélník 5">
            <a:hlinkClick r:id="" action="ppaction://hlinkshowjump?jump=nextslide"/>
          </p:cNvPr>
          <p:cNvSpPr/>
          <p:nvPr/>
        </p:nvSpPr>
        <p:spPr>
          <a:xfrm>
            <a:off x="3419872" y="395939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3500 př.n.l.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3566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Jednotný stát byl v Egyptě vytvořen kolem roku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467544" y="401027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1080 př.n.l.</a:t>
            </a:r>
            <a:endParaRPr lang="cs-CZ" dirty="0"/>
          </a:p>
        </p:txBody>
      </p:sp>
      <p:sp>
        <p:nvSpPr>
          <p:cNvPr id="5" name="Zaoblený obdélník 4">
            <a:hlinkClick r:id="" action="ppaction://hlinkshowjump?jump=nextslide"/>
          </p:cNvPr>
          <p:cNvSpPr/>
          <p:nvPr/>
        </p:nvSpPr>
        <p:spPr>
          <a:xfrm>
            <a:off x="6444208" y="395939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3150 př.n.l.</a:t>
            </a:r>
            <a:endParaRPr lang="cs-CZ" dirty="0"/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3419872" y="395939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3500 př.n.l.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5993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Egypt byl dobyt Peršany 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467544" y="401027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1000 př.n.l.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6444208" y="395939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640.n.l.</a:t>
            </a:r>
            <a:endParaRPr lang="cs-CZ" dirty="0"/>
          </a:p>
        </p:txBody>
      </p:sp>
      <p:sp>
        <p:nvSpPr>
          <p:cNvPr id="6" name="Zaoblený obdélník 5">
            <a:hlinkClick r:id="" action="ppaction://hlinkshowjump?jump=nextslide"/>
          </p:cNvPr>
          <p:cNvSpPr/>
          <p:nvPr/>
        </p:nvSpPr>
        <p:spPr>
          <a:xfrm>
            <a:off x="3419872" y="395939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525 př.n.l.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543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Egypt byl osvobozen Alexandrem Velikým</a:t>
            </a:r>
            <a:endParaRPr lang="cs-CZ" dirty="0"/>
          </a:p>
        </p:txBody>
      </p:sp>
      <p:sp>
        <p:nvSpPr>
          <p:cNvPr id="4" name="Zaoblený obdélník 3">
            <a:hlinkClick r:id="" action="ppaction://hlinkshowjump?jump=nextslide"/>
          </p:cNvPr>
          <p:cNvSpPr/>
          <p:nvPr/>
        </p:nvSpPr>
        <p:spPr>
          <a:xfrm>
            <a:off x="467544" y="401027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332 př.n.l.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6444208" y="395939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 př.n.l.</a:t>
            </a:r>
            <a:endParaRPr lang="cs-CZ" dirty="0"/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3419872" y="395939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3500 př.n.l.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586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Egypt součástí Byzantské říše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467544" y="401027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 př.n.l.</a:t>
            </a:r>
            <a:endParaRPr lang="cs-CZ" dirty="0"/>
          </a:p>
        </p:txBody>
      </p:sp>
      <p:sp>
        <p:nvSpPr>
          <p:cNvPr id="5" name="Zaoblený obdélník 4">
            <a:hlinkClick r:id="" action="ppaction://hlinkshowjump?jump=nextslide"/>
          </p:cNvPr>
          <p:cNvSpPr/>
          <p:nvPr/>
        </p:nvSpPr>
        <p:spPr>
          <a:xfrm>
            <a:off x="6444208" y="395939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395 n.l.</a:t>
            </a:r>
            <a:endParaRPr lang="cs-CZ" dirty="0"/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3419872" y="395939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640 n.l.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5032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Ovládnutí Egypta Římany</a:t>
            </a:r>
            <a:endParaRPr lang="cs-CZ" dirty="0"/>
          </a:p>
        </p:txBody>
      </p:sp>
      <p:sp>
        <p:nvSpPr>
          <p:cNvPr id="4" name="Zaoblený obdélník 3">
            <a:hlinkClick r:id="" action="ppaction://hlinkshowjump?jump=nextslide"/>
          </p:cNvPr>
          <p:cNvSpPr/>
          <p:nvPr/>
        </p:nvSpPr>
        <p:spPr>
          <a:xfrm>
            <a:off x="467544" y="401027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 př.n.l.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6444208" y="395939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525 př.n.l.</a:t>
            </a:r>
            <a:endParaRPr lang="cs-CZ" dirty="0"/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3419872" y="395939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640 n.l.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9923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Dobytí Egypta Araby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467544" y="401027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 př.n.l.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6444208" y="395939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525 př.n.l.</a:t>
            </a:r>
            <a:endParaRPr lang="cs-CZ" dirty="0"/>
          </a:p>
        </p:txBody>
      </p:sp>
      <p:sp>
        <p:nvSpPr>
          <p:cNvPr id="6" name="Zaoblený obdélník 5">
            <a:hlinkClick r:id="" action="ppaction://hlinkshowjump?jump=nextslide"/>
          </p:cNvPr>
          <p:cNvSpPr/>
          <p:nvPr/>
        </p:nvSpPr>
        <p:spPr>
          <a:xfrm>
            <a:off x="3419872" y="395939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640 n.l.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16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Největší rozmach stavby pyramid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467544" y="401027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3500př.n.l.</a:t>
            </a:r>
            <a:endParaRPr lang="cs-CZ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6444208" y="395939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2500 př.n.l.</a:t>
            </a:r>
            <a:endParaRPr lang="cs-CZ" dirty="0"/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3419872" y="3959396"/>
            <a:ext cx="187220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1000 n.l.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5850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Zkus to znovu!</a:t>
            </a:r>
            <a:endParaRPr lang="cs-CZ" dirty="0"/>
          </a:p>
        </p:txBody>
      </p:sp>
      <p:sp>
        <p:nvSpPr>
          <p:cNvPr id="7" name="Veselý obličej 6"/>
          <p:cNvSpPr/>
          <p:nvPr/>
        </p:nvSpPr>
        <p:spPr>
          <a:xfrm>
            <a:off x="2915816" y="2492896"/>
            <a:ext cx="3312368" cy="2664296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5220072" y="5733256"/>
            <a:ext cx="2304256" cy="4320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602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Výborně ! Zasloužíš pochvalu!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2699792" y="2636912"/>
            <a:ext cx="3528392" cy="302433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560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Zdroje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RULF</a:t>
            </a:r>
            <a:r>
              <a:rPr lang="cs-CZ" sz="1200" dirty="0"/>
              <a:t>, Jan; VÁLKOVÁ, Veronika a kol. </a:t>
            </a:r>
            <a:r>
              <a:rPr lang="cs-CZ" sz="1200" i="1" dirty="0"/>
              <a:t>Dějepis pro VI. r. ZŠ- pravěk a starověk</a:t>
            </a:r>
            <a:r>
              <a:rPr lang="cs-CZ" sz="1200" dirty="0"/>
              <a:t>. Praha: SPN- pedagogické nakladatelství, akciová společnost, 2004, ISBN 80-7235-274-1.</a:t>
            </a:r>
          </a:p>
          <a:p>
            <a:r>
              <a:rPr lang="cs-CZ" sz="1200" dirty="0"/>
              <a:t>KOLEKTIV AUTORŮ. </a:t>
            </a:r>
            <a:r>
              <a:rPr lang="cs-CZ" sz="1200" i="1" dirty="0"/>
              <a:t>Dějepis 6, učebnice pro základní školy a víceletá gymnázia</a:t>
            </a:r>
            <a:r>
              <a:rPr lang="cs-CZ" sz="1200" dirty="0"/>
              <a:t>. Plzeň: Fraus, 2007, ISBN 978-80-7238-208-8.</a:t>
            </a:r>
          </a:p>
          <a:p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TRDEATHMAKER. </a:t>
            </a:r>
            <a:r>
              <a:rPr lang="cs-CZ" sz="1200" i="1" dirty="0">
                <a:solidFill>
                  <a:schemeClr val="accent2">
                    <a:lumMod val="75000"/>
                  </a:schemeClr>
                </a:solidFill>
              </a:rPr>
              <a:t>cs.wikipedia.org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 [online]. [cit. 28.1.2013]. Dostupný na WWW: http://cs.wikipedia.org/wiki/Soubor:Africa_egypt.png </a:t>
            </a: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</a:rPr>
              <a:t> -snímek 4</a:t>
            </a: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1200" dirty="0" smtClean="0"/>
              <a:t>www.office.com </a:t>
            </a:r>
            <a:r>
              <a:rPr lang="cs-CZ" sz="1200" dirty="0"/>
              <a:t>– </a:t>
            </a:r>
            <a:r>
              <a:rPr lang="cs-CZ" sz="1200" dirty="0" smtClean="0"/>
              <a:t>snímky 2,3</a:t>
            </a:r>
            <a:endParaRPr lang="cs-CZ" sz="1200" dirty="0" smtClean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210250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556</TotalTime>
  <Words>604</Words>
  <Application>Microsoft Office PowerPoint</Application>
  <PresentationFormat>Předvádění na obrazovce (4:3)</PresentationFormat>
  <Paragraphs>131</Paragraphs>
  <Slides>22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Přírodní podmínky</vt:lpstr>
      <vt:lpstr>Časová osa    Starověký Egypt</vt:lpstr>
      <vt:lpstr>Zemědělství </vt:lpstr>
      <vt:lpstr>Řemeslo</vt:lpstr>
      <vt:lpstr>Pyramidy</vt:lpstr>
      <vt:lpstr>Odkazy</vt:lpstr>
      <vt:lpstr>Označte správná tvrzení:</vt:lpstr>
      <vt:lpstr>První zemědělci se objevili v okolí Nilu kolem roku</vt:lpstr>
      <vt:lpstr>Jednotný stát byl v Egyptě vytvořen kolem roku</vt:lpstr>
      <vt:lpstr>Egypt byl dobyt Peršany </vt:lpstr>
      <vt:lpstr>Egypt byl osvobozen Alexandrem Velikým</vt:lpstr>
      <vt:lpstr>Egypt součástí Byzantské říše</vt:lpstr>
      <vt:lpstr>Ovládnutí Egypta Římany</vt:lpstr>
      <vt:lpstr>Dobytí Egypta Araby</vt:lpstr>
      <vt:lpstr>Největší rozmach stavby pyramid</vt:lpstr>
      <vt:lpstr>Zkus to znovu!</vt:lpstr>
      <vt:lpstr>Výborně ! Zasloužíš pochvalu!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Nídrová</dc:creator>
  <cp:lastModifiedBy>Věra Nídrová</cp:lastModifiedBy>
  <cp:revision>46</cp:revision>
  <dcterms:created xsi:type="dcterms:W3CDTF">2013-01-28T15:46:36Z</dcterms:created>
  <dcterms:modified xsi:type="dcterms:W3CDTF">2013-04-02T16:06:45Z</dcterms:modified>
</cp:coreProperties>
</file>