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6" r:id="rId2"/>
    <p:sldId id="267" r:id="rId3"/>
    <p:sldId id="259" r:id="rId4"/>
    <p:sldId id="260" r:id="rId5"/>
    <p:sldId id="265" r:id="rId6"/>
    <p:sldId id="261" r:id="rId7"/>
    <p:sldId id="262" r:id="rId8"/>
    <p:sldId id="275" r:id="rId9"/>
    <p:sldId id="268" r:id="rId10"/>
    <p:sldId id="269" r:id="rId11"/>
    <p:sldId id="270" r:id="rId12"/>
    <p:sldId id="274" r:id="rId13"/>
    <p:sldId id="271" r:id="rId14"/>
    <p:sldId id="272" r:id="rId15"/>
    <p:sldId id="273" r:id="rId16"/>
    <p:sldId id="264" r:id="rId17"/>
    <p:sldId id="26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3605"/>
    <a:srgbClr val="663300"/>
    <a:srgbClr val="996633"/>
    <a:srgbClr val="996600"/>
    <a:srgbClr val="000000"/>
    <a:srgbClr val="122A4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973" autoAdjust="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0B7EF-8E3A-4688-A9E6-AAC031FDD72D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6B3B9-540D-4DEB-93CC-BE5F1EEF35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3507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092AC-E091-412F-B450-B191C8495F0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2780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6B3B9-540D-4DEB-93CC-BE5F1EEF3530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3951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383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2774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596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2409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7653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7846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459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0541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6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2486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3313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BB29-A3C0-4130-B81E-9AAD88248933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1B070-1FBB-40A5-AB84-899694E081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1619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nd01.jxs.cz/275/830/eb4cdb8f72_246020_o2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97684736"/>
              </p:ext>
            </p:extLst>
          </p:nvPr>
        </p:nvGraphicFramePr>
        <p:xfrm>
          <a:off x="539552" y="1844824"/>
          <a:ext cx="8136904" cy="4790691"/>
        </p:xfrm>
        <a:graphic>
          <a:graphicData uri="http://schemas.openxmlformats.org/drawingml/2006/table">
            <a:tbl>
              <a:tblPr/>
              <a:tblGrid>
                <a:gridCol w="2608875"/>
                <a:gridCol w="5528029"/>
              </a:tblGrid>
              <a:tr h="520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1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1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2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VY_32_INOVACE_š03_s01_07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1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Život v Egyptě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Věra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Nídrová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153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pro 6. ročník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je u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rčena pro práci na interaktivní tabuli.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Seznamuje s životem ve starověkém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Egyptě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Je určena k výkladu a zápisu. Na snímku 6 je možné využít tlačítko, po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jehož stisknutí se objeví obrázek, na kterém ilustrujeme odívání a bydlení v Egyptě.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  Snímky 9 – 15 procvičují  probíranou látku. Správná odpověď se při kliknutí zvýrazní, špatná spadne do koše. Správně může být i více odpovědí.  Při  kliknutí na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plochu s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 objeví další snímek. Cvičení na snímku 16 použijeme ve spojení s učebnicí k procvičení látky,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nebo jako kontrolní. Po kliknutí se objeví vždy správná odpověď.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7714" y="22133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6908" y="221330"/>
            <a:ext cx="104549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5017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tor\Local Settings\Temporary Internet Files\Content.IE5\S40EFK3B\MP9004007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55" y="-228601"/>
            <a:ext cx="9144000" cy="73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108520" y="692696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i="1" dirty="0" smtClean="0">
                <a:latin typeface="Batang" pitchFamily="18" charset="-127"/>
              </a:rPr>
              <a:t>     </a:t>
            </a:r>
            <a:r>
              <a:rPr lang="cs-CZ" sz="6000" b="1" i="1" spc="-300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Život ve starověkém Egyptě</a:t>
            </a:r>
            <a:endParaRPr lang="cs-CZ" sz="6000" b="1" i="1" spc="-300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4" name="Picture 3" descr="C:\Documents and Settings\Administrator\Local Settings\Temporary Internet Files\Content.IE5\PNJGIYFD\MC9004366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1546589" cy="372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47275" y="2852936"/>
            <a:ext cx="1062118" cy="306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3723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6.53179E-6 C 0.00017 -0.00462 -0.00122 -0.05109 0.00538 -0.06311 C 0.00763 -0.06728 0.01406 -0.07491 0.0177 -0.07953 C 0.01944 -0.08184 0.02291 -0.08647 0.02291 -0.08647 C 0.02465 -0.08577 0.02725 -0.08623 0.02812 -0.08415 C 0.03073 -0.07699 0.02795 -0.06704 0.03159 -0.0608 C 0.03402 -0.05641 0.0375 -0.05317 0.04045 -0.04924 C 0.04531 -0.04277 0.05034 -0.04184 0.05625 -0.03745 C 0.05989 -0.03467 0.06666 -0.0282 0.06666 -0.0282 C 0.07725 -0.02889 0.08941 -0.02311 0.09826 -0.03051 C 0.10364 -0.03514 0.09861 -0.04785 0.1 -0.05618 C 0.10121 -0.06334 0.10659 -0.06496 0.11059 -0.06774 C 0.11493 -0.07375 0.11875 -0.07699 0.12465 -0.07953 C 0.14132 -0.07814 0.15364 -0.07907 0.16857 -0.07259 C 0.17222 -0.06913 0.17656 -0.06589 0.17899 -0.0608 C 0.18177 -0.05525 0.18263 -0.04785 0.18784 -0.04439 C 0.19774 -0.03768 0.20902 -0.03722 0.21944 -0.03282 C 0.23003 -0.03352 0.24062 -0.03259 0.25104 -0.03514 C 0.25347 -0.03583 0.25434 -0.03999 0.25625 -0.04207 C 0.26336 -0.04993 0.26961 -0.06103 0.27725 -0.06774 C 0.28038 -0.08045 0.28298 -0.07444 0.29132 -0.08184 C 0.30364 -0.08115 0.31597 -0.08138 0.32812 -0.07953 C 0.33177 -0.07907 0.33524 -0.07652 0.33871 -0.07491 C 0.34045 -0.07421 0.34392 -0.07259 0.34392 -0.07259 C 0.35052 -0.06334 0.34982 -0.04855 0.35798 -0.03976 C 0.35937 -0.03814 0.36163 -0.0386 0.36319 -0.03745 C 0.37291 -0.03097 0.38402 -0.0245 0.39479 -0.02103 C 0.40642 -0.02173 0.41823 -0.02196 0.42986 -0.02334 C 0.43732 -0.02427 0.4335 -0.02566 0.43871 -0.03051 C 0.44739 -0.03837 0.45173 -0.04069 0.45972 -0.05155 C 0.46718 -0.06173 0.46909 -0.05988 0.47725 -0.06311 C 0.4809 -0.0645 0.48437 -0.06612 0.48784 -0.06774 C 0.48958 -0.06843 0.49305 -0.07005 0.49305 -0.07005 C 0.54218 -0.06704 0.51684 -0.07051 0.54218 -0.0608 C 0.54392 -0.06011 0.54566 -0.05918 0.54739 -0.05849 C 0.55208 -0.05687 0.55677 -0.05548 0.56145 -0.05386 C 0.56388 -0.05317 0.56857 -0.05155 0.56857 -0.05155 C 0.57031 -0.04993 0.57187 -0.04785 0.57378 -0.0467 C 0.57725 -0.04462 0.58437 -0.04207 0.58437 -0.04207 C 0.58611 -0.03976 0.5875 -0.03676 0.58958 -0.03514 C 0.5927 -0.03282 0.6 -0.03051 0.6 -0.03051 C 0.61597 -0.03352 0.60833 -0.03121 0.62291 -0.03745 C 0.62743 -0.03953 0.63698 -0.04207 0.63698 -0.04207 C 0.6401 -0.04832 0.64097 -0.05132 0.64566 -0.05618 C 0.64895 -0.05965 0.65625 -0.06543 0.65625 -0.06543 C 0.69079 -0.06404 0.72552 -0.06728 0.75972 -0.0608 C 0.76215 -0.06034 0.76302 -0.05595 0.76493 -0.05386 C 0.77309 -0.04531 0.77899 -0.04323 0.78784 -0.03745 C 0.79079 -0.03814 0.79392 -0.03791 0.79652 -0.03976 C 0.80902 -0.04808 0.80711 -0.08323 0.80711 -0.09595 C 0.73472 -0.14427 0.73645 -0.17571 0.68784 -0.15421 C 0.6835 -0.14866 0.68038 -0.14034 0.67552 -0.13548 C 0.66823 -0.12808 0.66024 -0.12369 0.65277 -0.11699 C 0.65138 -0.1156 0.65069 -0.11282 0.64913 -0.11213 C 0.64531 -0.11028 0.64097 -0.11051 0.63698 -0.10982 C 0.60763 -0.11121 0.59513 -0.11259 0.57031 -0.11699 C 0.56302 -0.12323 0.56076 -0.13433 0.55451 -0.14265 C 0.54895 -0.15005 0.55 -0.14519 0.54392 -0.14959 C 0.54027 -0.15236 0.5368 -0.15583 0.53333 -0.15884 C 0.52621 -0.16508 0.51388 -0.16785 0.50538 -0.17063 C 0.49253 -0.16993 0.47951 -0.1704 0.46666 -0.16832 C 0.45763 -0.16693 0.45642 -0.15074 0.45277 -0.14265 C 0.44861 -0.13363 0.44375 -0.12531 0.43698 -0.1193 C 0.42534 -0.11999 0.41354 -0.11976 0.40191 -0.12161 C 0.39027 -0.12346 0.38663 -0.13386 0.37725 -0.14034 C 0.36961 -0.14566 0.36232 -0.15144 0.35451 -0.15652 C 0.35121 -0.16092 0.34687 -0.16785 0.34218 -0.17063 C 0.33871 -0.17271 0.33159 -0.17525 0.33159 -0.17525 C 0.32986 -0.17756 0.32864 -0.1808 0.32638 -0.18242 C 0.32309 -0.18473 0.31579 -0.18704 0.31579 -0.18704 C 0.30816 -0.18635 0.30052 -0.18658 0.29305 -0.18473 C 0.28541 -0.18265 0.28003 -0.16693 0.27378 -0.16138 C 0.26823 -0.14982 0.26076 -0.14242 0.25104 -0.13803 C 0.23819 -0.12647 0.24184 -0.12762 0.21406 -0.13548 C 0.20816 -0.1371 0.20399 -0.14473 0.19826 -0.14728 C 0.18993 -0.16439 0.18507 -0.16832 0.17204 -0.17988 C 0.17066 -0.18103 0.17013 -0.18381 0.16857 -0.18473 C 0.16632 -0.18612 0.16371 -0.18612 0.16145 -0.18704 C 0.15798 -0.18843 0.15104 -0.19167 0.15104 -0.19167 C 0.13993 -0.19097 0.12882 -0.19121 0.1177 -0.18936 C 0.11406 -0.18866 0.10711 -0.18473 0.10711 -0.18473 C 0.09548 -0.17386 0.08888 -0.15375 0.07899 -0.14034 C 0.07395 -0.1334 0.06562 -0.1297 0.05972 -0.12392 C 0.01961 -0.12762 0.04687 -0.12415 0.02638 -0.13317 C 0.01163 -0.14704 -0.01007 -0.14543 -0.02275 -0.12855 C -0.02552 -0.11768 -0.03108 -0.10843 -0.03507 -0.09826 C -0.03334 0.02637 -0.03334 -0.0171 -0.03334 0.03261 " pathEditMode="relative" ptsTypes="ffffffffffffffffffffffffffffffffffffffffffffffffffffffffffffffffffffffffffffffffffffffA">
                                      <p:cBhvr>
                                        <p:cTn id="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9.82659E-7 C -0.01077 0.00948 -0.00104 -0.00115 -0.00695 0.01179 C -0.00781 0.01364 -0.00955 0.0148 -0.01059 0.01642 C -0.01528 0.02405 -0.01702 0.0296 -0.02448 0.03283 C -0.04271 0.03214 -0.06077 0.03191 -0.07899 0.03052 C -0.08646 0.02983 -0.09497 0.02035 -0.10191 0.01642 C -0.11129 0.01087 -0.12049 0.00324 -0.12986 -0.00231 C -0.13334 -0.00416 -0.14028 -0.00693 -0.14028 -0.00693 C -0.14965 -0.00624 -0.15903 -0.00624 -0.16858 -0.00462 C -0.17205 -0.00393 -0.17917 -9.82659E-7 -0.17917 -9.82659E-7 C -0.19653 0.01549 -0.21024 0.04116 -0.2316 0.04671 C -0.25122 0.04486 -0.27361 0.04694 -0.29132 0.03283 C -0.29653 0.02844 -0.30174 0.02336 -0.30695 0.01873 C -0.31007 0.01596 -0.31754 0.01411 -0.31754 0.01411 C -0.32934 -0.00162 -0.3434 -0.01179 -0.35972 -0.01641 C -0.3684 -0.01549 -0.37726 -0.01595 -0.38594 -0.01387 C -0.38993 -0.01295 -0.3967 -0.003 -0.4 -9.82659E-7 C -0.40243 0.00463 -0.40452 0.00948 -0.40712 0.01411 C -0.40834 0.01642 -0.41059 0.02104 -0.41059 0.02104 C -0.41441 0.03607 -0.425 0.03862 -0.43524 0.04208 C -0.4809 0.04023 -0.48368 0.04347 -0.51406 0.03052 C -0.51754 0.02729 -0.52205 0.02567 -0.52448 0.02104 C -0.53264 0.00509 -0.52778 0.00902 -0.53681 0.00463 C -0.54479 -0.00601 -0.55434 -0.00925 -0.56493 -0.01387 C -0.56997 -0.02104 -0.56858 -0.02173 -0.57899 -0.01641 C -0.58125 -0.01526 -0.58507 -0.00624 -0.58611 -0.00462 C -0.59983 0.01757 -0.57986 -0.01988 -0.59827 0.01642 C -0.60052 0.02104 -0.60521 0.02266 -0.60868 0.02567 C -0.62136 0.037 -0.61285 0.03561 -0.62274 0.04208 C -0.62813 0.04555 -0.63455 0.04648 -0.64028 0.04902 C -0.66893 0.04763 -0.6809 0.04971 -0.70347 0.03977 C -0.70764 0.04046 -0.71233 0.03908 -0.7158 0.04208 C -0.71927 0.04509 -0.72031 0.05156 -0.72274 0.05619 C -0.72396 0.0585 -0.72639 0.06312 -0.72639 0.06312 C -0.7257 0.0763 -0.72604 0.08971 -0.72448 0.10289 C -0.72413 0.10567 -0.72188 0.10729 -0.72101 0.10983 C -0.72014 0.11191 -0.72049 0.11492 -0.71927 0.11677 C -0.71406 0.12393 -0.69045 0.12347 -0.68594 0.12393 C -0.66927 0.12948 -0.67309 0.12925 -0.64393 0.12393 C -0.63802 0.12278 -0.63785 0.1089 -0.63507 0.1052 C -0.63386 0.10359 -0.6316 0.10359 -0.62986 0.10289 C -0.62691 0.09087 -0.62101 0.08809 -0.6125 0.08416 C -0.59827 0.08486 -0.58403 0.08347 -0.57014 0.08648 C -0.5684 0.08694 -0.56927 0.09133 -0.5684 0.09341 C -0.56493 0.10289 -0.56163 0.11191 -0.55608 0.11931 C -0.55486 0.12393 -0.55382 0.12856 -0.55261 0.13318 C -0.5507 0.14104 -0.5382 0.14336 -0.53334 0.14497 C -0.51702 0.14428 -0.50052 0.14405 -0.4842 0.14266 C -0.47431 0.14197 -0.46406 0.13573 -0.45434 0.13318 C -0.45278 0.13156 -0.45052 0.13064 -0.44913 0.12856 C -0.44306 0.11815 -0.45504 0.12208 -0.44045 0.11214 C -0.43247 0.10682 -0.42639 0.10012 -0.41945 0.09341 C -0.41823 0.0911 -0.41754 0.08786 -0.4158 0.08648 C -0.41268 0.08393 -0.40521 0.08185 -0.40521 0.08185 C -0.35677 0.08347 -0.34844 0.07214 -0.31927 0.0911 C -0.30886 0.10544 -0.29844 0.11746 -0.28611 0.12856 C -0.2842 0.13018 -0.28264 0.13226 -0.2809 0.13318 C -0.27726 0.1348 -0.27031 0.13781 -0.27031 0.13781 C -0.25868 0.14867 -0.24184 0.14798 -0.22813 0.1496 C -0.21632 0.14867 -0.20313 0.15283 -0.19323 0.14497 C -0.1882 0.14104 -0.17917 0.13087 -0.17917 0.13087 C -0.1724 0.11792 -0.16094 0.10821 -0.15087 0.10058 C -0.14774 0.09804 -0.14549 0.09318 -0.14202 0.0911 C -0.13924 0.08948 -0.13629 0.08971 -0.13351 0.08879 C -0.12865 0.0874 -0.11927 0.08416 -0.11927 0.08416 C -0.05313 0.08671 -0.07639 0.08 -0.04393 0.09596 C -0.0408 0.10012 -0.03663 0.10312 -0.03334 0.10752 C -0.03195 0.10937 -0.03125 0.11237 -0.02986 0.11445 C -0.02379 0.1237 -0.01927 0.12694 -0.01059 0.13087 C 0.00416 0.12994 0.02222 0.13896 0.03333 0.12625 C 0.0368 0.12231 0.03941 0.117 0.04219 0.11214 C 0.04479 0.10775 0.04913 0.09827 0.04913 0.09827 C 0.05139 0.08902 0.05208 0.07931 0.05434 0.07006 C 0.05382 0.0474 0.0526 0.00231 0.0526 0.00231 " pathEditMode="relative" ptsTypes="fffffffffffffffffffffffffffffffffffffffffffffffffffffffffffffffffffffffffA">
                                      <p:cBhvr>
                                        <p:cTn id="8" dur="2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896"/>
          <a:stretch/>
        </p:blipFill>
        <p:spPr bwMode="auto">
          <a:xfrm>
            <a:off x="297418" y="1193319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5400" cap="flat" cmpd="sng" algn="ctr">
            <a:solidFill>
              <a:schemeClr val="accent1"/>
            </a:solidFill>
            <a:prstDash val="solid"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cxnSp>
        <p:nvCxnSpPr>
          <p:cNvPr id="5" name="Přímá spojnice se šipkou 4"/>
          <p:cNvCxnSpPr/>
          <p:nvPr/>
        </p:nvCxnSpPr>
        <p:spPr>
          <a:xfrm flipV="1">
            <a:off x="4565093" y="3124539"/>
            <a:ext cx="168743" cy="184666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240633" y="3216872"/>
            <a:ext cx="771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Egypt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95763" y="1997495"/>
            <a:ext cx="261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96633"/>
                </a:solidFill>
              </a:rPr>
              <a:t>.</a:t>
            </a:r>
            <a:endParaRPr lang="cs-CZ" sz="2800" b="1" dirty="0">
              <a:solidFill>
                <a:srgbClr val="9966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3909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Oděv, úprava hlavy a líčení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jednoduchý oděv muži – krátká zavinovací sukně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ženy-  úzké dlouhé šaty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oděv – většinou bílý, někdy i ze vzácných látek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š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perky – náušnice, náramky, spony, velký límcovitý náhrdelník; materiál – zlato, zdobené emailem, polodrahokamy i skleněnými korálky</a:t>
            </a:r>
          </a:p>
          <a:p>
            <a:pPr marL="0" indent="0">
              <a:buNone/>
            </a:pPr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28184" y="69573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182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Úprava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hlavy a líčení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vlasy 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zastřižené nad rameny, paruky, děti  a kněží vyholené hlavy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pečlivé holení mužů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líčení nejen žen i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mužů</a:t>
            </a:r>
          </a:p>
          <a:p>
            <a:endParaRPr lang="cs-CZ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746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Bydlení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Prostí Egypťané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domy se třemi až čtyřmi místnostmi za sebou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d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vorek s kuchyní, malá okna, ploché střechy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Zámožnější Egypťané</a:t>
            </a: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středem rozlehlejších obydlí hala, kolem obytné místnosti, koupelna, ložnice a záchod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ahrada s bazénkem</a:t>
            </a:r>
          </a:p>
          <a:p>
            <a:endParaRPr lang="cs-CZ" dirty="0" smtClean="0"/>
          </a:p>
        </p:txBody>
      </p:sp>
      <p:sp>
        <p:nvSpPr>
          <p:cNvPr id="4" name="Zkosené hrany 3">
            <a:hlinkClick r:id="rId2"/>
          </p:cNvPr>
          <p:cNvSpPr/>
          <p:nvPr/>
        </p:nvSpPr>
        <p:spPr>
          <a:xfrm>
            <a:off x="3175765" y="662305"/>
            <a:ext cx="288032" cy="288032"/>
          </a:xfrm>
          <a:prstGeom prst="bevel">
            <a:avLst/>
          </a:prstGeom>
          <a:solidFill>
            <a:schemeClr val="bg2">
              <a:lumMod val="2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2799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Vzdělávání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š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koly při chrámech – jen pro zámožnější chlapce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v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elmi složité písmo – několik stovek znaků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atematika</a:t>
            </a:r>
          </a:p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o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dborná škola pro písaře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Administrator\Local Settings\Temporary Internet Files\Content.IE5\0R5LNX52\MP9004027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60073"/>
            <a:ext cx="2504661" cy="313159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istrator\Local Settings\Temporary Internet Files\Content.IE5\GG8HWGJ7\MC9002157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46006"/>
            <a:ext cx="2376535" cy="203401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479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13605"/>
                </a:solidFill>
              </a:rPr>
              <a:t>Cvičení</a:t>
            </a:r>
            <a:endParaRPr lang="cs-CZ" dirty="0">
              <a:solidFill>
                <a:srgbClr val="713605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68" y="2348880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200" dirty="0" smtClean="0">
                <a:solidFill>
                  <a:srgbClr val="713605"/>
                </a:solidFill>
                <a:latin typeface="Arial" pitchFamily="34" charset="0"/>
                <a:cs typeface="Arial" pitchFamily="34" charset="0"/>
              </a:rPr>
              <a:t>Následující snímky  </a:t>
            </a:r>
            <a:r>
              <a:rPr lang="cs-CZ" sz="3200" dirty="0">
                <a:solidFill>
                  <a:srgbClr val="713605"/>
                </a:solidFill>
                <a:latin typeface="Arial" pitchFamily="34" charset="0"/>
                <a:cs typeface="Arial" pitchFamily="34" charset="0"/>
              </a:rPr>
              <a:t>procvičují  probíranou látku. Správná odpověď se při kliknutí zvýrazní, špatná spadne do koše. Správně může být i více odpovědí.  Při </a:t>
            </a:r>
            <a:r>
              <a:rPr lang="cs-CZ" sz="3200" dirty="0" smtClean="0">
                <a:solidFill>
                  <a:srgbClr val="713605"/>
                </a:solidFill>
                <a:latin typeface="Arial" pitchFamily="34" charset="0"/>
                <a:cs typeface="Arial" pitchFamily="34" charset="0"/>
              </a:rPr>
              <a:t> kliknutí na plochu </a:t>
            </a:r>
            <a:r>
              <a:rPr lang="cs-CZ" sz="3200" dirty="0">
                <a:solidFill>
                  <a:srgbClr val="713605"/>
                </a:solidFill>
                <a:latin typeface="Arial" pitchFamily="34" charset="0"/>
                <a:cs typeface="Arial" pitchFamily="34" charset="0"/>
              </a:rPr>
              <a:t>se objeví další </a:t>
            </a:r>
            <a:r>
              <a:rPr lang="cs-CZ" sz="3200" dirty="0" smtClean="0">
                <a:solidFill>
                  <a:srgbClr val="713605"/>
                </a:solidFill>
                <a:latin typeface="Arial" pitchFamily="34" charset="0"/>
                <a:cs typeface="Arial" pitchFamily="34" charset="0"/>
              </a:rPr>
              <a:t>snímek.</a:t>
            </a:r>
            <a:endParaRPr lang="cs-CZ" sz="3200" dirty="0">
              <a:solidFill>
                <a:srgbClr val="7136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359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00"/>
                </a:solidFill>
              </a:rPr>
              <a:t>Muži v Egyptě nosili: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966791" y="1484784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–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dlouhé </a:t>
            </a:r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kalhoty</a:t>
            </a:r>
            <a:endParaRPr lang="cs-CZ" sz="24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00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979624" y="2447544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 – krátkou zavinovací sukni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1032756" y="3429000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endParaRPr lang="cs-CZ" sz="2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</a:t>
            </a:r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–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</a:rPr>
              <a:t>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krátké kalhoty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indent="96838"/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74333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24 0.00254 0.04479 0.00185 0.06719 0.00463 C 0.07483 0.00555 0.08195 0.01018 0.08959 0.01157 C 0.09584 0.01435 0.10868 0.01852 0.10868 0.01852 C 0.11875 0.02546 0.13021 0.03078 0.14132 0.03449 C 0.14722 0.03981 0.15174 0.04143 0.15868 0.04375 C 0.17361 0.05393 0.19236 0.0581 0.20868 0.05995 C 0.21997 0.06273 0.22969 0.06504 0.24132 0.06666 C 0.25243 0.07152 0.2632 0.07731 0.27413 0.08287 C 0.28455 0.08819 0.27743 0.0824 0.28629 0.0875 C 0.29861 0.09467 0.28715 0.09074 0.30174 0.09421 C 0.31459 0.10115 0.31927 0.10764 0.33281 0.11273 C 0.34288 0.12176 0.35486 0.12731 0.36545 0.13564 C 0.37465 0.14282 0.38334 0.15254 0.39306 0.15879 C 0.39879 0.1625 0.40538 0.16481 0.41042 0.17014 C 0.4132 0.17314 0.4158 0.17685 0.41893 0.17939 C 0.42952 0.18842 0.4415 0.1949 0.45174 0.20463 C 0.45729 0.20995 0.46198 0.21736 0.46719 0.22314 C 0.47344 0.23009 0.4816 0.23472 0.48802 0.24143 C 0.49063 0.24421 0.49219 0.24838 0.49479 0.25069 C 0.4974 0.25301 0.5007 0.25347 0.50347 0.25532 C 0.50643 0.25717 0.50938 0.25949 0.51215 0.26203 C 0.51684 0.26643 0.52136 0.27129 0.52587 0.27592 C 0.52917 0.27939 0.53629 0.28518 0.53629 0.28518 C 0.54323 0.29977 0.54445 0.31689 0.55174 0.33102 C 0.55486 0.35162 0.56389 0.37083 0.56893 0.39097 C 0.57031 0.42152 0.57118 0.45509 0.57413 0.48518 C 0.57587 0.50277 0.58577 0.51875 0.58959 0.53564 C 0.59479 0.63264 0.59653 0.73032 0.59653 0.82754 " pathEditMode="relative" ptsTypes="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959 0.00162 0.08038 -0.0081 0.11893 0.00463 C 0.1507 0.01528 0.1842 0.01435 0.21719 0.01829 C 0.22743 0.02107 0.23525 0.025 0.24479 0.02986 C 0.24705 0.03102 0.24948 0.03125 0.25174 0.03218 C 0.25521 0.03357 0.26215 0.03681 0.26215 0.03681 C 0.27136 0.04537 0.28299 0.04607 0.29306 0.05278 C 0.30347 0.05972 0.31459 0.06389 0.32587 0.06898 C 0.3349 0.07292 0.34271 0.08102 0.35174 0.08496 C 0.36302 0.0963 0.37656 0.10162 0.38959 0.1081 C 0.39202 0.10926 0.39427 0.11088 0.39653 0.1125 C 0.39827 0.11389 0.39983 0.11597 0.40174 0.11713 C 0.4092 0.1213 0.41788 0.12431 0.42587 0.12639 C 0.44427 0.14283 0.41632 0.11898 0.43802 0.13334 C 0.44167 0.13565 0.44445 0.14074 0.44827 0.14236 C 0.45729 0.1463 0.46476 0.15139 0.47413 0.15394 C 0.4816 0.15996 0.49601 0.17292 0.50347 0.17685 C 0.5125 0.18171 0.52257 0.18472 0.53108 0.19074 C 0.54132 0.19792 0.55018 0.20671 0.56042 0.21366 C 0.56997 0.22685 0.5875 0.2375 0.59479 0.25278 C 0.59757 0.25857 0.59879 0.26551 0.60174 0.2713 C 0.60295 0.27361 0.604 0.2757 0.60521 0.27801 C 0.61858 0.34977 0.60972 0.29908 0.60521 0.48264 C 0.60486 0.49306 0.59601 0.52361 0.59306 0.53334 C 0.59167 0.53773 0.59045 0.54236 0.58959 0.54699 C 0.58854 0.55324 0.58629 0.56551 0.58629 0.56551 C 0.58577 0.58148 0.58594 0.59769 0.58455 0.61366 C 0.58368 0.62338 0.58056 0.62616 0.57934 0.63449 C 0.57882 0.6382 0.57761 0.64584 0.57761 0.64584 " pathEditMode="relative" ptsTypes="ffffffffffffffffffffffffffff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00"/>
                </a:solidFill>
              </a:rPr>
              <a:t>Ženy </a:t>
            </a:r>
            <a:r>
              <a:rPr lang="cs-CZ" b="1" dirty="0" smtClean="0">
                <a:solidFill>
                  <a:srgbClr val="000000"/>
                </a:solidFill>
              </a:rPr>
              <a:t>nosily: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993177" y="1412776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– rovně střižené, úzké dlouhé šaty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420888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B – světlé kalhoty 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1006370" y="3429000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krátké tmavé šaty 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3990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552 0.00671 0.04722 0.02616 0.07239 0.03449 C 0.07899 0.04051 0.08594 0.0412 0.09305 0.04606 C 0.10469 0.05394 0.09114 0.04838 0.10521 0.05301 C 0.11285 0.05972 0.12048 0.06204 0.12934 0.06435 C 0.13611 0.07106 0.14062 0.07245 0.14826 0.07593 C 0.15538 0.08287 0.16232 0.08981 0.17066 0.09421 C 0.17413 0.09606 0.1776 0.09722 0.18107 0.09884 C 0.18281 0.09954 0.18628 0.10116 0.18628 0.10116 C 0.19201 0.10648 0.19757 0.10648 0.20347 0.11042 C 0.21076 0.11528 0.21389 0.11736 0.22239 0.11968 C 0.23507 0.12801 0.24861 0.13241 0.26198 0.13796 C 0.2743 0.14306 0.28559 0.15069 0.29826 0.15417 C 0.3059 0.16088 0.32309 0.16991 0.33281 0.17245 C 0.35278 0.18611 0.37552 0.19444 0.39635 0.20463 C 0.40972 0.21088 0.42083 0.22176 0.43437 0.22546 C 0.44305 0.23287 0.4526 0.23588 0.46198 0.24144 C 0.47014 0.2463 0.47656 0.25417 0.48455 0.25995 C 0.48715 0.26181 0.49028 0.2625 0.49305 0.26435 C 0.50521 0.27222 0.49844 0.26852 0.50694 0.27824 C 0.51458 0.28681 0.51007 0.2794 0.52066 0.2875 C 0.54166 0.3037 0.52552 0.29537 0.53785 0.30116 C 0.54722 0.31042 0.55434 0.32245 0.56041 0.33565 C 0.5842 0.46898 0.56892 0.66481 0.56892 0.76551 " pathEditMode="relative" ptsTypes="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09 0.00902 0.0033 0.01296 0.01025 0.01597 C 0.01615 0.02384 0.02049 0.02407 0.02744 0.02986 C 0.03282 0.03426 0.03785 0.03889 0.04306 0.04352 C 0.04827 0.04791 0.0533 0.05277 0.05851 0.0574 C 0.0606 0.05926 0.06164 0.0625 0.06372 0.06435 C 0.06528 0.06574 0.06737 0.06551 0.06893 0.06666 C 0.08421 0.07685 0.09688 0.08865 0.11372 0.09421 C 0.12153 0.10185 0.12848 0.10509 0.13785 0.10787 C 0.14566 0.11481 0.15799 0.11852 0.16719 0.12407 C 0.18316 0.13356 0.2 0.14467 0.21719 0.1493 C 0.22275 0.15439 0.22882 0.15787 0.23438 0.16319 C 0.24046 0.16898 0.24549 0.17592 0.25157 0.18148 C 0.2566 0.19166 0.26441 0.20092 0.26893 0.21134 C 0.27153 0.21736 0.27431 0.22314 0.27587 0.22986 C 0.27639 0.23217 0.27657 0.23472 0.27744 0.2368 C 0.28282 0.2493 0.28924 0.26088 0.2948 0.27338 C 0.30226 0.29004 0.30851 0.30787 0.31893 0.32176 C 0.325 0.32986 0.33282 0.33541 0.33959 0.34236 C 0.34115 0.34398 0.34167 0.34722 0.34306 0.3493 C 0.3481 0.3574 0.35851 0.37014 0.36546 0.37453 C 0.38316 0.39814 0.40851 0.41134 0.42917 0.42986 C 0.43594 0.43588 0.44306 0.43912 0.44827 0.44814 C 0.45087 0.45254 0.45504 0.46203 0.45504 0.46203 C 0.45365 0.61319 0.475 0.60602 0.43785 0.68032 C 0.43542 0.68518 0.43369 0.69282 0.43091 0.69652 " pathEditMode="relative" ptsTypes="fffffffffffffffffffffffff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00"/>
                </a:solidFill>
              </a:rPr>
              <a:t>Egypťané </a:t>
            </a:r>
            <a:r>
              <a:rPr lang="cs-CZ" b="1" dirty="0" smtClean="0">
                <a:solidFill>
                  <a:srgbClr val="000000"/>
                </a:solidFill>
              </a:rPr>
              <a:t>chodili: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006370" y="1412776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– bosi</a:t>
            </a:r>
            <a:endParaRPr lang="cs-CZ" sz="24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420888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 – v sandálech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935540" y="3429000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ve vysokých botách 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50971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74 0.00162 0.0033 0.00347 0.00521 0.00463 C 0.00677 0.00579 0.00886 0.00556 0.01042 0.00695 C 0.01233 0.0088 0.01355 0.01181 0.01546 0.01366 C 0.02136 0.01922 0.02813 0.01922 0.03455 0.02292 C 0.04254 0.02755 0.05018 0.03172 0.05868 0.03449 C 0.07865 0.04815 0.10209 0.05417 0.12414 0.05741 C 0.1408 0.06482 0.15851 0.0669 0.17587 0.06898 C 0.18542 0.07222 0.19601 0.07361 0.20521 0.07824 C 0.21025 0.08079 0.21528 0.0838 0.22066 0.08496 C 0.23629 0.0882 0.25018 0.09144 0.26546 0.09653 C 0.28125 0.10185 0.29862 0.10209 0.31389 0.11042 C 0.32605 0.11713 0.34358 0.1331 0.35174 0.14699 C 0.36216 0.16459 0.35157 0.15371 0.36216 0.1632 C 0.37118 0.1794 0.37796 0.19514 0.38629 0.21158 C 0.38959 0.22894 0.38577 0.21227 0.39306 0.23218 C 0.39584 0.24005 0.39618 0.24908 0.39827 0.25741 C 0.39983 0.27477 0.40278 0.30371 0.40695 0.31945 C 0.4073 0.32246 0.40973 0.34977 0.41042 0.35394 C 0.41129 0.3588 0.41389 0.36783 0.41389 0.36783 C 0.41598 0.38542 0.4198 0.40023 0.42587 0.41597 C 0.42796 0.4294 0.4316 0.43611 0.43629 0.44815 C 0.44341 0.4669 0.43976 0.48287 0.45521 0.49653 C 0.45747 0.50116 0.4599 0.50579 0.46216 0.51042 C 0.46459 0.51528 0.475 0.52084 0.47934 0.52408 C 0.48733 0.53009 0.49306 0.53935 0.49827 0.54931 C 0.49688 0.57639 0.49514 0.59676 0.48282 0.61829 C 0.4823 0.6213 0.48108 0.62755 0.48108 0.62755 " pathEditMode="relative" ptsTypes="fffffffffffffffffffffffffff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Domy v Egyptě: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006370" y="1556792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–  měly co největší okna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663300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564904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B – měly co nejmenší okna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1006010" y="3589851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neměly žádná okna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20717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5347 -0.00393 0.10677 -0.00092 0.16024 0.00232 C 0.1967 0.01435 0.21754 0.01019 0.26372 0.01134 C 0.28316 0.01783 0.3026 0.02037 0.3224 0.02523 C 0.33333 0.02778 0.33958 0.03056 0.35174 0.03218 C 0.37396 0.03982 0.3967 0.04352 0.41892 0.05046 C 0.43611 0.05579 0.45313 0.06111 0.47066 0.06435 C 0.48177 0.07037 0.4901 0.07801 0.5 0.08727 C 0.50156 0.08866 0.50365 0.08843 0.50521 0.08958 C 0.51111 0.09375 0.51754 0.09722 0.5224 0.10347 C 0.52986 0.11296 0.52535 0.10903 0.53611 0.11482 C 0.55278 0.13704 0.57118 0.15533 0.58958 0.17477 C 0.59879 0.18449 0.60938 0.19259 0.61719 0.20463 C 0.62743 0.22037 0.62951 0.24144 0.63611 0.25972 C 0.63802 0.32014 0.63889 0.3169 0.63611 0.38148 C 0.63559 0.39468 0.6342 0.39097 0.63108 0.40232 C 0.62535 0.42338 0.62135 0.44722 0.61719 0.46898 C 0.61476 0.48148 0.61285 0.49421 0.60851 0.50579 C 0.60504 0.53056 0.60104 0.55533 0.59479 0.57917 C 0.59115 0.6088 0.5842 0.63704 0.58108 0.66667 C 0.5816 0.69884 0.58177 0.73102 0.58281 0.7632 C 0.58351 0.78542 0.5934 0.80417 0.59653 0.82523 C 0.6 0.84815 0.59826 0.83287 0.59826 0.8713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857 0.01595 -0.0073 0.00693 0.15815 0.00971 C 0.29704 0.02104 0.10017 0.00578 0.48906 0.01456 C 0.51076 0.01503 0.5342 0.02844 0.55625 0.03144 C 0.57083 0.0363 0.58541 0.04138 0.6 0.04601 C 0.60434 0.04901 0.60815 0.05341 0.61267 0.05572 C 0.63767 0.06844 0.60989 0.05086 0.62725 0.06057 C 0.62968 0.06196 0.63229 0.06358 0.63454 0.06543 C 0.63819 0.06844 0.64531 0.07514 0.64531 0.07514 C 0.65399 0.09849 0.65052 0.08786 0.65625 0.10659 C 0.65572 0.12346 0.65555 0.14057 0.65451 0.15745 C 0.65312 0.18034 0.64652 0.20416 0.63993 0.2252 C 0.63593 0.23792 0.63506 0.25294 0.63263 0.26635 C 0.6302 0.27977 0.63125 0.2682 0.62725 0.28578 C 0.62569 0.29294 0.62517 0.30034 0.62361 0.30751 C 0.621 0.31977 0.62239 0.31052 0.61805 0.32462 C 0.61093 0.34797 0.6052 0.37364 0.59444 0.39468 C 0.59409 0.3963 0.59149 0.40763 0.59079 0.40924 C 0.58871 0.41433 0.5835 0.42381 0.5835 0.42381 C 0.57881 0.44878 0.58263 0.43768 0.57274 0.4578 L 0.57274 0.4578 C 0.56909 0.47214 0.56649 0.4867 0.56354 0.50127 C 0.56302 0.52786 0.56336 0.55468 0.5618 0.58127 C 0.56111 0.59306 0.55468 0.60277 0.55086 0.61271 C 0.55 0.61503 0.55017 0.6178 0.54895 0.61988 C 0.54756 0.62219 0.54357 0.62474 0.54357 0.62474 " pathEditMode="relative" ptsTypes="fffffffffffffffffffFfffff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00"/>
                </a:solidFill>
              </a:rPr>
              <a:t>Úprava vlasů v Egyptě: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006370" y="1412776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– oblíbené byly paruky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528498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 – velmi dlouhé vlasy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1006370" y="3589851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zastřižené nad obočím a rameny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90212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302 0.00347 0.02812 0.0118 0.04132 0.01366 C 0.06406 0.01667 0.05312 0.01458 0.07587 0.0206 C 0.08229 0.02222 0.09028 0.02685 0.09653 0.02755 C 0.10798 0.02893 0.11944 0.02917 0.1309 0.02986 C 0.15451 0.04028 0.17847 0.03796 0.2033 0.03912 C 0.20851 0.04074 0.21371 0.0419 0.21892 0.04352 C 0.22344 0.04491 0.23264 0.04815 0.23264 0.04815 C 0.25694 0.0463 0.27899 0.04282 0.3033 0.0412 C 0.31562 0.0375 0.32864 0.02893 0.34132 0.02755 C 0.34826 0.02685 0.35503 0.02593 0.3618 0.02523 C 0.38472 0.01759 0.37118 0.02106 0.4033 0.01829 C 0.41892 0.01296 0.41267 0.01574 0.42239 0.01134 C 0.4368 0.01227 0.45191 0.00926 0.46545 0.01597 C 0.46736 0.0169 0.46875 0.01944 0.47066 0.0206 C 0.48021 0.02708 0.49826 0.03634 0.50851 0.03912 C 0.5158 0.04375 0.52344 0.04722 0.52917 0.05509 C 0.53472 0.0625 0.53281 0.06713 0.53958 0.07569 C 0.54496 0.09375 0.55052 0.1125 0.55503 0.13102 C 0.55833 0.14468 0.55903 0.15301 0.56371 0.16551 C 0.56267 0.29491 0.57135 0.32384 0.55503 0.40903 C 0.55364 0.42593 0.55226 0.43704 0.54826 0.45278 C 0.54358 0.47153 0.5441 0.48588 0.53611 0.50347 C 0.53264 0.51944 0.5276 0.53773 0.52066 0.55162 C 0.51667 0.57268 0.51996 0.56481 0.51371 0.57685 C 0.51146 0.58611 0.51094 0.59421 0.50677 0.60231 C 0.50417 0.6162 0.50052 0.63032 0.49653 0.64352 C 0.49236 0.67685 0.49792 0.64375 0.49132 0.66435 C 0.48715 0.67708 0.48472 0.69213 0.48264 0.70579 C 0.48437 0.78819 0.49861 0.76713 0.4809 0.79074 " pathEditMode="relative" ptsTypes="fffffffffffffffffffffffffffff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00"/>
                </a:solidFill>
              </a:rPr>
              <a:t>V Egyptě se vzdělávali/y: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022078" y="1412776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– chlapci i dívky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502986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 – pouze chlapci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993177" y="3593366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pouze dívky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0427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34 0.00254 0.01424 0.00694 0.0217 0.01202 C 0.02761 0.01595 0.03611 0.01595 0.04184 0.01688 C 0.09653 0.04277 0.03993 0.01688 0.20365 0.02173 C 0.2158 0.0222 0.23455 0.03352 0.24723 0.0363 C 0.25903 0.03884 0.27934 0.04162 0.29271 0.04347 C 0.30747 0.05665 0.28403 0.03676 0.31268 0.05318 C 0.34427 0.07121 0.30868 0.0578 0.33091 0.06543 C 0.34566 0.07931 0.33855 0.07584 0.35087 0.07977 C 0.35625 0.09087 0.36372 0.09156 0.37084 0.09919 C 0.37552 0.10428 0.37865 0.11168 0.38368 0.11607 C 0.38681 0.11884 0.3941 0.12532 0.39636 0.12832 C 0.39844 0.1311 0.39948 0.13549 0.40174 0.13803 C 0.40712 0.14428 0.41476 0.14798 0.41997 0.15491 C 0.43993 0.1815 0.41875 0.15561 0.43091 0.17433 C 0.44601 0.19746 0.45938 0.22035 0.47084 0.24694 C 0.47726 0.26173 0.48021 0.27861 0.48716 0.29295 C 0.48959 0.30798 0.49514 0.32139 0.50174 0.3341 C 0.50469 0.34936 0.50261 0.33965 0.5073 0.35838 C 0.50782 0.36069 0.50903 0.36555 0.50903 0.36555 C 0.51077 0.38335 0.5132 0.39537 0.51823 0.41156 C 0.52014 0.41803 0.52188 0.42451 0.52361 0.43098 C 0.52431 0.43329 0.52535 0.43815 0.52535 0.43815 C 0.52414 0.48046 0.52466 0.52185 0.51268 0.56162 C 0.5092 0.58705 0.5066 0.61179 0.50174 0.63676 C 0.50018 0.67352 0.50504 0.70867 0.49271 0.74081 C 0.49011 0.75722 0.48716 0.77341 0.48368 0.78936 C 0.4816 0.79907 0.47813 0.80855 0.47639 0.8185 C 0.47361 0.83491 0.47136 0.85087 0.46719 0.86682 C 0.46667 0.8911 0.46545 0.93942 0.46545 0.93942 " pathEditMode="relative" ptsTypes="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9982 0.00949 0.20712 0.0412 0.30173 -0.00232 C 0.37812 -0.00162 0.45468 -0.00208 0.53107 0 C 0.55468 0.00069 0.5783 0.01481 0.60173 0.01829 C 0.6184 0.02384 0.63472 0.0294 0.65173 0.03217 C 0.65347 0.03379 0.65503 0.03565 0.65694 0.0368 C 0.6585 0.03796 0.66076 0.0375 0.66215 0.03912 C 0.66857 0.04768 0.67048 0.05879 0.6743 0.06898 C 0.67378 0.08958 0.67361 0.11042 0.67257 0.13102 C 0.67205 0.14074 0.66875 0.15116 0.66736 0.16088 C 0.66319 0.18842 0.65903 0.21597 0.65521 0.24352 C 0.65225 0.26458 0.65364 0.28634 0.6467 0.30579 C 0.6434 0.33194 0.64097 0.35879 0.63455 0.38379 C 0.62934 0.42523 0.62534 0.4669 0.61909 0.5081 C 0.61805 0.55023 0.61857 0.58819 0.60868 0.62754 C 0.60434 0.6669 0.59427 0.70486 0.58455 0.74236 C 0.58368 0.74583 0.58455 0.73472 0.58455 0.73102 " pathEditMode="relative" ptsTypes="ffffffffffffffff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00"/>
                </a:solidFill>
              </a:rPr>
              <a:t>Chlapci se učili v chrámových školách: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4" name="Rámeček 3"/>
          <p:cNvSpPr/>
          <p:nvPr/>
        </p:nvSpPr>
        <p:spPr>
          <a:xfrm>
            <a:off x="1006370" y="1412776"/>
            <a:ext cx="6328320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–  psaní a matematice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</a:endParaRPr>
          </a:p>
        </p:txBody>
      </p:sp>
      <p:sp>
        <p:nvSpPr>
          <p:cNvPr id="5" name="Rámeček 4"/>
          <p:cNvSpPr/>
          <p:nvPr/>
        </p:nvSpPr>
        <p:spPr>
          <a:xfrm>
            <a:off x="1006370" y="2420888"/>
            <a:ext cx="6328320" cy="576064"/>
          </a:xfrm>
          <a:prstGeom prst="frame">
            <a:avLst>
              <a:gd name="adj1" fmla="val 9854"/>
            </a:avLst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 – zeměpisu a biologii 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ámeček 5"/>
          <p:cNvSpPr/>
          <p:nvPr/>
        </p:nvSpPr>
        <p:spPr>
          <a:xfrm>
            <a:off x="1019563" y="3489588"/>
            <a:ext cx="6301934" cy="576064"/>
          </a:xfrm>
          <a:prstGeom prst="frame">
            <a:avLst/>
          </a:prstGeom>
          <a:solidFill>
            <a:srgbClr val="713605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96838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13605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 – psaní a tělocviku 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13605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0152" y="4165915"/>
            <a:ext cx="2735585" cy="27355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3588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4653 0.00138 0.08715 0.00486 0.13281 0.00231 C 0.14792 -0.0044 0.13056 0.00231 0.16563 0.00231 C 0.18629 0.00231 0.20695 0.00069 0.22761 0 C 0.24879 -0.00556 0.27049 0 0.29149 -0.00695 C 0.31181 -0.00487 0.33125 0 0.35174 0.00231 C 0.36702 0.00902 0.35851 0.00648 0.37761 0.00925 C 0.38715 0.01435 0.39531 0.01921 0.40521 0.02314 C 0.41337 0.03009 0.41997 0.0331 0.42934 0.0368 C 0.43507 0.04189 0.44097 0.04351 0.4467 0.04838 C 0.45643 0.05648 0.4507 0.05509 0.46215 0.06203 C 0.47639 0.0706 0.47639 0.06319 0.49323 0.08055 C 0.50139 0.08912 0.51094 0.09907 0.52083 0.10347 C 0.52535 0.11319 0.53889 0.12569 0.5467 0.13101 C 0.54896 0.13402 0.55087 0.13773 0.55347 0.14027 C 0.55556 0.14236 0.55851 0.14259 0.56042 0.1449 C 0.56441 0.14953 0.56754 0.15532 0.57083 0.16088 C 0.57761 0.17222 0.58004 0.18217 0.58629 0.19305 C 0.58802 0.20185 0.59115 0.20763 0.59323 0.2162 C 0.59462 0.23379 0.59583 0.25439 0.6 0.27129 C 0.60243 0.29444 0.60139 0.31782 0.60695 0.34027 C 0.6092 0.37523 0.61476 0.41018 0.6224 0.44375 C 0.62188 0.50879 0.6224 0.57407 0.62083 0.63912 C 0.62066 0.64629 0.6158 0.65902 0.61389 0.66666 C 0.6125 0.67199 0.61042 0.68287 0.61042 0.68287 " pathEditMode="relative" ptsTypes="ff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12222 -0.00162 0.15503 -0.0037 0.25451 -0.0074 C 0.28976 -0.00647 0.32483 -0.00693 0.36007 -0.00485 C 0.3816 -0.0037 0.40521 0.00671 0.42552 0.01457 C 0.44444 0.02174 0.46493 0.02197 0.48368 0.03145 C 0.49774 0.03862 0.51111 0.05064 0.52552 0.05573 C 0.53663 0.06567 0.54809 0.07677 0.56007 0.08463 C 0.57101 0.0918 0.56267 0.07954 0.58003 0.09688 C 0.59375 0.11052 0.6066 0.12347 0.61996 0.13804 C 0.62847 0.14729 0.63177 0.14729 0.63819 0.15977 C 0.6375 0.19052 0.63785 0.22127 0.63628 0.2518 C 0.63594 0.25688 0.63385 0.26151 0.63264 0.26636 C 0.63212 0.26867 0.6309 0.27353 0.6309 0.27353 C 0.62778 0.30012 0.62396 0.32763 0.61823 0.35353 C 0.61545 0.36625 0.61094 0.37919 0.60903 0.39214 C 0.60295 0.43492 0.59757 0.47769 0.58542 0.51815 C 0.57917 0.53919 0.57621 0.57734 0.56545 0.5933 " pathEditMode="relative" ptsTypes="ffffffffffffffff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 do textu: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Egyptští muži nosili krátkou - - - - -.</a:t>
            </a:r>
          </a:p>
          <a:p>
            <a:r>
              <a:rPr lang="cs-CZ" dirty="0" smtClean="0"/>
              <a:t>Nejoblíbenější šperk byl   - - - - - - - - - -.</a:t>
            </a:r>
          </a:p>
          <a:p>
            <a:r>
              <a:rPr lang="cs-CZ" dirty="0" smtClean="0"/>
              <a:t>Egypťané chodili buď  - - - -, nebo v jednoduchých  - - - - - - - - .</a:t>
            </a:r>
          </a:p>
          <a:p>
            <a:r>
              <a:rPr lang="cs-CZ" dirty="0" smtClean="0"/>
              <a:t>V chrámových  - - - - - -  se vzdělávali pouze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- - - - - -.</a:t>
            </a:r>
          </a:p>
          <a:p>
            <a:r>
              <a:rPr lang="cs-CZ" dirty="0"/>
              <a:t> </a:t>
            </a:r>
            <a:r>
              <a:rPr lang="cs-CZ" dirty="0" smtClean="0"/>
              <a:t> V Egyptě se líčili jak  - - - -, tak  - - - -.</a:t>
            </a:r>
          </a:p>
          <a:p>
            <a:r>
              <a:rPr lang="cs-CZ" dirty="0" smtClean="0"/>
              <a:t>Oděv byl většinou  - - - - , často i ze vzácných látek, které byly i  - - - - - - - - -.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436096" y="885285"/>
            <a:ext cx="10855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sukni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972925" y="1470059"/>
            <a:ext cx="20118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náhrdelník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27984" y="1945674"/>
            <a:ext cx="8899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bosi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58350" y="2420715"/>
            <a:ext cx="189026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andálech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85233" y="2974229"/>
            <a:ext cx="14490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školách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1520" y="3453400"/>
            <a:ext cx="17281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chlapci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 flipV="1">
            <a:off x="4231194" y="3953972"/>
            <a:ext cx="460885" cy="6689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246911" y="3996073"/>
            <a:ext cx="10464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ženy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978873" y="4038174"/>
            <a:ext cx="1002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muži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932874" y="4548012"/>
            <a:ext cx="99021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bílý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22743" y="5027147"/>
            <a:ext cx="17916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průsvitné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642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Zdroje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RULF</a:t>
            </a:r>
            <a:r>
              <a:rPr lang="cs-CZ" sz="1200" dirty="0"/>
              <a:t>, Jan; VÁLKOVÁ, Veronika a kol. </a:t>
            </a:r>
            <a:r>
              <a:rPr lang="cs-CZ" sz="1200" i="1" dirty="0"/>
              <a:t>Dějepis pro VI. r. ZŠ- pravěk a starověk</a:t>
            </a:r>
            <a:r>
              <a:rPr lang="cs-CZ" sz="1200" dirty="0"/>
              <a:t>. Praha: SPN- pedagogické nakladatelství, akciová společnost, 2004, ISBN 80-7235-274-1.</a:t>
            </a:r>
          </a:p>
          <a:p>
            <a:r>
              <a:rPr lang="cs-CZ" sz="1200" dirty="0"/>
              <a:t>KOLEKTIV AUTORŮ. </a:t>
            </a:r>
            <a:r>
              <a:rPr lang="cs-CZ" sz="1200" i="1" dirty="0"/>
              <a:t>Dějepis 6, učebnice pro základní školy a víceletá gymnázia</a:t>
            </a:r>
            <a:r>
              <a:rPr lang="cs-CZ" sz="1200" dirty="0"/>
              <a:t>. Plzeň: Fraus, 2007, ISBN </a:t>
            </a:r>
            <a:r>
              <a:rPr lang="cs-CZ" sz="1200" dirty="0" smtClean="0"/>
              <a:t>978-80-7238-208-8</a:t>
            </a:r>
          </a:p>
          <a:p>
            <a:r>
              <a:rPr lang="cs-CZ" sz="1200" dirty="0"/>
              <a:t>www.office.com – snímky </a:t>
            </a:r>
            <a:r>
              <a:rPr lang="cs-CZ" sz="1200" dirty="0" smtClean="0"/>
              <a:t>2,3,7.</a:t>
            </a:r>
            <a:endParaRPr lang="cs-CZ" sz="1200" dirty="0"/>
          </a:p>
          <a:p>
            <a:endParaRPr lang="cs-CZ" sz="1200" dirty="0" smtClean="0"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086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662</Words>
  <Application>Microsoft Office PowerPoint</Application>
  <PresentationFormat>Předvádění na obrazovce (4:3)</PresentationFormat>
  <Paragraphs>103</Paragraphs>
  <Slides>17</Slides>
  <Notes>8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Snímek 1</vt:lpstr>
      <vt:lpstr>Snímek 2</vt:lpstr>
      <vt:lpstr>Snímek 3</vt:lpstr>
      <vt:lpstr>Oděv, úprava hlavy a líčení</vt:lpstr>
      <vt:lpstr>Úprava hlavy a líčení</vt:lpstr>
      <vt:lpstr>Bydlení</vt:lpstr>
      <vt:lpstr>Vzdělávání</vt:lpstr>
      <vt:lpstr>Cvičení</vt:lpstr>
      <vt:lpstr>Muži v Egyptě nosili:</vt:lpstr>
      <vt:lpstr>Ženy nosily:</vt:lpstr>
      <vt:lpstr>Egypťané chodili:</vt:lpstr>
      <vt:lpstr>Domy v Egyptě:</vt:lpstr>
      <vt:lpstr>Úprava vlasů v Egyptě:</vt:lpstr>
      <vt:lpstr>V Egyptě se vzdělávali/y:</vt:lpstr>
      <vt:lpstr>Chlapci se učili v chrámových školách:</vt:lpstr>
      <vt:lpstr>Doplň do textu: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Věra Nídrová</dc:creator>
  <cp:lastModifiedBy>U1</cp:lastModifiedBy>
  <cp:revision>73</cp:revision>
  <dcterms:created xsi:type="dcterms:W3CDTF">2013-02-03T09:11:04Z</dcterms:created>
  <dcterms:modified xsi:type="dcterms:W3CDTF">2013-04-09T19:35:12Z</dcterms:modified>
</cp:coreProperties>
</file>