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57" r:id="rId3"/>
    <p:sldId id="272" r:id="rId4"/>
    <p:sldId id="267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70" r:id="rId13"/>
    <p:sldId id="289" r:id="rId14"/>
    <p:sldId id="275" r:id="rId15"/>
    <p:sldId id="284" r:id="rId16"/>
    <p:sldId id="283" r:id="rId17"/>
    <p:sldId id="281" r:id="rId18"/>
    <p:sldId id="286" r:id="rId19"/>
    <p:sldId id="287" r:id="rId20"/>
    <p:sldId id="279" r:id="rId21"/>
    <p:sldId id="278" r:id="rId22"/>
    <p:sldId id="277" r:id="rId23"/>
    <p:sldId id="288" r:id="rId24"/>
    <p:sldId id="273" r:id="rId25"/>
    <p:sldId id="274" r:id="rId26"/>
    <p:sldId id="25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0EA878-50EE-48AB-9927-0695C2E2DF2E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2F4651-8CD1-43EF-A78F-7C45C31494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033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F4651-8CD1-43EF-A78F-7C45C31494E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5693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F4651-8CD1-43EF-A78F-7C45C31494EB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810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279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938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161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6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136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933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4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73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372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7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1014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902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448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0784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809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743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8901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9793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888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6683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3276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624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E1D38-C21D-4010-930F-581696D285C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1591D-A482-4A51-A5A9-0DB286B8F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17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EBB29-A3C0-4130-B81E-9AAD8824893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1B070-1FBB-40A5-AB84-899694E0813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855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oroskopyzdarma.cz/sites/default/files/Hieroglyfy03.jpg" TargetMode="External"/><Relationship Id="rId7" Type="http://schemas.openxmlformats.org/officeDocument/2006/relationships/hyperlink" Target="http://nd01.jxs.cz/453/003/2d5262c39f_492060_o2.jpg" TargetMode="External"/><Relationship Id="rId2" Type="http://schemas.openxmlformats.org/officeDocument/2006/relationships/hyperlink" Target="http://www.ancient-egypt.wz.cz/egypt_hieroglyfy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g.abicko.cz/img/5/gsmall/819772_egypt-mumie.jpg" TargetMode="External"/><Relationship Id="rId5" Type="http://schemas.openxmlformats.org/officeDocument/2006/relationships/hyperlink" Target="http://us.123rf.com/400wm/400/400/jiss/jiss1204/jiss120400186/13203535-egyptian-papyrus-depicting-queen-nefertari-making-an-offering-to-isis.jpg" TargetMode="External"/><Relationship Id="rId4" Type="http://schemas.openxmlformats.org/officeDocument/2006/relationships/hyperlink" Target="http://upload.wikimedia.org/wikipedia/commons/a/ae/Blank_papyrus_paper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audio" Target="../media/audio2.wav"/><Relationship Id="rId5" Type="http://schemas.openxmlformats.org/officeDocument/2006/relationships/slide" Target="slide24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2.wav"/><Relationship Id="rId4" Type="http://schemas.openxmlformats.org/officeDocument/2006/relationships/slide" Target="slide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2.wav"/><Relationship Id="rId4" Type="http://schemas.openxmlformats.org/officeDocument/2006/relationships/slide" Target="slide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3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.wmf"/><Relationship Id="rId4" Type="http://schemas.openxmlformats.org/officeDocument/2006/relationships/slide" Target="slide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2.wav"/><Relationship Id="rId4" Type="http://schemas.openxmlformats.org/officeDocument/2006/relationships/slide" Target="slide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wmf"/><Relationship Id="rId5" Type="http://schemas.openxmlformats.org/officeDocument/2006/relationships/audio" Target="../media/audio1.wav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notesSlide" Target="../notesSlides/notes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3038354"/>
              </p:ext>
            </p:extLst>
          </p:nvPr>
        </p:nvGraphicFramePr>
        <p:xfrm>
          <a:off x="251520" y="1648959"/>
          <a:ext cx="8712968" cy="4940890"/>
        </p:xfrm>
        <a:graphic>
          <a:graphicData uri="http://schemas.openxmlformats.org/drawingml/2006/table">
            <a:tbl>
              <a:tblPr/>
              <a:tblGrid>
                <a:gridCol w="3460900"/>
                <a:gridCol w="5252068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Kultura a vzdělanost ve starověkém Egyptě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 ZŠ. Určena pro práci na interaktivní tabuli. Seznamuje s kulturou a vzdělaností ve starověkém Egyptě. Na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snímku 9 jsou připraveny odkazy na www stránky k ilustrování probírané látky. C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vičení  na snímku 10 slouží k motivaci žáků, procvičení a upevnění nové látky.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Snímky 13 - 22 procvičují nejen probíranou látku, ale i čtení s porozuměním a logické myšlení. Žáci budou odpovídat ano x ne. Při správné odpovědi jim egyptská posvátná kočka zajistí potlesk, špatnou odpověď spolkne posvátný krokodýl. Po správné odpovědi se vrátíte na předchozí snímek a dvojklikem na plochu otevřete novou otázku.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9591" y="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478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Administrator\Local Settings\Temporary Internet Files\Content.IE5\S40EFK3B\MP9004007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8601"/>
            <a:ext cx="9144000" cy="731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92696"/>
            <a:ext cx="8892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i="1" dirty="0" smtClean="0">
                <a:solidFill>
                  <a:schemeClr val="accent2">
                    <a:lumMod val="75000"/>
                  </a:schemeClr>
                </a:solidFill>
                <a:latin typeface="Monotype Corsiva" pitchFamily="66" charset="0"/>
              </a:rPr>
              <a:t>Kultura a vzdělanost ve starověkém Egyptě</a:t>
            </a:r>
            <a:endParaRPr lang="cs-CZ" sz="5400" b="1" i="1" dirty="0">
              <a:solidFill>
                <a:schemeClr val="accent2">
                  <a:lumMod val="75000"/>
                </a:schemeClr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49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279881" y="1193319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V="1">
            <a:off x="4565093" y="3124539"/>
            <a:ext cx="168743" cy="18466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240633" y="3216872"/>
            <a:ext cx="77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79646">
                    <a:lumMod val="50000"/>
                  </a:srgbClr>
                </a:solidFill>
              </a:rPr>
              <a:t>Egypt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160012" y="1953836"/>
            <a:ext cx="161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75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mnohobožství (polyteismus) - uctívání více bohů</a:t>
            </a:r>
          </a:p>
          <a:p>
            <a:r>
              <a:rPr lang="cs-CZ" dirty="0"/>
              <a:t>f</a:t>
            </a:r>
            <a:r>
              <a:rPr lang="cs-CZ" dirty="0" smtClean="0"/>
              <a:t>araon – egyptský vládce, pokládán za ztělesnění boha na zemi</a:t>
            </a:r>
          </a:p>
          <a:p>
            <a:r>
              <a:rPr lang="cs-CZ" dirty="0"/>
              <a:t> </a:t>
            </a:r>
            <a:r>
              <a:rPr lang="cs-CZ" dirty="0" smtClean="0"/>
              <a:t>bohové zpodobňováni s hlavou zvířete</a:t>
            </a:r>
          </a:p>
          <a:p>
            <a:r>
              <a:rPr lang="cs-CZ" dirty="0"/>
              <a:t>p</a:t>
            </a:r>
            <a:r>
              <a:rPr lang="cs-CZ" dirty="0" smtClean="0"/>
              <a:t>osvátná i některá zvířata – kočky, sokoli, ibisové, krokodýli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34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Mumifikace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chránění těla zemřelého před zetlením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vyschnutím v pouštním písku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balzamováním</a:t>
            </a:r>
          </a:p>
          <a:p>
            <a:r>
              <a:rPr lang="cs-CZ" dirty="0" smtClean="0"/>
              <a:t>do hrobů předměty denní potřeby</a:t>
            </a:r>
          </a:p>
          <a:p>
            <a:r>
              <a:rPr lang="cs-CZ" dirty="0" smtClean="0"/>
              <a:t>odstraňování vnitřností           </a:t>
            </a:r>
          </a:p>
          <a:p>
            <a:pPr marL="0" indent="0">
              <a:buNone/>
            </a:pPr>
            <a:r>
              <a:rPr lang="cs-CZ" dirty="0" smtClean="0"/>
              <a:t>    výborné lékařské znalosti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Šrafovaná šipka doprava 7"/>
          <p:cNvSpPr/>
          <p:nvPr/>
        </p:nvSpPr>
        <p:spPr>
          <a:xfrm>
            <a:off x="5229515" y="4149080"/>
            <a:ext cx="720080" cy="14401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46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písmo ve 4. tisíciletí př. n. l.</a:t>
            </a:r>
          </a:p>
          <a:p>
            <a:r>
              <a:rPr lang="cs-CZ" dirty="0"/>
              <a:t>o</a:t>
            </a:r>
            <a:r>
              <a:rPr lang="cs-CZ" dirty="0" smtClean="0"/>
              <a:t>brázkové  - jeden znak = jedno slovo, později slabika = hieroglyf</a:t>
            </a:r>
          </a:p>
          <a:p>
            <a:r>
              <a:rPr lang="cs-CZ" dirty="0"/>
              <a:t>p</a:t>
            </a:r>
            <a:r>
              <a:rPr lang="cs-CZ" dirty="0" smtClean="0"/>
              <a:t>apyrus – materiál na psaní, tenké slisované plátky ze stonků rostliny papyru </a:t>
            </a:r>
          </a:p>
          <a:p>
            <a:r>
              <a:rPr lang="cs-CZ" dirty="0"/>
              <a:t>ú</a:t>
            </a:r>
            <a:r>
              <a:rPr lang="cs-CZ" dirty="0" smtClean="0"/>
              <a:t>čty, soupisy daní</a:t>
            </a:r>
          </a:p>
          <a:p>
            <a:r>
              <a:rPr lang="cs-CZ" dirty="0" smtClean="0"/>
              <a:t>pohádky, báje, básně, pověsti, rady do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56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ozvoj věd v souvislosti se záplavami</a:t>
            </a:r>
          </a:p>
          <a:p>
            <a:r>
              <a:rPr lang="cs-CZ" dirty="0" smtClean="0"/>
              <a:t>geometrie</a:t>
            </a:r>
          </a:p>
          <a:p>
            <a:r>
              <a:rPr lang="cs-CZ" dirty="0" smtClean="0"/>
              <a:t>astronomie – kalendář 365 dnů a 12 měsíců</a:t>
            </a:r>
          </a:p>
          <a:p>
            <a:r>
              <a:rPr lang="cs-CZ" dirty="0"/>
              <a:t>s</a:t>
            </a:r>
            <a:r>
              <a:rPr lang="cs-CZ" dirty="0" smtClean="0"/>
              <a:t>pecializované lékařské obory (balzamování)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oční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zubní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chirurgie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61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ýborní řemeslníci</a:t>
            </a:r>
          </a:p>
          <a:p>
            <a:r>
              <a:rPr lang="cs-CZ" dirty="0"/>
              <a:t>k</a:t>
            </a:r>
            <a:r>
              <a:rPr lang="cs-CZ" dirty="0" smtClean="0"/>
              <a:t>rásné předměty denní potřeby i šperky</a:t>
            </a:r>
          </a:p>
          <a:p>
            <a:r>
              <a:rPr lang="cs-CZ" dirty="0"/>
              <a:t>m</a:t>
            </a:r>
            <a:r>
              <a:rPr lang="cs-CZ" dirty="0" smtClean="0"/>
              <a:t>ateriál: drahokamy,  polodrahokamy, drahé kovy, email</a:t>
            </a:r>
          </a:p>
          <a:p>
            <a:r>
              <a:rPr lang="cs-CZ" dirty="0"/>
              <a:t>k</a:t>
            </a:r>
            <a:r>
              <a:rPr lang="cs-CZ" dirty="0" smtClean="0"/>
              <a:t>resby nemají perspektivu</a:t>
            </a:r>
          </a:p>
          <a:p>
            <a:r>
              <a:rPr lang="cs-CZ" dirty="0"/>
              <a:t>s</a:t>
            </a:r>
            <a:r>
              <a:rPr lang="cs-CZ" dirty="0" smtClean="0"/>
              <a:t>ochy od obrovských kolosů po miniatury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455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Hieroglyfy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Hieroglyfy 2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Papyrus</a:t>
            </a:r>
            <a:endParaRPr lang="cs-CZ" dirty="0" smtClean="0"/>
          </a:p>
          <a:p>
            <a:r>
              <a:rPr lang="cs-CZ" dirty="0" err="1" smtClean="0">
                <a:hlinkClick r:id="rId5"/>
              </a:rPr>
              <a:t>Nefertiti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Mumie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Sokolí bůh v Egyptě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336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Sestav slovo a vysvětli jeho význam: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484784"/>
            <a:ext cx="4040188" cy="4680520"/>
          </a:xfrm>
        </p:spPr>
        <p:txBody>
          <a:bodyPr>
            <a:normAutofit/>
          </a:bodyPr>
          <a:lstStyle/>
          <a:p>
            <a:r>
              <a:rPr lang="cs-CZ" sz="3200" cap="all" dirty="0" err="1"/>
              <a:t>flehiygor</a:t>
            </a:r>
            <a:endParaRPr lang="cs-CZ" sz="3200" cap="all" dirty="0"/>
          </a:p>
          <a:p>
            <a:r>
              <a:rPr lang="cs-CZ" sz="3200" cap="all" dirty="0" err="1"/>
              <a:t>pyrpuap</a:t>
            </a:r>
            <a:endParaRPr lang="cs-CZ" sz="3200" cap="all" dirty="0"/>
          </a:p>
          <a:p>
            <a:r>
              <a:rPr lang="cs-CZ" sz="3200" cap="all" dirty="0" err="1"/>
              <a:t>iemum</a:t>
            </a:r>
            <a:endParaRPr lang="cs-CZ" sz="3200" cap="all" dirty="0"/>
          </a:p>
          <a:p>
            <a:r>
              <a:rPr lang="cs-CZ" sz="3200" cap="all" dirty="0" err="1"/>
              <a:t>Damairyp</a:t>
            </a:r>
            <a:endParaRPr lang="cs-CZ" sz="3200" cap="all" dirty="0"/>
          </a:p>
          <a:p>
            <a:r>
              <a:rPr lang="cs-CZ" sz="3200" cap="all" dirty="0" err="1"/>
              <a:t>Noarfa</a:t>
            </a:r>
            <a:endParaRPr lang="cs-CZ" sz="3200" cap="all" dirty="0"/>
          </a:p>
          <a:p>
            <a:r>
              <a:rPr lang="cs-CZ" sz="3200" cap="all" dirty="0" err="1"/>
              <a:t>Smuseilopyt</a:t>
            </a:r>
            <a:endParaRPr lang="cs-CZ" sz="3200" cap="all" dirty="0"/>
          </a:p>
          <a:p>
            <a:r>
              <a:rPr lang="cs-CZ" sz="3200" cap="all" dirty="0" err="1"/>
              <a:t>paonak</a:t>
            </a:r>
            <a:endParaRPr lang="cs-CZ" sz="3200" cap="all" dirty="0"/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1484784"/>
            <a:ext cx="4041775" cy="4680520"/>
          </a:xfrm>
        </p:spPr>
        <p:txBody>
          <a:bodyPr>
            <a:normAutofit/>
          </a:bodyPr>
          <a:lstStyle/>
          <a:p>
            <a:r>
              <a:rPr lang="cs-CZ" sz="3200" cap="all" dirty="0" smtClean="0">
                <a:solidFill>
                  <a:srgbClr val="FF0000"/>
                </a:solidFill>
              </a:rPr>
              <a:t>Hieroglyf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Papyrus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Mumie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Pyramida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Faraon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Polyteismus</a:t>
            </a:r>
          </a:p>
          <a:p>
            <a:r>
              <a:rPr lang="cs-CZ" sz="3200" cap="all" dirty="0" smtClean="0">
                <a:solidFill>
                  <a:srgbClr val="FF0000"/>
                </a:solidFill>
              </a:rPr>
              <a:t>kanopa</a:t>
            </a:r>
            <a:endParaRPr lang="cs-CZ" sz="3200" cap="all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44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Hieroglyf = egyptské obrázkové písmo.</a:t>
            </a:r>
          </a:p>
          <a:p>
            <a:r>
              <a:rPr lang="cs-CZ" dirty="0" smtClean="0"/>
              <a:t>Papyrus = materiál na psaní vyrobený z tenkých plátků rostliny papyrus.</a:t>
            </a:r>
          </a:p>
          <a:p>
            <a:r>
              <a:rPr lang="cs-CZ" dirty="0" smtClean="0"/>
              <a:t>Mumie = tělo zemřelého, uchráněné před zetlením mumifikací.</a:t>
            </a:r>
          </a:p>
          <a:p>
            <a:r>
              <a:rPr lang="cs-CZ" dirty="0" smtClean="0"/>
              <a:t>Pyramida = jehlanovitá  egyptská stavba sloužící jako hrobka faraona.</a:t>
            </a:r>
          </a:p>
          <a:p>
            <a:r>
              <a:rPr lang="cs-CZ" dirty="0" smtClean="0"/>
              <a:t>Faraon = egyptský vládce</a:t>
            </a:r>
          </a:p>
          <a:p>
            <a:r>
              <a:rPr lang="cs-CZ" dirty="0" smtClean="0"/>
              <a:t>Polyteismus = uctívání více bohů</a:t>
            </a:r>
          </a:p>
          <a:p>
            <a:r>
              <a:rPr lang="cs-CZ" dirty="0" smtClean="0"/>
              <a:t>Kanopa = nádoba, ve které se uchovávaly vnitřnosti mumifikovaného zemřelého.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71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56792"/>
            <a:ext cx="73448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Po kliknutí vám řekne egyptská princezna větu. O pravdivosti věty rozhodnete kliknutím na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ano x ne. Při správné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odpovědi egyptská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posvátná kočka zajistí potlesk, špatnou odpověď spolkne posvátný krokodýl.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Při obou odpovědích se tlačítky vrátíte na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předchozí snímek a dvojklikem na plochu otevřete novou otázku.</a:t>
            </a:r>
          </a:p>
        </p:txBody>
      </p:sp>
    </p:spTree>
    <p:extLst>
      <p:ext uri="{BB962C8B-B14F-4D97-AF65-F5344CB8AC3E}">
        <p14:creationId xmlns:p14="http://schemas.microsoft.com/office/powerpoint/2010/main" val="51894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5" action="ppaction://hlinksldjump">
              <a:snd r:embed="rId6" name="laser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Pyramida byla hrobka faraona.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74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laser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Egypťané měli rozsáhlé znalosti v oblasti lékařství.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71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laser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Egyptský kalendář měl 12 měsíců a 365 dní.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780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laser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Základním způsobem obživy byl v Egyptě lov.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78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laser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Egypta se nezachovaly žádné písemné památky.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1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laser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Egypt jsou typické chrámy s vysokými věžemi.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96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Egypťané psali slabičným písmem.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64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laser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 highlightClick="1">
              <a:snd r:embed="rId5" name="applause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Egypťané léčili pomocí balzamování.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98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laser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Egypťané uctívali mnoho bohů.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25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>
            <a:hlinkClick r:id="rId2" action="ppaction://hlinksldjump">
              <a:snd r:embed="rId3" name="laser.wav"/>
            </a:hlinkClick>
          </p:cNvPr>
          <p:cNvSpPr/>
          <p:nvPr/>
        </p:nvSpPr>
        <p:spPr>
          <a:xfrm>
            <a:off x="2195736" y="413305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4" name="Ovál 3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5580112" y="4077072"/>
            <a:ext cx="1368152" cy="9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</a:t>
            </a:r>
            <a:endParaRPr lang="cs-CZ" sz="3200" dirty="0"/>
          </a:p>
        </p:txBody>
      </p:sp>
      <p:pic>
        <p:nvPicPr>
          <p:cNvPr id="5" name="Picture 3" descr="C:\Documents and Settings\Administrator\Local Settings\Temporary Internet Files\Content.IE5\PNJGIYFD\MC9004366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" y="1628801"/>
            <a:ext cx="160590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993263" y="764704"/>
            <a:ext cx="5256584" cy="1512168"/>
          </a:xfrm>
          <a:prstGeom prst="wedgeEllipseCallout">
            <a:avLst>
              <a:gd name="adj1" fmla="val -66884"/>
              <a:gd name="adj2" fmla="val 57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Egypťané psali na papír.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87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dministrator\Local Settings\Temporary Internet Files\Content.IE5\7FD8X5NP\MC900398569[1].wmf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796" y="1221487"/>
            <a:ext cx="3672408" cy="502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Návrat 1">
            <a:hlinkClick r:id="" action="ppaction://hlinkshowjump?jump=lastslideviewed" highlightClick="1"/>
          </p:cNvPr>
          <p:cNvSpPr/>
          <p:nvPr/>
        </p:nvSpPr>
        <p:spPr>
          <a:xfrm>
            <a:off x="7020272" y="5733256"/>
            <a:ext cx="432048" cy="5128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91005" y="28228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02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dministrator\Local Settings\Temporary Internet Files\Content.IE5\PNJGIYFD\MC900150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91821"/>
            <a:ext cx="5889592" cy="297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300192" y="5949280"/>
            <a:ext cx="1584176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20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RULF</a:t>
            </a:r>
            <a:r>
              <a:rPr lang="cs-CZ" sz="1200" dirty="0"/>
              <a:t>, Jan; VÁLKOVÁ, Veronika a kol. </a:t>
            </a:r>
            <a:r>
              <a:rPr lang="cs-CZ" sz="1200" i="1" dirty="0"/>
              <a:t>Dějepis pro VI. r. ZŠ- pravěk a starověk</a:t>
            </a:r>
            <a:r>
              <a:rPr lang="cs-CZ" sz="1200" dirty="0"/>
              <a:t>. Praha: SPN- pedagogické nakladatelství, akciová společnost, 2004, ISBN 80-7235-274-1.</a:t>
            </a:r>
          </a:p>
          <a:p>
            <a:r>
              <a:rPr lang="cs-CZ" sz="1200" dirty="0"/>
              <a:t>KOLEKTIV AUTORŮ. </a:t>
            </a:r>
            <a:r>
              <a:rPr lang="cs-CZ" sz="1200" i="1" dirty="0"/>
              <a:t>Dějepis 6, učebnice pro základní školy a víceletá gymnázia</a:t>
            </a:r>
            <a:r>
              <a:rPr lang="cs-CZ" sz="1200" dirty="0"/>
              <a:t>. Plzeň: Fraus, 2007, ISBN </a:t>
            </a:r>
            <a:r>
              <a:rPr lang="cs-CZ" sz="1200" dirty="0" smtClean="0"/>
              <a:t>978-80-7238-208-8</a:t>
            </a:r>
          </a:p>
          <a:p>
            <a:r>
              <a:rPr lang="cs-CZ" sz="1200" dirty="0"/>
              <a:t>www.office.com – snímky 2,3</a:t>
            </a:r>
          </a:p>
          <a:p>
            <a:pPr marL="0" indent="0">
              <a:buNone/>
            </a:pPr>
            <a:r>
              <a:rPr lang="cs-CZ" sz="1200" dirty="0" smtClean="0"/>
              <a:t>.</a:t>
            </a:r>
            <a:endParaRPr lang="cs-CZ" sz="1200" dirty="0"/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6139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628</Words>
  <Application>Microsoft Office PowerPoint</Application>
  <PresentationFormat>Předvádění na obrazovce (4:3)</PresentationFormat>
  <Paragraphs>121</Paragraphs>
  <Slides>25</Slides>
  <Notes>3</Notes>
  <HiddenSlides>4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2_Motiv systému Office</vt:lpstr>
      <vt:lpstr>Prezentace aplikace PowerPoint</vt:lpstr>
      <vt:lpstr>Prezentace aplikace PowerPoint</vt:lpstr>
      <vt:lpstr>Prezentace aplikace PowerPoint</vt:lpstr>
      <vt:lpstr>NÁBOŽENSTVÍ</vt:lpstr>
      <vt:lpstr>Mumifikace</vt:lpstr>
      <vt:lpstr>Písmo a literatura</vt:lpstr>
      <vt:lpstr>Věda</vt:lpstr>
      <vt:lpstr>Umění</vt:lpstr>
      <vt:lpstr>Odkazy</vt:lpstr>
      <vt:lpstr>Sestav slovo a vysvětli jeho význam:</vt:lpstr>
      <vt:lpstr>Kontrola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54</cp:revision>
  <dcterms:created xsi:type="dcterms:W3CDTF">2013-02-04T13:52:40Z</dcterms:created>
  <dcterms:modified xsi:type="dcterms:W3CDTF">2013-04-02T16:40:39Z</dcterms:modified>
</cp:coreProperties>
</file>