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Default Extension="mid" ContentType="audio/unknown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Default Extension="wav" ContentType="audio/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27"/>
  </p:notesMasterIdLst>
  <p:sldIdLst>
    <p:sldId id="259" r:id="rId5"/>
    <p:sldId id="262" r:id="rId6"/>
    <p:sldId id="261" r:id="rId7"/>
    <p:sldId id="260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3" r:id="rId19"/>
    <p:sldId id="277" r:id="rId20"/>
    <p:sldId id="275" r:id="rId21"/>
    <p:sldId id="276" r:id="rId22"/>
    <p:sldId id="278" r:id="rId23"/>
    <p:sldId id="279" r:id="rId24"/>
    <p:sldId id="280" r:id="rId25"/>
    <p:sldId id="258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559" autoAdjust="0"/>
  </p:normalViewPr>
  <p:slideViewPr>
    <p:cSldViewPr>
      <p:cViewPr>
        <p:scale>
          <a:sx n="60" d="100"/>
          <a:sy n="60" d="100"/>
        </p:scale>
        <p:origin x="-1644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5C9ED-1100-4055-B804-05C037BFF2EB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10127C-F592-4FCB-82D0-C2ACA8420D7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17841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092AC-E091-412F-B450-B191C8495F0E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27803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10127C-F592-4FCB-82D0-C2ACA8420D7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98951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055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2303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6493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1185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1145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4202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9639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5995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372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927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07470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44501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9913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29404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69770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07097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58319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10584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02323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20601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53244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19616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90692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6392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15860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79411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30105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16832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27191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62356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4692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498953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24464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43146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842988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086641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17931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14626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340268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428140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996838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626346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18063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1736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rgbClr val="D9E72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0732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rgbClr val="D9E72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6378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rgbClr val="D9E72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1180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rgbClr val="D9E72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51ED76-6A55-407D-A8DC-C62EB042989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7F3F5-0983-42D4-8456-EB73E122F01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2147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eneze.info/pojmy/subdir/historie_cisel.htm" TargetMode="Externa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microsoft.com/office/2007/relationships/media" Target="../media/media2.mid"/><Relationship Id="rId2" Type="http://schemas.openxmlformats.org/officeDocument/2006/relationships/audio" Target="../media/media2.mid"/><Relationship Id="rId1" Type="http://schemas.openxmlformats.org/officeDocument/2006/relationships/audio" Target="../media/media1.wav"/><Relationship Id="rId6" Type="http://schemas.openxmlformats.org/officeDocument/2006/relationships/image" Target="../media/image9.png"/><Relationship Id="rId5" Type="http://schemas.microsoft.com/office/2007/relationships/media" Target="../media/media1.wav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microsoft.com/office/2007/relationships/media" Target="../media/media1.wav"/><Relationship Id="rId2" Type="http://schemas.openxmlformats.org/officeDocument/2006/relationships/audio" Target="../media/media1.wav"/><Relationship Id="rId1" Type="http://schemas.openxmlformats.org/officeDocument/2006/relationships/audio" Target="../media/media2.mid"/><Relationship Id="rId6" Type="http://schemas.openxmlformats.org/officeDocument/2006/relationships/image" Target="../media/image9.png"/><Relationship Id="rId5" Type="http://schemas.microsoft.com/office/2007/relationships/media" Target="../media/media2.mid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microsoft.com/office/2007/relationships/media" Target="../media/media2.mid"/><Relationship Id="rId2" Type="http://schemas.openxmlformats.org/officeDocument/2006/relationships/audio" Target="../media/media2.mid"/><Relationship Id="rId1" Type="http://schemas.openxmlformats.org/officeDocument/2006/relationships/audio" Target="../media/media1.wav"/><Relationship Id="rId6" Type="http://schemas.openxmlformats.org/officeDocument/2006/relationships/image" Target="../media/image9.png"/><Relationship Id="rId5" Type="http://schemas.microsoft.com/office/2007/relationships/media" Target="../media/media1.wav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media" Target="../media/media2.mid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9.png"/><Relationship Id="rId2" Type="http://schemas.openxmlformats.org/officeDocument/2006/relationships/audio" Target="../media/media2.mid"/><Relationship Id="rId1" Type="http://schemas.openxmlformats.org/officeDocument/2006/relationships/audio" Target="../media/media1.wav"/><Relationship Id="rId6" Type="http://schemas.microsoft.com/office/2007/relationships/media" Target="../media/media1.wav"/><Relationship Id="rId5" Type="http://schemas.openxmlformats.org/officeDocument/2006/relationships/image" Target="../media/image11.gif"/><Relationship Id="rId4" Type="http://schemas.openxmlformats.org/officeDocument/2006/relationships/notesSlide" Target="../notesSlides/notes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microsoft.com/office/2007/relationships/media" Target="../media/media2.mid"/><Relationship Id="rId2" Type="http://schemas.openxmlformats.org/officeDocument/2006/relationships/audio" Target="../media/media2.mid"/><Relationship Id="rId1" Type="http://schemas.openxmlformats.org/officeDocument/2006/relationships/audio" Target="../media/media1.wav"/><Relationship Id="rId6" Type="http://schemas.openxmlformats.org/officeDocument/2006/relationships/image" Target="../media/image9.png"/><Relationship Id="rId5" Type="http://schemas.microsoft.com/office/2007/relationships/media" Target="../media/media1.wav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microsoft.com/office/2007/relationships/media" Target="../media/media2.mid"/><Relationship Id="rId2" Type="http://schemas.openxmlformats.org/officeDocument/2006/relationships/audio" Target="../media/media2.mid"/><Relationship Id="rId1" Type="http://schemas.openxmlformats.org/officeDocument/2006/relationships/audio" Target="../media/media1.wav"/><Relationship Id="rId6" Type="http://schemas.openxmlformats.org/officeDocument/2006/relationships/image" Target="../media/image9.png"/><Relationship Id="rId5" Type="http://schemas.microsoft.com/office/2007/relationships/media" Target="../media/media1.wav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microsoft.com/office/2007/relationships/media" Target="../media/media2.mid"/><Relationship Id="rId2" Type="http://schemas.openxmlformats.org/officeDocument/2006/relationships/audio" Target="../media/media2.mid"/><Relationship Id="rId1" Type="http://schemas.openxmlformats.org/officeDocument/2006/relationships/audio" Target="../media/media1.wav"/><Relationship Id="rId6" Type="http://schemas.openxmlformats.org/officeDocument/2006/relationships/image" Target="../media/image9.png"/><Relationship Id="rId5" Type="http://schemas.microsoft.com/office/2007/relationships/media" Target="../media/media1.wav"/><Relationship Id="rId4" Type="http://schemas.openxmlformats.org/officeDocument/2006/relationships/image" Target="../media/image14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13.xml"/><Relationship Id="rId7" Type="http://schemas.microsoft.com/office/2007/relationships/media" Target="../media/media1.wav"/><Relationship Id="rId2" Type="http://schemas.openxmlformats.org/officeDocument/2006/relationships/audio" Target="../media/media2.mid"/><Relationship Id="rId1" Type="http://schemas.openxmlformats.org/officeDocument/2006/relationships/audio" Target="../media/media1.wav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gif"/><Relationship Id="rId9" Type="http://schemas.microsoft.com/office/2007/relationships/media" Target="../media/media2.mid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id"/><Relationship Id="rId1" Type="http://schemas.openxmlformats.org/officeDocument/2006/relationships/audio" Target="../media/media1.wav"/><Relationship Id="rId6" Type="http://schemas.microsoft.com/office/2007/relationships/media" Target="../media/media2.mid"/><Relationship Id="rId5" Type="http://schemas.openxmlformats.org/officeDocument/2006/relationships/image" Target="../media/image9.png"/><Relationship Id="rId4" Type="http://schemas.microsoft.com/office/2007/relationships/media" Target="../media/media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id"/><Relationship Id="rId1" Type="http://schemas.openxmlformats.org/officeDocument/2006/relationships/audio" Target="../media/media1.wav"/><Relationship Id="rId6" Type="http://schemas.microsoft.com/office/2007/relationships/media" Target="../media/media2.mid"/><Relationship Id="rId5" Type="http://schemas.openxmlformats.org/officeDocument/2006/relationships/image" Target="../media/image9.png"/><Relationship Id="rId4" Type="http://schemas.microsoft.com/office/2007/relationships/media" Target="../media/media1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wav"/><Relationship Id="rId1" Type="http://schemas.openxmlformats.org/officeDocument/2006/relationships/audio" Target="../media/media2.mid"/><Relationship Id="rId6" Type="http://schemas.microsoft.com/office/2007/relationships/media" Target="../media/media1.wav"/><Relationship Id="rId5" Type="http://schemas.openxmlformats.org/officeDocument/2006/relationships/image" Target="../media/image9.png"/><Relationship Id="rId4" Type="http://schemas.microsoft.com/office/2007/relationships/media" Target="../media/media2.mid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id"/><Relationship Id="rId1" Type="http://schemas.openxmlformats.org/officeDocument/2006/relationships/audio" Target="../media/media1.wav"/><Relationship Id="rId6" Type="http://schemas.microsoft.com/office/2007/relationships/media" Target="../media/media2.mid"/><Relationship Id="rId5" Type="http://schemas.openxmlformats.org/officeDocument/2006/relationships/image" Target="../media/image9.png"/><Relationship Id="rId4" Type="http://schemas.microsoft.com/office/2007/relationships/media" Target="../media/media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wav"/><Relationship Id="rId1" Type="http://schemas.openxmlformats.org/officeDocument/2006/relationships/audio" Target="../media/media2.mid"/><Relationship Id="rId6" Type="http://schemas.microsoft.com/office/2007/relationships/media" Target="../media/media1.wav"/><Relationship Id="rId5" Type="http://schemas.openxmlformats.org/officeDocument/2006/relationships/image" Target="../media/image9.png"/><Relationship Id="rId4" Type="http://schemas.microsoft.com/office/2007/relationships/media" Target="../media/media2.mid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id"/><Relationship Id="rId1" Type="http://schemas.openxmlformats.org/officeDocument/2006/relationships/audio" Target="../media/media1.wav"/><Relationship Id="rId6" Type="http://schemas.microsoft.com/office/2007/relationships/media" Target="../media/media2.mid"/><Relationship Id="rId5" Type="http://schemas.openxmlformats.org/officeDocument/2006/relationships/image" Target="../media/image9.png"/><Relationship Id="rId4" Type="http://schemas.microsoft.com/office/2007/relationships/media" Target="../media/media1.wav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22073815"/>
              </p:ext>
            </p:extLst>
          </p:nvPr>
        </p:nvGraphicFramePr>
        <p:xfrm>
          <a:off x="251521" y="2357430"/>
          <a:ext cx="8712967" cy="4300810"/>
        </p:xfrm>
        <a:graphic>
          <a:graphicData uri="http://schemas.openxmlformats.org/drawingml/2006/table">
            <a:tbl>
              <a:tblPr/>
              <a:tblGrid>
                <a:gridCol w="2880319"/>
                <a:gridCol w="5832648"/>
              </a:tblGrid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6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VY_32_INOVACE_š03_s01_11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dějepis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Kultura a vzdělanost ve starověké Indii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Věra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Nídrová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75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Prezentace pro 6. ročník,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je určena pro práci na interaktivní tabuli nebo na PC.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Seznamuje s kulturou a vzdělaností ve starověké Indii. Snímek 2 motivuje a ilustruje probíranou látku. Snímek 6 obsahuje odkaz na  www stránky, kde se žáci blíže seznámí s historii číslic. Cvičení  na snímku 7 slouží k upevnění nové látky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 zároveň procvičuje čtení s porozuměním.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Žáci označí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věty perem. Následným klikáním zkontrolují svoji práci.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Snímky 8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– 21 upevňují učivo o Indii. Kliknutím na správný text svitku se svitek barevně zvýrazní,  špatný svitek po kliknutí zmizí.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500042"/>
            <a:ext cx="6226176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7776" y="500042"/>
            <a:ext cx="1118640" cy="1485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77505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304411"/>
            <a:ext cx="6048672" cy="18288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</a:t>
            </a:r>
            <a:r>
              <a:rPr lang="cs-CZ" sz="53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Kultura a vzdělanost ve starověké Indii</a:t>
            </a:r>
            <a:endParaRPr lang="cs-CZ" sz="5400" b="1" i="1" dirty="0"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6" name="Picture 12" descr="C:\Program Files\Microsoft Office\MEDIA\CAGCAT10\j030091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44550"/>
            <a:ext cx="2160240" cy="2050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Administrator\Local Settings\Temporary Internet Files\Content.IE5\0GKEAYWC\MC9003247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81919"/>
            <a:ext cx="1837516" cy="2844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Administrator\Local Settings\Temporary Internet Files\Content.IE5\LE80PNOC\MP90022775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1418" y="4526428"/>
            <a:ext cx="1467604" cy="220140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418782"/>
            <a:ext cx="3060700" cy="301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915641" y="5328632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3,1416</a:t>
            </a:r>
            <a:endParaRPr lang="cs-CZ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572000" y="3554472"/>
            <a:ext cx="135165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„0“</a:t>
            </a:r>
            <a:endParaRPr lang="cs-CZ" sz="6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4406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896"/>
          <a:stretch/>
        </p:blipFill>
        <p:spPr bwMode="auto">
          <a:xfrm>
            <a:off x="275093" y="1193319"/>
            <a:ext cx="8208912" cy="5040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5400" cap="flat" cmpd="sng" algn="ctr">
            <a:solidFill>
              <a:schemeClr val="accent1"/>
            </a:solidFill>
            <a:prstDash val="solid"/>
          </a:ln>
          <a:effectLst>
            <a:reflection blurRad="12700" stA="38000" endPos="28000" dist="5000" dir="5400000" sy="-100000" algn="bl" rotWithShape="0"/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cxnSp>
        <p:nvCxnSpPr>
          <p:cNvPr id="5" name="Přímá spojnice se šipkou 4"/>
          <p:cNvCxnSpPr/>
          <p:nvPr/>
        </p:nvCxnSpPr>
        <p:spPr>
          <a:xfrm flipV="1">
            <a:off x="5916558" y="3356992"/>
            <a:ext cx="119809" cy="554512"/>
          </a:xfrm>
          <a:prstGeom prst="straightConnector1">
            <a:avLst/>
          </a:prstGeom>
          <a:ln>
            <a:solidFill>
              <a:srgbClr val="FF99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5436096" y="3861048"/>
            <a:ext cx="915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9933"/>
                </a:solidFill>
              </a:rPr>
              <a:t>Indie</a:t>
            </a:r>
          </a:p>
        </p:txBody>
      </p:sp>
    </p:spTree>
    <p:extLst>
      <p:ext uri="{BB962C8B-B14F-4D97-AF65-F5344CB8AC3E}">
        <p14:creationId xmlns:p14="http://schemas.microsoft.com/office/powerpoint/2010/main" xmlns="" val="2742769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Náboženství a kasty</a:t>
            </a:r>
            <a:endParaRPr lang="cs-CZ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buddhismus </a:t>
            </a:r>
            <a:r>
              <a:rPr lang="cs-CZ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Buddha </a:t>
            </a:r>
            <a:r>
              <a:rPr lang="cs-CZ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cílem je odvrácení od pozemského světa a dosažení nirvány (úplná blaženost), pomocí meditace – učení o neubližování živým tvorům</a:t>
            </a:r>
          </a:p>
          <a:p>
            <a:r>
              <a:rPr lang="cs-CZ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reinkarnace – narození duše zemřelého v jiném těle</a:t>
            </a:r>
          </a:p>
          <a:p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hinduismus – mnohobožství – </a:t>
            </a:r>
            <a:r>
              <a:rPr lang="cs-CZ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Brahma</a:t>
            </a: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Šiva –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Višnu</a:t>
            </a:r>
          </a:p>
          <a:p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kasty –  uzavřené společenské vrstvy – původní obyvatelé v nejnižší vrstvě</a:t>
            </a:r>
          </a:p>
          <a:p>
            <a:pPr marL="0" indent="0">
              <a:buNone/>
            </a:pPr>
            <a:endParaRPr lang="cs-CZ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3605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Písmo a literatura</a:t>
            </a:r>
            <a:endParaRPr lang="cs-CZ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písmo – ve 3. tisíciletí př.n.l. </a:t>
            </a: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hláskové</a:t>
            </a:r>
          </a:p>
          <a:p>
            <a:r>
              <a:rPr lang="cs-CZ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édy </a:t>
            </a: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nejstarší literární památky árijců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árja</a:t>
            </a: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ušlechtilý, </a:t>
            </a: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vznešený – kočovníci =   </a:t>
            </a: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Indoevropané</a:t>
            </a:r>
          </a:p>
          <a:p>
            <a:r>
              <a:rPr lang="cs-CZ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áboženské knihy, pověsti a báje o mytologických hrdinech</a:t>
            </a:r>
          </a:p>
          <a:p>
            <a:r>
              <a:rPr lang="cs-CZ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anskrt – nejstarší literární jazyk (příbuznost s Evropany – slova </a:t>
            </a:r>
            <a:r>
              <a:rPr lang="cs-CZ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matá</a:t>
            </a: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bhrátr</a:t>
            </a: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dva, </a:t>
            </a:r>
            <a:r>
              <a:rPr lang="cs-CZ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</a:t>
            </a: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904852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Věda</a:t>
            </a:r>
            <a:endParaRPr lang="cs-CZ" sz="4800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 a astronomie – vysoká úroveň</a:t>
            </a:r>
          </a:p>
          <a:p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Ludolfovo číslo = 3,1416 (výpočty kružnice a koule)</a:t>
            </a:r>
          </a:p>
          <a:p>
            <a:r>
              <a:rPr lang="cs-CZ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esetinná soustava, jako první počítali s nulou </a:t>
            </a:r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(9 </a:t>
            </a:r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číslic + 0</a:t>
            </a:r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řesná délka slunečního roku </a:t>
            </a:r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(365,3586805</a:t>
            </a:r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bjev, že Země se točí kolem své osy (zatmění Měsíce)</a:t>
            </a:r>
            <a:endParaRPr lang="cs-CZ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7456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850106"/>
          </a:xfrm>
        </p:spPr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Hledej chybná tvrzení:</a:t>
            </a:r>
            <a:endParaRPr lang="cs-CZ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435280" cy="5073427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Slované nepatří do indoevropské skupiny </a:t>
            </a:r>
            <a:r>
              <a:rPr lang="cs-CZ" sz="2800" b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národů.</a:t>
            </a:r>
          </a:p>
          <a:p>
            <a:r>
              <a:rPr lang="cs-CZ" sz="2800" b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Indové jako první počítali s nulou.</a:t>
            </a:r>
          </a:p>
          <a:p>
            <a:r>
              <a:rPr lang="cs-CZ" sz="28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Indové vypočítali Ludolfovo číslo, důležité pro výpočty, které se týkají kvádru. </a:t>
            </a:r>
          </a:p>
          <a:p>
            <a:r>
              <a:rPr lang="cs-CZ" sz="28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Nejstarším literárním jazykem v Indii je sanskrt, který ještě není indoevropským jazykem</a:t>
            </a:r>
            <a:r>
              <a:rPr lang="cs-CZ" sz="36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cs-CZ" sz="36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cs-CZ" sz="28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Védy jsou nejstarší indické literární památky.</a:t>
            </a:r>
          </a:p>
          <a:p>
            <a:r>
              <a:rPr lang="cs-CZ" sz="28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Buddha je nejdůležitější bůh v hinduismu. </a:t>
            </a:r>
            <a:endParaRPr lang="cs-CZ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Prostřednictvím Arabů se dostaly indické číslice do Evropy.</a:t>
            </a:r>
          </a:p>
          <a:p>
            <a:endParaRPr lang="cs-CZ" sz="2800" b="1" dirty="0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Administrator\Local Settings\Temporary Internet Files\Content.IE5\GTYGDK0X\MC900434713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69013" y="1423160"/>
            <a:ext cx="441457" cy="462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Administrator\Local Settings\Temporary Internet Files\Content.IE5\GTYGDK0X\MC900434713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1460" y="3957977"/>
            <a:ext cx="441457" cy="462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ocuments and Settings\Administrator\Local Settings\Temporary Internet Files\Content.IE5\GTYGDK0X\MC900434713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82854" y="5473032"/>
            <a:ext cx="441457" cy="462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566339" y="2276872"/>
            <a:ext cx="4026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x</a:t>
            </a:r>
            <a:endParaRPr lang="cs-CZ" sz="36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157270" y="894338"/>
            <a:ext cx="4026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x</a:t>
            </a:r>
            <a:endParaRPr lang="cs-CZ" sz="36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209133" y="3347437"/>
            <a:ext cx="4026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x</a:t>
            </a:r>
            <a:endParaRPr lang="cs-CZ" sz="36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078786" y="4365104"/>
            <a:ext cx="4026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x</a:t>
            </a:r>
            <a:endParaRPr lang="cs-CZ" sz="36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7121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Na obrázku je: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 descr="C:\Program Files\Microsoft Office\MEDIA\CAGCAT10\j0300912.wm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254" y="1943334"/>
            <a:ext cx="3565650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Vodorovný svitek 3"/>
          <p:cNvSpPr/>
          <p:nvPr/>
        </p:nvSpPr>
        <p:spPr>
          <a:xfrm>
            <a:off x="3707904" y="1916832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faraon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3707904" y="3230623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Buddha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3707904" y="4581128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Šiva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MS900069737[1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275856" y="1762928"/>
            <a:ext cx="609600" cy="609600"/>
          </a:xfrm>
          <a:prstGeom prst="rect">
            <a:avLst/>
          </a:prstGeom>
        </p:spPr>
      </p:pic>
      <p:pic>
        <p:nvPicPr>
          <p:cNvPr id="10" name="MS900069737[1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885456" y="4708376"/>
            <a:ext cx="609600" cy="609600"/>
          </a:xfrm>
          <a:prstGeom prst="rect">
            <a:avLst/>
          </a:prstGeom>
        </p:spPr>
      </p:pic>
      <p:pic>
        <p:nvPicPr>
          <p:cNvPr id="11" name="MS900074325[1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6793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9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49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90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Indové zjistili, že se Země točí: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3707904" y="1916832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kolem Měsíce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3707904" y="3230623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k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olem své osy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3707904" y="4725144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kolem Slunce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51" name="Picture 3" descr="C:\Documents and Settings\Administrator\Local Settings\Temporary Internet Files\Content.IE5\NYZTM8MZ\MC900287569[1].wm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70113"/>
            <a:ext cx="3060071" cy="3019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MS900074325[1].mi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7" name="MS900069737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978166" y="4852392"/>
            <a:ext cx="609600" cy="609600"/>
          </a:xfrm>
          <a:prstGeom prst="rect">
            <a:avLst/>
          </a:prstGeom>
        </p:spPr>
      </p:pic>
      <p:pic>
        <p:nvPicPr>
          <p:cNvPr id="10" name="MS900069737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19720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9423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9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4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92453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Zobrazený bůh patří: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3707904" y="1916832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ke křesťanství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3707904" y="3230623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k buddhismu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3707904" y="4725144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k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 hinduismu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74" name="Picture 2" descr="C:\Documents and Settings\Administrator\Local Settings\Temporary Internet Files\Content.IE5\RYMWQXZX\MC900324796[1].wm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858" y="1340768"/>
            <a:ext cx="2776990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MS900069737[1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909848" y="2044080"/>
            <a:ext cx="609600" cy="609600"/>
          </a:xfrm>
          <a:prstGeom prst="rect">
            <a:avLst/>
          </a:prstGeom>
        </p:spPr>
      </p:pic>
      <p:pic>
        <p:nvPicPr>
          <p:cNvPr id="5" name="MS900069737[1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7" name="MS900074325[1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962400" y="48523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2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4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9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Nulu převzali Indové: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3707904" y="1916832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z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 Mezopotámie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3707904" y="3230623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z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 Egypta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3707904" y="4725144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Je to indický objev.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 descr="C:\Documents and Settings\Administrator\Local Settings\Temporary Internet Files\Content.IE5\ABCAKL0V\MM900178296[1]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6747" y="1484784"/>
            <a:ext cx="3029120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MS900069737[1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7" name="MS900069737[1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3865560" y="2044080"/>
            <a:ext cx="609600" cy="609600"/>
          </a:xfrm>
          <a:prstGeom prst="rect">
            <a:avLst/>
          </a:prstGeom>
        </p:spPr>
      </p:pic>
      <p:pic>
        <p:nvPicPr>
          <p:cNvPr id="9" name="MS900074325[1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4267200" y="48523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97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4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90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2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Z této rostliny vyráběli Indové: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3707904" y="1916832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hedvábí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3707904" y="3230623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lněné látky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3707904" y="4725144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b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avlněné látky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122" name="Picture 2" descr="C:\Documents and Settings\Administrator\Local Settings\Temporary Internet Files\Content.IE5\NYZTM8MZ\MP900427713[1]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16832"/>
            <a:ext cx="324036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957145" y="2044080"/>
            <a:ext cx="609600" cy="609600"/>
          </a:xfrm>
          <a:prstGeom prst="rect">
            <a:avLst/>
          </a:prstGeom>
        </p:spPr>
      </p:pic>
      <p:pic>
        <p:nvPicPr>
          <p:cNvPr id="5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962400" y="3357871"/>
            <a:ext cx="609600" cy="609600"/>
          </a:xfrm>
          <a:prstGeom prst="rect">
            <a:avLst/>
          </a:prstGeom>
        </p:spPr>
      </p:pic>
      <p:pic>
        <p:nvPicPr>
          <p:cNvPr id="7" name="MS900074325[2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962400" y="48523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861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9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4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Koření Indové: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3707904" y="1916832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dováželi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3707904" y="3230623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vyváželi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3707904" y="4725144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neznali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146" name="Picture 2" descr="C:\Documents and Settings\Administrator\Local Settings\Temporary Internet Files\Content.IE5\7FD8X5NP\MP900216125[1]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clrChange>
              <a:clrFrom>
                <a:srgbClr val="F7EBEF"/>
              </a:clrFrom>
              <a:clrTo>
                <a:srgbClr val="F7EBE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11422"/>
            <a:ext cx="3153544" cy="314576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962400" y="2044080"/>
            <a:ext cx="609600" cy="609600"/>
          </a:xfrm>
          <a:prstGeom prst="rect">
            <a:avLst/>
          </a:prstGeom>
        </p:spPr>
      </p:pic>
      <p:pic>
        <p:nvPicPr>
          <p:cNvPr id="5" name="MS900074325[2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962400" y="3429000"/>
            <a:ext cx="609600" cy="609600"/>
          </a:xfrm>
          <a:prstGeom prst="rect">
            <a:avLst/>
          </a:prstGeom>
        </p:spPr>
      </p:pic>
      <p:pic>
        <p:nvPicPr>
          <p:cNvPr id="7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980292" y="48523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414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9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4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Pluh převzali Indové z: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3707904" y="1916832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Číny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3707904" y="3230623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 Egypta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3707904" y="4725144"/>
            <a:ext cx="3888432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Sami ho vynalezli.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8194" name="Picture 2" descr="C:\Documents and Settings\Administrator\Local Settings\Temporary Internet Files\Content.IE5\7FD8X5NP\MC900351363[1].wm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2475664" cy="3463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951890" y="2044080"/>
            <a:ext cx="609600" cy="609600"/>
          </a:xfrm>
          <a:prstGeom prst="rect">
            <a:avLst/>
          </a:prstGeom>
        </p:spPr>
      </p:pic>
      <p:pic>
        <p:nvPicPr>
          <p:cNvPr id="5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172607" y="3268349"/>
            <a:ext cx="609600" cy="609600"/>
          </a:xfrm>
          <a:prstGeom prst="rect">
            <a:avLst/>
          </a:prstGeom>
        </p:spPr>
      </p:pic>
      <p:pic>
        <p:nvPicPr>
          <p:cNvPr id="7" name="MS900074325[2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873062" y="4725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981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4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9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Které z těchto zvířat bylo v Indii posvátné: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170" name="Picture 2" descr="C:\Documents and Settings\Administrator\Local Settings\Temporary Internet Files\Content.IE5\NYZTM8MZ\MM900297000[1]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4" cstate="print">
            <a:clrChange>
              <a:clrFrom>
                <a:srgbClr val="CCCCCC"/>
              </a:clrFrom>
              <a:clrTo>
                <a:srgbClr val="CCCCC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431549"/>
            <a:ext cx="2736304" cy="1834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Documents and Settings\Administrator\Local Settings\Temporary Internet Files\Content.IE5\NYZTM8MZ\MC900217240[1].wm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09560"/>
            <a:ext cx="2304256" cy="19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Documents and Settings\Administrator\Local Settings\Temporary Internet Files\Content.IE5\ABCAKL0V\MC90039856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809560"/>
            <a:ext cx="1599286" cy="2188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3752193" y="2348880"/>
            <a:ext cx="609600" cy="609600"/>
          </a:xfrm>
          <a:prstGeom prst="rect">
            <a:avLst/>
          </a:prstGeom>
        </p:spPr>
      </p:pic>
      <p:pic>
        <p:nvPicPr>
          <p:cNvPr id="5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6146963" y="4598839"/>
            <a:ext cx="609600" cy="609600"/>
          </a:xfrm>
          <a:prstGeom prst="rect">
            <a:avLst/>
          </a:prstGeom>
        </p:spPr>
      </p:pic>
      <p:pic>
        <p:nvPicPr>
          <p:cNvPr id="6" name="MS900074325[2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2222012" y="45278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1986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remove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remove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9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4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Sanskrt je: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1562065" y="1914398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n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áboženství v Mezopotámii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1619672" y="3230623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 nejstarší literární jazyk v Indii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1619672" y="4725144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n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áboženství v Indii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907704" y="2041646"/>
            <a:ext cx="609600" cy="609600"/>
          </a:xfrm>
          <a:prstGeom prst="rect">
            <a:avLst/>
          </a:prstGeom>
        </p:spPr>
      </p:pic>
      <p:pic>
        <p:nvPicPr>
          <p:cNvPr id="5" name="MS900074325[2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907704" y="3357871"/>
            <a:ext cx="609600" cy="609600"/>
          </a:xfrm>
          <a:prstGeom prst="rect">
            <a:avLst/>
          </a:prstGeom>
        </p:spPr>
      </p:pic>
      <p:pic>
        <p:nvPicPr>
          <p:cNvPr id="7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2144187" y="48523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9785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9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4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Kasty  jsou: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1562065" y="1914398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nejstarší literární památky árijců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1619672" y="3230623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 uzavřené společenské vrstvy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1619672" y="4725144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vojska v Indii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619672" y="2041646"/>
            <a:ext cx="609600" cy="609600"/>
          </a:xfrm>
          <a:prstGeom prst="rect">
            <a:avLst/>
          </a:prstGeom>
        </p:spPr>
      </p:pic>
      <p:pic>
        <p:nvPicPr>
          <p:cNvPr id="5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2145189" y="4852392"/>
            <a:ext cx="609600" cy="609600"/>
          </a:xfrm>
          <a:prstGeom prst="rect">
            <a:avLst/>
          </a:prstGeom>
        </p:spPr>
      </p:pic>
      <p:pic>
        <p:nvPicPr>
          <p:cNvPr id="7" name="MS900074325[2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898196" y="33961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1060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9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4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Ludolfovo číslo – 3,14 16 se používá k výpočtu: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1562065" y="1914398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trojúhelníku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1619672" y="3230623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 čtverce a kvádru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1619672" y="4725144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k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ružnice a koule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MS900074325[2].mi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2195736" y="4852392"/>
            <a:ext cx="609600" cy="609600"/>
          </a:xfrm>
          <a:prstGeom prst="rect">
            <a:avLst/>
          </a:prstGeom>
        </p:spPr>
      </p:pic>
      <p:pic>
        <p:nvPicPr>
          <p:cNvPr id="5" name="MS900069737[2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2051720" y="3357871"/>
            <a:ext cx="609600" cy="609600"/>
          </a:xfrm>
          <a:prstGeom prst="rect">
            <a:avLst/>
          </a:prstGeom>
        </p:spPr>
      </p:pic>
      <p:pic>
        <p:nvPicPr>
          <p:cNvPr id="7" name="MS900069737[2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2051720" y="204164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5713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4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9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Védy jsou: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1562065" y="1914398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n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áboženské kasty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1619672" y="3230623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 nejstarší literární památky árijců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1619672" y="4725144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n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ejstarší indické obrazy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2195736" y="2041646"/>
            <a:ext cx="609600" cy="609600"/>
          </a:xfrm>
          <a:prstGeom prst="rect">
            <a:avLst/>
          </a:prstGeom>
        </p:spPr>
      </p:pic>
      <p:pic>
        <p:nvPicPr>
          <p:cNvPr id="5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890936" y="4946801"/>
            <a:ext cx="609600" cy="609600"/>
          </a:xfrm>
          <a:prstGeom prst="rect">
            <a:avLst/>
          </a:prstGeom>
        </p:spPr>
      </p:pic>
      <p:pic>
        <p:nvPicPr>
          <p:cNvPr id="7" name="MS900074325[2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890936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3359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9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4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V matematice užívali Indové: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1562065" y="1914398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desítkovou soustavu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1619672" y="3230623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 šedesátinnou soustavu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1619672" y="4725144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š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edesátinnou i desítkovou 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MS900074325[2].mi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2195736" y="2041646"/>
            <a:ext cx="609600" cy="609600"/>
          </a:xfrm>
          <a:prstGeom prst="rect">
            <a:avLst/>
          </a:prstGeom>
        </p:spPr>
      </p:pic>
      <p:pic>
        <p:nvPicPr>
          <p:cNvPr id="5" name="MS900069737[2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838384" y="3357871"/>
            <a:ext cx="609600" cy="609600"/>
          </a:xfrm>
          <a:prstGeom prst="rect">
            <a:avLst/>
          </a:prstGeom>
        </p:spPr>
      </p:pic>
      <p:pic>
        <p:nvPicPr>
          <p:cNvPr id="7" name="MS900069737[2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838384" y="4979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4447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9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4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4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Písmo v Indii bylo: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1562065" y="1914398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znakové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1619672" y="3230623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 obrázkové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1619672" y="4725144"/>
            <a:ext cx="5976664" cy="864096"/>
          </a:xfrm>
          <a:prstGeom prst="horizontalScrol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hláskové 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2195736" y="2041646"/>
            <a:ext cx="609600" cy="609600"/>
          </a:xfrm>
          <a:prstGeom prst="rect">
            <a:avLst/>
          </a:prstGeom>
        </p:spPr>
      </p:pic>
      <p:pic>
        <p:nvPicPr>
          <p:cNvPr id="5" name="MS900069737[2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2158950" y="3429000"/>
            <a:ext cx="609600" cy="609600"/>
          </a:xfrm>
          <a:prstGeom prst="rect">
            <a:avLst/>
          </a:prstGeom>
        </p:spPr>
      </p:pic>
      <p:pic>
        <p:nvPicPr>
          <p:cNvPr id="7" name="MS900074325[2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890936" y="496256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606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4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9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Zdroje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/>
              <a:t>RULF</a:t>
            </a:r>
            <a:r>
              <a:rPr lang="cs-CZ" sz="1200" dirty="0"/>
              <a:t>, Jan; VÁLKOVÁ, Veronika a kol. </a:t>
            </a:r>
            <a:r>
              <a:rPr lang="cs-CZ" sz="1200" i="1" dirty="0"/>
              <a:t>Dějepis pro VI. r. ZŠ- pravěk a starověk</a:t>
            </a:r>
            <a:r>
              <a:rPr lang="cs-CZ" sz="1200" dirty="0"/>
              <a:t>. Praha: SPN- pedagogické nakladatelství, akciová společnost, 2004, ISBN 80-7235-274-1.</a:t>
            </a:r>
          </a:p>
          <a:p>
            <a:r>
              <a:rPr lang="cs-CZ" sz="1200" dirty="0"/>
              <a:t>KOLEKTIV AUTORŮ. </a:t>
            </a:r>
            <a:r>
              <a:rPr lang="cs-CZ" sz="1200" i="1" dirty="0"/>
              <a:t>Dějepis 6, učebnice pro základní školy a víceletá gymnázia</a:t>
            </a:r>
            <a:r>
              <a:rPr lang="cs-CZ" sz="1200" dirty="0"/>
              <a:t>. Plzeň: Fraus, 2007, ISBN </a:t>
            </a:r>
            <a:r>
              <a:rPr lang="cs-CZ" sz="1200" dirty="0" smtClean="0"/>
              <a:t>978-80-7238-208-8</a:t>
            </a:r>
          </a:p>
          <a:p>
            <a:r>
              <a:rPr lang="cs-CZ" sz="1200" dirty="0"/>
              <a:t>www.office.com – </a:t>
            </a:r>
            <a:r>
              <a:rPr lang="cs-CZ" sz="1200" dirty="0" smtClean="0"/>
              <a:t>snímky 2, 8-15</a:t>
            </a:r>
            <a:endParaRPr lang="cs-CZ" sz="12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1200" dirty="0" smtClean="0"/>
              <a:t>.</a:t>
            </a:r>
            <a:endParaRPr lang="cs-CZ" sz="1200" dirty="0"/>
          </a:p>
          <a:p>
            <a:endParaRPr lang="cs-CZ" sz="1200" dirty="0" smtClean="0"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951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634</Words>
  <Application>Microsoft Office PowerPoint</Application>
  <PresentationFormat>Předvádění na obrazovce (4:3)</PresentationFormat>
  <Paragraphs>113</Paragraphs>
  <Slides>22</Slides>
  <Notes>2</Notes>
  <HiddenSlides>2</HiddenSlides>
  <MMClips>42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22</vt:i4>
      </vt:variant>
    </vt:vector>
  </HeadingPairs>
  <TitlesOfParts>
    <vt:vector size="26" baseType="lpstr">
      <vt:lpstr>1_Motiv systému Office</vt:lpstr>
      <vt:lpstr>2_Motiv systému Office</vt:lpstr>
      <vt:lpstr>Motiv systému Office</vt:lpstr>
      <vt:lpstr>3_Motiv systému Office</vt:lpstr>
      <vt:lpstr>Snímek 1</vt:lpstr>
      <vt:lpstr>     Kultura a vzdělanost ve starověké Indii</vt:lpstr>
      <vt:lpstr>Snímek 3</vt:lpstr>
      <vt:lpstr>Náboženství a kasty</vt:lpstr>
      <vt:lpstr>Písmo a literatura</vt:lpstr>
      <vt:lpstr>Věda</vt:lpstr>
      <vt:lpstr>Hledej chybná tvrzení:</vt:lpstr>
      <vt:lpstr>Na obrázku je:</vt:lpstr>
      <vt:lpstr>Indové zjistili, že se Země točí:</vt:lpstr>
      <vt:lpstr>Zobrazený bůh patří:</vt:lpstr>
      <vt:lpstr>Nulu převzali Indové:</vt:lpstr>
      <vt:lpstr>Z této rostliny vyráběli Indové:</vt:lpstr>
      <vt:lpstr>Koření Indové:</vt:lpstr>
      <vt:lpstr>Pluh převzali Indové z:</vt:lpstr>
      <vt:lpstr>Které z těchto zvířat bylo v Indii posvátné:</vt:lpstr>
      <vt:lpstr>Sanskrt je:</vt:lpstr>
      <vt:lpstr>Kasty  jsou:</vt:lpstr>
      <vt:lpstr>Ludolfovo číslo – 3,14 16 se používá k výpočtu:</vt:lpstr>
      <vt:lpstr>Védy jsou:</vt:lpstr>
      <vt:lpstr>V matematice užívali Indové:</vt:lpstr>
      <vt:lpstr>Písmo v Indii bylo: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Věra Nídrová</dc:creator>
  <cp:lastModifiedBy>U1</cp:lastModifiedBy>
  <cp:revision>42</cp:revision>
  <dcterms:created xsi:type="dcterms:W3CDTF">2013-02-18T15:03:09Z</dcterms:created>
  <dcterms:modified xsi:type="dcterms:W3CDTF">2013-04-09T19:31:53Z</dcterms:modified>
</cp:coreProperties>
</file>