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6"/>
  </p:notesMasterIdLst>
  <p:sldIdLst>
    <p:sldId id="257" r:id="rId2"/>
    <p:sldId id="256" r:id="rId3"/>
    <p:sldId id="268" r:id="rId4"/>
    <p:sldId id="261" r:id="rId5"/>
    <p:sldId id="262" r:id="rId6"/>
    <p:sldId id="264" r:id="rId7"/>
    <p:sldId id="263" r:id="rId8"/>
    <p:sldId id="266" r:id="rId9"/>
    <p:sldId id="267" r:id="rId10"/>
    <p:sldId id="270" r:id="rId11"/>
    <p:sldId id="271" r:id="rId12"/>
    <p:sldId id="272" r:id="rId13"/>
    <p:sldId id="273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  <a:srgbClr val="D9E72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2940" autoAdjust="0"/>
  </p:normalViewPr>
  <p:slideViewPr>
    <p:cSldViewPr>
      <p:cViewPr>
        <p:scale>
          <a:sx n="50" d="100"/>
          <a:sy n="50" d="100"/>
        </p:scale>
        <p:origin x="-1008" y="-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FE41ED-F911-4C45-8CD2-3567BFC8D313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E3CC01-B5C4-4D8B-9595-6782F070AC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00553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E3CC01-B5C4-4D8B-9595-6782F070AC5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72587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F092AC-E091-412F-B450-B191C8495F0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7803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cs-CZ" dirty="0" smtClean="0"/>
              <a:t>Nil</a:t>
            </a:r>
            <a:r>
              <a:rPr lang="cs-CZ" smtClean="0"/>
              <a:t>, 2. </a:t>
            </a:r>
            <a:r>
              <a:rPr lang="cs-CZ" dirty="0" smtClean="0"/>
              <a:t>brambory, 3. Karpaty, Alpy, 4. lamy, 5. Tutanchamon, 6. pyramida 7. hedvábí. 8. strážní věže</a:t>
            </a:r>
          </a:p>
          <a:p>
            <a:pPr marL="0" indent="0">
              <a:buNone/>
            </a:pPr>
            <a:r>
              <a:rPr lang="cs-CZ" dirty="0" smtClean="0"/>
              <a:t>9. kočka, krokodýl . 10. papír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E3CC01-B5C4-4D8B-9595-6782F070AC54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1882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D76-6A55-407D-A8DC-C62EB042989F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7F3F5-0983-42D4-8456-EB73E122F0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1515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D76-6A55-407D-A8DC-C62EB042989F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7F3F5-0983-42D4-8456-EB73E122F0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671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D76-6A55-407D-A8DC-C62EB042989F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7F3F5-0983-42D4-8456-EB73E122F0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62754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D76-6A55-407D-A8DC-C62EB042989F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7F3F5-0983-42D4-8456-EB73E122F0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788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D76-6A55-407D-A8DC-C62EB042989F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7F3F5-0983-42D4-8456-EB73E122F0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49344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D76-6A55-407D-A8DC-C62EB042989F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7F3F5-0983-42D4-8456-EB73E122F0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88511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D76-6A55-407D-A8DC-C62EB042989F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7F3F5-0983-42D4-8456-EB73E122F0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6880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D76-6A55-407D-A8DC-C62EB042989F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7F3F5-0983-42D4-8456-EB73E122F0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4703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D76-6A55-407D-A8DC-C62EB042989F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7F3F5-0983-42D4-8456-EB73E122F0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1080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D76-6A55-407D-A8DC-C62EB042989F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7F3F5-0983-42D4-8456-EB73E122F0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4284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D76-6A55-407D-A8DC-C62EB042989F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7F3F5-0983-42D4-8456-EB73E122F0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3363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ltVert">
          <a:fgClr>
            <a:srgbClr val="D9E725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51ED76-6A55-407D-A8DC-C62EB042989F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7F3F5-0983-42D4-8456-EB73E122F0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474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i3.cn.cz/1242993045_mt-everest-lhoce.jpg" TargetMode="External"/><Relationship Id="rId2" Type="http://schemas.openxmlformats.org/officeDocument/2006/relationships/hyperlink" Target="http://www.bedekr.cz/files/staty/mapy/59.jpg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www.baumrukrphoto.cz/data/catalog/1218---.jpg" TargetMode="External"/><Relationship Id="rId4" Type="http://schemas.openxmlformats.org/officeDocument/2006/relationships/hyperlink" Target="http://www.cumbres.cz/site_media/images/pohori_a_hory/himalaj/himalaj/Himalaj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img.aktualne.centrum.cz/103/73/1037312-rye-ryove-pole-indie.jpg" TargetMode="External"/><Relationship Id="rId2" Type="http://schemas.openxmlformats.org/officeDocument/2006/relationships/hyperlink" Target="http://www.chinawall.cz/images/bavlna1.jpg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i3.cn.cz/1234425256_indie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5" Type="http://schemas.openxmlformats.org/officeDocument/2006/relationships/image" Target="../media/image11.png"/><Relationship Id="rId4" Type="http://schemas.openxmlformats.org/officeDocument/2006/relationships/image" Target="../media/image4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14281753"/>
              </p:ext>
            </p:extLst>
          </p:nvPr>
        </p:nvGraphicFramePr>
        <p:xfrm>
          <a:off x="179512" y="1772816"/>
          <a:ext cx="8784976" cy="4940890"/>
        </p:xfrm>
        <a:graphic>
          <a:graphicData uri="http://schemas.openxmlformats.org/drawingml/2006/table">
            <a:tbl>
              <a:tblPr/>
              <a:tblGrid>
                <a:gridCol w="2952328"/>
                <a:gridCol w="5832648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VY_32_INOVACE_š03_s01_10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Starověká Indie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Věra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Nídrová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Prezentace pro 6. ročník je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ur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čena pro práci na interaktivní tabuli. Seznamuje s přírodními podmínkami a s životem ve starověké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Indii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 Je určena k výkladu, k procvičení  a upevnění látky.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Úvodní snímek motivuje a ilustruje probíranou látku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 Barevně odlišená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 podtržená slova skrývají odkazy na snímky k probírané látce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 Snímky 8 a 9 orientují žáky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na časové lince. Snímek 10 upevní učivo pomocí doplňovačky, její výsledek se po kliknutí objeví na snímku 11. Závěrečn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é cvičení opakuje látku hodiny a procvičuje čtení s porozuměním. Slovo, které nesouvisí s Indií, po kliknutí zmizí. Pokud žák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klikne na nesprávné slovo, vrátí se šipkou v levém rohu zpět na snímek 12.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48342" y="227016"/>
            <a:ext cx="6226176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84128" y="227016"/>
            <a:ext cx="1118640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51045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972615" y="332656"/>
            <a:ext cx="6048672" cy="1828800"/>
          </a:xfrm>
        </p:spPr>
        <p:txBody>
          <a:bodyPr/>
          <a:lstStyle/>
          <a:p>
            <a:r>
              <a:rPr lang="cs-CZ" dirty="0" smtClean="0"/>
              <a:t>     </a:t>
            </a:r>
            <a:r>
              <a:rPr lang="cs-CZ" sz="5400" b="1" i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Starověká Indie</a:t>
            </a:r>
            <a:endParaRPr lang="cs-CZ" sz="5400" b="1" i="1" dirty="0">
              <a:solidFill>
                <a:srgbClr val="FF99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Documents and Settings\Administrator\Local Settings\Temporary Internet Files\Content.IE5\LE80PNOC\MC9003513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4194274"/>
            <a:ext cx="2448272" cy="2231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Administrator\Local Settings\Temporary Internet Files\Content.IE5\L876JKKN\MC9002930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9423" y="973530"/>
            <a:ext cx="2018239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Administrator\Local Settings\Temporary Internet Files\Content.IE5\0GKEAYWC\MC9003190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1575" y="4653463"/>
            <a:ext cx="1715414" cy="1880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Administrator\Local Settings\Temporary Internet Files\Content.IE5\LE80PNOC\MC90033137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9668" y="4244205"/>
            <a:ext cx="1524420" cy="2181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Administrator\Local Settings\Temporary Internet Files\Content.IE5\0GKEAYWC\MP90021612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276872"/>
            <a:ext cx="3147543" cy="2098362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Administrator\Local Settings\Temporary Internet Files\Content.IE5\GTYGDK0X\MC9001954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167" y="1844824"/>
            <a:ext cx="1751076" cy="1813255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8885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/>
          <p:cNvPicPr>
            <a:picLocks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896"/>
          <a:stretch/>
        </p:blipFill>
        <p:spPr bwMode="auto">
          <a:xfrm>
            <a:off x="275093" y="1193319"/>
            <a:ext cx="8208912" cy="50405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25400" cap="flat" cmpd="sng" algn="ctr">
            <a:solidFill>
              <a:schemeClr val="accent1"/>
            </a:solidFill>
            <a:prstDash val="solid"/>
          </a:ln>
          <a:effectLst>
            <a:reflection blurRad="12700" stA="38000" endPos="28000" dist="5000" dir="5400000" sy="-100000" algn="bl" rotWithShape="0"/>
          </a:effectLst>
          <a:extLst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cxnSp>
        <p:nvCxnSpPr>
          <p:cNvPr id="5" name="Přímá spojnice se šipkou 4"/>
          <p:cNvCxnSpPr/>
          <p:nvPr/>
        </p:nvCxnSpPr>
        <p:spPr>
          <a:xfrm flipV="1">
            <a:off x="5916558" y="3356992"/>
            <a:ext cx="119809" cy="554512"/>
          </a:xfrm>
          <a:prstGeom prst="straightConnector1">
            <a:avLst/>
          </a:prstGeom>
          <a:ln>
            <a:solidFill>
              <a:srgbClr val="FF99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436096" y="3861048"/>
            <a:ext cx="915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9933"/>
                </a:solidFill>
              </a:rPr>
              <a:t>Indie</a:t>
            </a:r>
            <a:endParaRPr lang="cs-CZ" sz="2400" b="1" dirty="0">
              <a:solidFill>
                <a:srgbClr val="FF993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139952" y="2020198"/>
            <a:ext cx="2395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/>
                </a:solidFill>
              </a:rPr>
              <a:t>.</a:t>
            </a:r>
            <a:endParaRPr lang="cs-CZ" sz="2400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086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972615" y="332656"/>
            <a:ext cx="6048672" cy="1828800"/>
          </a:xfrm>
        </p:spPr>
        <p:txBody>
          <a:bodyPr/>
          <a:lstStyle/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814017" y="116632"/>
            <a:ext cx="4896544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 podmínky</a:t>
            </a:r>
            <a:endParaRPr lang="cs-CZ" sz="4400" b="1" dirty="0">
              <a:solidFill>
                <a:srgbClr val="FF99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5845" y="886073"/>
            <a:ext cx="7992888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zeměpisná poloha – oddělena od okolního světa             samostatný kulturní i politický vývoj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Indus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</a:t>
            </a:r>
            <a:r>
              <a:rPr lang="cs-CZ" sz="3200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Ganga, Brahmaputra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3200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hodné podmínky pro zemědělství a říční dopravu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3200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onzuny </a:t>
            </a:r>
            <a:r>
              <a:rPr lang="cs-CZ" sz="32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3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větry, které přinášejí v létě vytrvalé deště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Pohoří</a:t>
            </a:r>
            <a:r>
              <a:rPr lang="cs-CZ" sz="3200" b="1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Himálaj</a:t>
            </a:r>
            <a:r>
              <a:rPr lang="cs-CZ" sz="3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chrání </a:t>
            </a:r>
            <a:r>
              <a:rPr lang="cs-CZ" sz="3200" b="1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 suchými větry z </a:t>
            </a:r>
            <a:r>
              <a:rPr lang="cs-CZ" sz="3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Tibetu</a:t>
            </a:r>
            <a:r>
              <a:rPr lang="cs-CZ" sz="3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zachycuje větry, které přinášejí deště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1987987" y="1628800"/>
            <a:ext cx="648072" cy="144016"/>
          </a:xfrm>
          <a:prstGeom prst="rightArrow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6050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972615" y="332656"/>
            <a:ext cx="6048672" cy="1828800"/>
          </a:xfrm>
        </p:spPr>
        <p:txBody>
          <a:bodyPr/>
          <a:lstStyle/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1009716"/>
            <a:ext cx="7568177" cy="57554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 smtClean="0">
              <a:solidFill>
                <a:srgbClr val="FF9933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znalost z Mezopotámie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pravidelné záplavy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3200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bilí, sezam, </a:t>
            </a:r>
            <a:r>
              <a:rPr lang="cs-CZ" sz="3200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bavlna</a:t>
            </a:r>
            <a:r>
              <a:rPr lang="cs-CZ" sz="3200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3200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rýže </a:t>
            </a:r>
            <a:r>
              <a:rPr lang="cs-CZ" sz="3200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luštěniny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koně, ovce a hovězí dobytek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kráva </a:t>
            </a:r>
            <a:r>
              <a:rPr lang="cs-CZ" sz="3200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stala posvátnou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vynález pluhu </a:t>
            </a:r>
            <a:r>
              <a:rPr lang="cs-CZ" sz="32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3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využívání bronzového nářadí</a:t>
            </a:r>
            <a:endParaRPr lang="cs-CZ" sz="3200" b="1" dirty="0" smtClean="0">
              <a:solidFill>
                <a:srgbClr val="FF99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bavlna = materiál pro výrobu látek</a:t>
            </a:r>
          </a:p>
          <a:p>
            <a:endParaRPr lang="cs-CZ" sz="2800" dirty="0" smtClean="0">
              <a:solidFill>
                <a:schemeClr val="accent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rgbClr val="FF9933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rgbClr val="FF9933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8" y="404664"/>
            <a:ext cx="468052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Zemědělství</a:t>
            </a:r>
            <a:endParaRPr lang="cs-CZ" sz="4400" b="1" dirty="0">
              <a:solidFill>
                <a:srgbClr val="FF99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89014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Státní útvary v Indii</a:t>
            </a:r>
            <a:endParaRPr lang="cs-CZ" b="1" dirty="0">
              <a:solidFill>
                <a:srgbClr val="FF99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tisíciletí př.n.l. – vyspělá města</a:t>
            </a:r>
          </a:p>
          <a:p>
            <a:r>
              <a:rPr lang="cs-CZ" b="1" dirty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tavěna podle jednotného plánu s pravoúhlými ulicemi; hrad (citadela), podhradí</a:t>
            </a:r>
          </a:p>
          <a:p>
            <a:r>
              <a:rPr lang="cs-CZ" b="1" dirty="0" err="1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Čaturanga</a:t>
            </a:r>
            <a:r>
              <a:rPr lang="cs-CZ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vojsko = pěchota + jízda + váleční sloni + válečné vozy</a:t>
            </a:r>
          </a:p>
          <a:p>
            <a:r>
              <a:rPr lang="cs-CZ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1500 př.n.l. vpád indoevropských árijských kmenů          přerušení vývoje</a:t>
            </a:r>
          </a:p>
          <a:p>
            <a:r>
              <a:rPr lang="cs-CZ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stol. př.n.l.- makedonský král Alexandr Veliký            otevření obchodních cest na západ</a:t>
            </a:r>
            <a:endParaRPr lang="cs-CZ" b="1" dirty="0">
              <a:solidFill>
                <a:srgbClr val="FF99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2080901" y="4536140"/>
            <a:ext cx="648072" cy="144016"/>
          </a:xfrm>
          <a:prstGeom prst="rightArrow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4560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Říše krále </a:t>
            </a:r>
            <a:r>
              <a:rPr lang="cs-CZ" b="1" dirty="0" err="1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Ašóky</a:t>
            </a:r>
            <a:endParaRPr lang="cs-CZ" b="1" dirty="0">
              <a:solidFill>
                <a:srgbClr val="FF99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273-232 př.n.l. - vláda </a:t>
            </a:r>
            <a:r>
              <a:rPr lang="cs-CZ" b="1" dirty="0" err="1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Ašóky</a:t>
            </a:r>
            <a:endParaRPr lang="cs-CZ" b="1" dirty="0" smtClean="0">
              <a:solidFill>
                <a:srgbClr val="FF99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vláda bez násilí, dobročinnost, podpora stavební činnosti</a:t>
            </a:r>
          </a:p>
          <a:p>
            <a:r>
              <a:rPr lang="cs-CZ" b="1" dirty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ýnosy (edikty) tesány do sloupů, zdobených lvy</a:t>
            </a:r>
          </a:p>
          <a:p>
            <a:r>
              <a:rPr lang="cs-CZ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</a:t>
            </a:r>
            <a:r>
              <a:rPr lang="cs-CZ" b="1" dirty="0" err="1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stol.n.l</a:t>
            </a:r>
            <a:r>
              <a:rPr lang="cs-CZ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zánik říše – nájezdy kočovných Hunů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403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ovnoramenný trojúhelník 25"/>
          <p:cNvSpPr/>
          <p:nvPr/>
        </p:nvSpPr>
        <p:spPr>
          <a:xfrm>
            <a:off x="3635897" y="1592796"/>
            <a:ext cx="91800" cy="1912997"/>
          </a:xfrm>
          <a:prstGeom prst="triangle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 flipH="1">
            <a:off x="4408549" y="3432835"/>
            <a:ext cx="152400" cy="19988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5702386" y="1710786"/>
            <a:ext cx="81009" cy="1722049"/>
          </a:xfrm>
          <a:prstGeom prst="triangle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6855289" y="2858196"/>
            <a:ext cx="162018" cy="605213"/>
          </a:xfrm>
          <a:prstGeom prst="triangle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8807155" y="2438533"/>
            <a:ext cx="162018" cy="1029071"/>
          </a:xfrm>
          <a:prstGeom prst="triangle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858661" y="2835406"/>
            <a:ext cx="162018" cy="605213"/>
          </a:xfrm>
          <a:prstGeom prst="triangle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Časová osa    starověká Indie</a:t>
            </a:r>
            <a:endParaRPr lang="cs-CZ" b="1" dirty="0">
              <a:solidFill>
                <a:srgbClr val="FF99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6004379" y="2928075"/>
            <a:ext cx="162018" cy="605213"/>
          </a:xfrm>
          <a:prstGeom prst="triangle">
            <a:avLst/>
          </a:prstGeom>
          <a:solidFill>
            <a:srgbClr val="FF0000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3" name="Obousměrná vodorovná šipka 2"/>
          <p:cNvSpPr/>
          <p:nvPr/>
        </p:nvSpPr>
        <p:spPr>
          <a:xfrm>
            <a:off x="73189" y="3353034"/>
            <a:ext cx="9036496" cy="360040"/>
          </a:xfrm>
          <a:prstGeom prst="leftRightArrow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58896" y="2343210"/>
            <a:ext cx="1512168" cy="457200"/>
          </a:xfrm>
          <a:prstGeom prst="rect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3000 př. n.l.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761352" y="2734517"/>
            <a:ext cx="648072" cy="280493"/>
          </a:xfrm>
          <a:prstGeom prst="rect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927472" y="2100600"/>
            <a:ext cx="1109024" cy="405318"/>
          </a:xfrm>
          <a:prstGeom prst="rect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2013 n.l.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516216" y="2434338"/>
            <a:ext cx="1152128" cy="392143"/>
          </a:xfrm>
          <a:prstGeom prst="rect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 stol. n.l.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825098" y="1406002"/>
            <a:ext cx="1753408" cy="304784"/>
          </a:xfrm>
          <a:prstGeom prst="rect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273 - 232 př.nl .</a:t>
            </a:r>
            <a:endParaRPr lang="cs-CZ" dirty="0"/>
          </a:p>
        </p:txBody>
      </p:sp>
      <p:sp>
        <p:nvSpPr>
          <p:cNvPr id="21" name="Rovnoramenný trojúhelník 20"/>
          <p:cNvSpPr/>
          <p:nvPr/>
        </p:nvSpPr>
        <p:spPr>
          <a:xfrm>
            <a:off x="5524000" y="2100600"/>
            <a:ext cx="87905" cy="1362809"/>
          </a:xfrm>
          <a:prstGeom prst="triangle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283969" y="1772816"/>
            <a:ext cx="1327938" cy="327784"/>
          </a:xfrm>
          <a:prstGeom prst="rect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326 př.n.l.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2679314" y="1288012"/>
            <a:ext cx="1337097" cy="304784"/>
          </a:xfrm>
          <a:prstGeom prst="rect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1500 př.n.l.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99537" y="3632719"/>
            <a:ext cx="430887" cy="5632311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1600" dirty="0">
                <a:latin typeface="Arial Black" pitchFamily="34" charset="0"/>
              </a:rPr>
              <a:t>v</a:t>
            </a:r>
            <a:r>
              <a:rPr lang="cs-CZ" sz="1600" dirty="0" smtClean="0">
                <a:latin typeface="Arial Black" pitchFamily="34" charset="0"/>
              </a:rPr>
              <a:t>yspělá města</a:t>
            </a:r>
            <a:endParaRPr lang="cs-CZ" sz="1600" dirty="0">
              <a:latin typeface="Arial Black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106287" y="3713074"/>
            <a:ext cx="677108" cy="8273275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1600" dirty="0" smtClean="0">
                <a:latin typeface="Arial Black" pitchFamily="34" charset="0"/>
              </a:rPr>
              <a:t>vpád Alexandra </a:t>
            </a:r>
          </a:p>
          <a:p>
            <a:r>
              <a:rPr lang="cs-CZ" sz="1600" dirty="0" smtClean="0">
                <a:latin typeface="Arial Black" pitchFamily="34" charset="0"/>
              </a:rPr>
              <a:t>Makedonského</a:t>
            </a:r>
            <a:endParaRPr lang="cs-CZ" sz="1600" dirty="0"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611907" y="3713073"/>
            <a:ext cx="430887" cy="5647302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1600" dirty="0" err="1" smtClean="0">
                <a:latin typeface="Arial Black" pitchFamily="34" charset="0"/>
              </a:rPr>
              <a:t>Ašóka</a:t>
            </a:r>
            <a:endParaRPr lang="cs-CZ" sz="1600" dirty="0"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805409" y="3632719"/>
            <a:ext cx="430887" cy="4118292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1600" dirty="0" smtClean="0">
                <a:latin typeface="Arial Black" pitchFamily="34" charset="0"/>
              </a:rPr>
              <a:t>Vpád Hunů</a:t>
            </a:r>
            <a:endParaRPr lang="cs-CZ" sz="1600" dirty="0">
              <a:latin typeface="Arial Black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605609" y="3713073"/>
            <a:ext cx="430887" cy="2781967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1600" dirty="0" smtClean="0">
                <a:latin typeface="Arial Black" pitchFamily="34" charset="0"/>
              </a:rPr>
              <a:t>současnost</a:t>
            </a:r>
            <a:endParaRPr lang="cs-CZ" sz="16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20409" y="3861048"/>
            <a:ext cx="800219" cy="3055773"/>
          </a:xfrm>
          <a:prstGeom prst="rect">
            <a:avLst/>
          </a:prstGeom>
          <a:noFill/>
        </p:spPr>
        <p:txBody>
          <a:bodyPr vert="vert" wrap="none" rtlCol="0">
            <a:spAutoFit/>
          </a:bodyPr>
          <a:lstStyle/>
          <a:p>
            <a:r>
              <a:rPr lang="cs-CZ" sz="2000" b="1" dirty="0">
                <a:latin typeface="Arial Black" pitchFamily="34" charset="0"/>
              </a:rPr>
              <a:t>v</a:t>
            </a:r>
            <a:r>
              <a:rPr lang="cs-CZ" sz="2000" b="1" dirty="0" smtClean="0">
                <a:latin typeface="Arial Black" pitchFamily="34" charset="0"/>
              </a:rPr>
              <a:t>pád indoevropských</a:t>
            </a:r>
          </a:p>
          <a:p>
            <a:r>
              <a:rPr lang="cs-CZ" sz="2000" b="1" dirty="0" smtClean="0">
                <a:latin typeface="Arial Black" pitchFamily="34" charset="0"/>
              </a:rPr>
              <a:t> kočovných kmenů</a:t>
            </a:r>
            <a:endParaRPr lang="cs-CZ" sz="2000" b="1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0655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14" grpId="0" animBg="1"/>
      <p:bldP spid="9" grpId="0" animBg="1"/>
      <p:bldP spid="5" grpId="0" animBg="1"/>
      <p:bldP spid="4" grpId="0" animBg="1"/>
      <p:bldP spid="8" grpId="0" animBg="1"/>
      <p:bldP spid="10" grpId="0" animBg="1"/>
      <p:bldP spid="11" grpId="0" animBg="1"/>
      <p:bldP spid="15" grpId="0" animBg="1"/>
      <p:bldP spid="19" grpId="0" animBg="1"/>
      <p:bldP spid="21" grpId="0" animBg="1"/>
      <p:bldP spid="23" grpId="0" animBg="1"/>
      <p:bldP spid="27" grpId="0" animBg="1"/>
      <p:bldP spid="34" grpId="0"/>
      <p:bldP spid="42" grpId="0"/>
      <p:bldP spid="43" grpId="0"/>
      <p:bldP spid="44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ovnoramenný trojúhelník 25"/>
          <p:cNvSpPr/>
          <p:nvPr/>
        </p:nvSpPr>
        <p:spPr>
          <a:xfrm>
            <a:off x="3635897" y="1592796"/>
            <a:ext cx="91800" cy="1912997"/>
          </a:xfrm>
          <a:prstGeom prst="triangle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 flipH="1">
            <a:off x="4408549" y="3432835"/>
            <a:ext cx="152400" cy="19988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5702386" y="1710786"/>
            <a:ext cx="81009" cy="1722049"/>
          </a:xfrm>
          <a:prstGeom prst="triangle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6855289" y="2858196"/>
            <a:ext cx="162018" cy="605213"/>
          </a:xfrm>
          <a:prstGeom prst="triangle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8807155" y="2438533"/>
            <a:ext cx="162018" cy="1029071"/>
          </a:xfrm>
          <a:prstGeom prst="triangle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858661" y="2835406"/>
            <a:ext cx="162018" cy="605213"/>
          </a:xfrm>
          <a:prstGeom prst="triangle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časovou osu starověké Indie</a:t>
            </a:r>
            <a:endParaRPr lang="cs-CZ" b="1" dirty="0">
              <a:solidFill>
                <a:srgbClr val="FF99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6004379" y="2928075"/>
            <a:ext cx="162018" cy="605213"/>
          </a:xfrm>
          <a:prstGeom prst="triangle">
            <a:avLst/>
          </a:prstGeom>
          <a:solidFill>
            <a:srgbClr val="FF0000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3" name="Obousměrná vodorovná šipka 2"/>
          <p:cNvSpPr/>
          <p:nvPr/>
        </p:nvSpPr>
        <p:spPr>
          <a:xfrm>
            <a:off x="73189" y="3353034"/>
            <a:ext cx="9036496" cy="360040"/>
          </a:xfrm>
          <a:prstGeom prst="leftRightArrow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58896" y="2343210"/>
            <a:ext cx="1512168" cy="457200"/>
          </a:xfrm>
          <a:prstGeom prst="rect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3000 př. n.l.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761352" y="2734517"/>
            <a:ext cx="648072" cy="280493"/>
          </a:xfrm>
          <a:prstGeom prst="rect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927472" y="2100600"/>
            <a:ext cx="1109024" cy="405318"/>
          </a:xfrm>
          <a:prstGeom prst="rect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2013 n.l.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516216" y="2434338"/>
            <a:ext cx="1152128" cy="392143"/>
          </a:xfrm>
          <a:prstGeom prst="rect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 stol. n.l.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825098" y="1406002"/>
            <a:ext cx="1753408" cy="304784"/>
          </a:xfrm>
          <a:prstGeom prst="rect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273 - 232 př.nl .</a:t>
            </a:r>
            <a:endParaRPr lang="cs-CZ" dirty="0"/>
          </a:p>
        </p:txBody>
      </p:sp>
      <p:sp>
        <p:nvSpPr>
          <p:cNvPr id="21" name="Rovnoramenný trojúhelník 20"/>
          <p:cNvSpPr/>
          <p:nvPr/>
        </p:nvSpPr>
        <p:spPr>
          <a:xfrm>
            <a:off x="5524000" y="2100600"/>
            <a:ext cx="87905" cy="1362809"/>
          </a:xfrm>
          <a:prstGeom prst="triangle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283969" y="1772816"/>
            <a:ext cx="1327938" cy="327784"/>
          </a:xfrm>
          <a:prstGeom prst="rect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326 př.n.l.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2679314" y="1288012"/>
            <a:ext cx="1337097" cy="304784"/>
          </a:xfrm>
          <a:prstGeom prst="rect">
            <a:avLst/>
          </a:prstGeom>
          <a:solidFill>
            <a:schemeClr val="accent6"/>
          </a:solidFill>
          <a:ln>
            <a:solidFill>
              <a:srgbClr val="FF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1500 př.n.l.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99537" y="3632719"/>
            <a:ext cx="430887" cy="5632311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1600" dirty="0">
                <a:latin typeface="Arial Black" pitchFamily="34" charset="0"/>
              </a:rPr>
              <a:t>v</a:t>
            </a:r>
            <a:r>
              <a:rPr lang="cs-CZ" sz="1600" dirty="0" smtClean="0">
                <a:latin typeface="Arial Black" pitchFamily="34" charset="0"/>
              </a:rPr>
              <a:t>yspělá města</a:t>
            </a:r>
            <a:endParaRPr lang="cs-CZ" sz="1600" dirty="0">
              <a:latin typeface="Arial Black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106287" y="3713074"/>
            <a:ext cx="677108" cy="8273275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1600" dirty="0" smtClean="0">
                <a:latin typeface="Arial Black" pitchFamily="34" charset="0"/>
              </a:rPr>
              <a:t>vpád Alexandra </a:t>
            </a:r>
          </a:p>
          <a:p>
            <a:r>
              <a:rPr lang="cs-CZ" sz="1600" dirty="0" smtClean="0">
                <a:latin typeface="Arial Black" pitchFamily="34" charset="0"/>
              </a:rPr>
              <a:t>Makedonského</a:t>
            </a:r>
            <a:endParaRPr lang="cs-CZ" sz="1600" dirty="0"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611907" y="3713073"/>
            <a:ext cx="430887" cy="5647302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1600" dirty="0" err="1" smtClean="0">
                <a:latin typeface="Arial Black" pitchFamily="34" charset="0"/>
              </a:rPr>
              <a:t>Ašóka</a:t>
            </a:r>
            <a:endParaRPr lang="cs-CZ" sz="1600" dirty="0"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805409" y="3632719"/>
            <a:ext cx="430887" cy="4118292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1600" dirty="0" smtClean="0">
                <a:latin typeface="Arial Black" pitchFamily="34" charset="0"/>
              </a:rPr>
              <a:t>Vpád Hunů</a:t>
            </a:r>
            <a:endParaRPr lang="cs-CZ" sz="1600" dirty="0">
              <a:latin typeface="Arial Black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605609" y="3713073"/>
            <a:ext cx="430887" cy="2781967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1600" dirty="0" smtClean="0">
                <a:latin typeface="Arial Black" pitchFamily="34" charset="0"/>
              </a:rPr>
              <a:t>současnost</a:t>
            </a:r>
            <a:endParaRPr lang="cs-CZ" sz="16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20409" y="3861048"/>
            <a:ext cx="800219" cy="3055773"/>
          </a:xfrm>
          <a:prstGeom prst="rect">
            <a:avLst/>
          </a:prstGeom>
          <a:noFill/>
        </p:spPr>
        <p:txBody>
          <a:bodyPr vert="vert" wrap="none" rtlCol="0">
            <a:spAutoFit/>
          </a:bodyPr>
          <a:lstStyle/>
          <a:p>
            <a:r>
              <a:rPr lang="cs-CZ" sz="2000" b="1" dirty="0">
                <a:latin typeface="Arial Black" pitchFamily="34" charset="0"/>
              </a:rPr>
              <a:t>v</a:t>
            </a:r>
            <a:r>
              <a:rPr lang="cs-CZ" sz="2000" b="1" dirty="0" smtClean="0">
                <a:latin typeface="Arial Black" pitchFamily="34" charset="0"/>
              </a:rPr>
              <a:t>pád indoevropských</a:t>
            </a:r>
          </a:p>
          <a:p>
            <a:r>
              <a:rPr lang="cs-CZ" sz="2000" b="1" dirty="0" smtClean="0">
                <a:latin typeface="Arial Black" pitchFamily="34" charset="0"/>
              </a:rPr>
              <a:t> kočovných kmenů</a:t>
            </a:r>
            <a:endParaRPr lang="cs-CZ" sz="2000" b="1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1138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4" grpId="0" animBg="1"/>
      <p:bldP spid="11" grpId="0" animBg="1"/>
      <p:bldP spid="34" grpId="0"/>
      <p:bldP spid="43" grpId="0"/>
      <p:bldP spid="44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Vyplň doplňovačku</a:t>
            </a:r>
            <a:endParaRPr lang="cs-CZ" b="1" dirty="0">
              <a:solidFill>
                <a:srgbClr val="FF99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9422202"/>
              </p:ext>
            </p:extLst>
          </p:nvPr>
        </p:nvGraphicFramePr>
        <p:xfrm>
          <a:off x="971600" y="1268760"/>
          <a:ext cx="5760643" cy="424847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48072"/>
                <a:gridCol w="792090"/>
                <a:gridCol w="720080"/>
                <a:gridCol w="720079"/>
                <a:gridCol w="720081"/>
                <a:gridCol w="648070"/>
                <a:gridCol w="792091"/>
                <a:gridCol w="720080"/>
              </a:tblGrid>
              <a:tr h="720081"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C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3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C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3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5"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</a:tr>
              <a:tr h="720080">
                <a:tc rowSpan="2"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C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3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</a:tr>
              <a:tr h="720080">
                <a:tc vMerge="1"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C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3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</a:tr>
              <a:tr h="720079"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C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3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rgbClr val="FFC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3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mpd="sng">
                      <a:noFill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95536" y="1412776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33"/>
                </a:solidFill>
              </a:rPr>
              <a:t>1. </a:t>
            </a:r>
            <a:r>
              <a:rPr lang="cs-CZ" sz="2000" b="1" dirty="0" smtClean="0">
                <a:solidFill>
                  <a:srgbClr val="FF9933"/>
                </a:solidFill>
              </a:rPr>
              <a:t>Indové pěstovali: </a:t>
            </a:r>
            <a:endParaRPr lang="cs-CZ" sz="2000" b="1" dirty="0">
              <a:solidFill>
                <a:srgbClr val="FF9933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16016" y="2164214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33"/>
                </a:solidFill>
              </a:rPr>
              <a:t>2. </a:t>
            </a:r>
            <a:r>
              <a:rPr lang="cs-CZ" sz="2000" b="1" dirty="0">
                <a:solidFill>
                  <a:srgbClr val="FF9933"/>
                </a:solidFill>
              </a:rPr>
              <a:t>Ř</a:t>
            </a:r>
            <a:r>
              <a:rPr lang="cs-CZ" sz="2000" b="1" dirty="0" smtClean="0">
                <a:solidFill>
                  <a:srgbClr val="FF9933"/>
                </a:solidFill>
              </a:rPr>
              <a:t>eka v Indii</a:t>
            </a:r>
            <a:endParaRPr lang="cs-CZ" sz="2000" b="1" dirty="0">
              <a:solidFill>
                <a:srgbClr val="FF9933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6096" y="2924944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33"/>
                </a:solidFill>
              </a:rPr>
              <a:t>3. Posvátné zvíře</a:t>
            </a:r>
            <a:endParaRPr lang="cs-CZ" sz="2000" b="1" dirty="0">
              <a:solidFill>
                <a:srgbClr val="FF9933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3617089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33"/>
                </a:solidFill>
              </a:rPr>
              <a:t>4. Nářadí k orání</a:t>
            </a:r>
            <a:endParaRPr lang="cs-CZ" sz="2000" b="1" dirty="0">
              <a:solidFill>
                <a:srgbClr val="FF9933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16016" y="5085184"/>
            <a:ext cx="33843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33"/>
                </a:solidFill>
              </a:rPr>
              <a:t>6. Významný indický panovník</a:t>
            </a:r>
            <a:endParaRPr lang="cs-CZ" sz="2000" b="1" dirty="0">
              <a:solidFill>
                <a:srgbClr val="FF9933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36096" y="4293096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33"/>
                </a:solidFill>
              </a:rPr>
              <a:t>5. Indické zboží na vývoz</a:t>
            </a:r>
            <a:endParaRPr lang="cs-CZ" sz="2000" b="1" dirty="0">
              <a:solidFill>
                <a:srgbClr val="FF99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1426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99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KONTROLA</a:t>
            </a:r>
            <a:endParaRPr lang="cs-CZ" b="1" dirty="0">
              <a:solidFill>
                <a:srgbClr val="FF99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1459756"/>
              </p:ext>
            </p:extLst>
          </p:nvPr>
        </p:nvGraphicFramePr>
        <p:xfrm>
          <a:off x="971600" y="1268760"/>
          <a:ext cx="5760643" cy="43204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48072"/>
                <a:gridCol w="792090"/>
                <a:gridCol w="720080"/>
                <a:gridCol w="720079"/>
                <a:gridCol w="720081"/>
                <a:gridCol w="648070"/>
                <a:gridCol w="792091"/>
                <a:gridCol w="720080"/>
              </a:tblGrid>
              <a:tr h="720081"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FF9933"/>
                          </a:solidFill>
                          <a:effectLst/>
                        </a:rPr>
                        <a:t>O</a:t>
                      </a:r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C00000"/>
                          </a:solidFill>
                          <a:effectLst/>
                        </a:rPr>
                        <a:t>B</a:t>
                      </a:r>
                      <a:endParaRPr lang="cs-CZ" sz="40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3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FF9933"/>
                          </a:solidFill>
                          <a:effectLst/>
                        </a:rPr>
                        <a:t>I </a:t>
                      </a:r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FF9933"/>
                          </a:solidFill>
                          <a:effectLst/>
                        </a:rPr>
                        <a:t>L</a:t>
                      </a:r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FF9933"/>
                          </a:solidFill>
                          <a:effectLst/>
                        </a:rPr>
                        <a:t>Í</a:t>
                      </a:r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FF9933"/>
                          </a:solidFill>
                          <a:effectLst/>
                        </a:rPr>
                        <a:t>G</a:t>
                      </a:r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FF9933"/>
                          </a:solidFill>
                          <a:effectLst/>
                        </a:rPr>
                        <a:t>A</a:t>
                      </a:r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FF9933"/>
                          </a:solidFill>
                          <a:effectLst/>
                        </a:rPr>
                        <a:t>N</a:t>
                      </a:r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FF9933"/>
                          </a:solidFill>
                          <a:effectLst/>
                        </a:rPr>
                        <a:t>G</a:t>
                      </a:r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C00000"/>
                          </a:solidFill>
                          <a:effectLst/>
                        </a:rPr>
                        <a:t>A</a:t>
                      </a:r>
                      <a:endParaRPr lang="cs-CZ" sz="40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3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5"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</a:tr>
              <a:tr h="720080">
                <a:tc rowSpan="2"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FF9933"/>
                          </a:solidFill>
                          <a:effectLst/>
                        </a:rPr>
                        <a:t>K</a:t>
                      </a:r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FF9933"/>
                          </a:solidFill>
                          <a:effectLst/>
                        </a:rPr>
                        <a:t>R</a:t>
                      </a:r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FF9933"/>
                          </a:solidFill>
                          <a:effectLst/>
                        </a:rPr>
                        <a:t>Á</a:t>
                      </a:r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C00000"/>
                          </a:solidFill>
                          <a:effectLst/>
                        </a:rPr>
                        <a:t>V</a:t>
                      </a:r>
                      <a:endParaRPr lang="cs-CZ" sz="40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3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FF9933"/>
                          </a:solidFill>
                          <a:effectLst/>
                        </a:rPr>
                        <a:t>A</a:t>
                      </a:r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</a:tr>
              <a:tr h="720080">
                <a:tc vMerge="1"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FF9933"/>
                          </a:solidFill>
                          <a:effectLst/>
                        </a:rPr>
                        <a:t>P</a:t>
                      </a:r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C00000"/>
                          </a:solidFill>
                          <a:effectLst/>
                        </a:rPr>
                        <a:t>L</a:t>
                      </a:r>
                      <a:endParaRPr lang="cs-CZ" sz="40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3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FF9933"/>
                          </a:solidFill>
                          <a:effectLst/>
                        </a:rPr>
                        <a:t>U</a:t>
                      </a:r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FF9933"/>
                          </a:solidFill>
                          <a:effectLst/>
                        </a:rPr>
                        <a:t>H</a:t>
                      </a:r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FF9933"/>
                          </a:solidFill>
                          <a:effectLst/>
                        </a:rPr>
                        <a:t>K</a:t>
                      </a:r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FF9933"/>
                          </a:solidFill>
                          <a:effectLst/>
                        </a:rPr>
                        <a:t>O</a:t>
                      </a:r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FF9933"/>
                          </a:solidFill>
                          <a:effectLst/>
                        </a:rPr>
                        <a:t>Ř</a:t>
                      </a:r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FF9933"/>
                          </a:solidFill>
                          <a:effectLst/>
                        </a:rPr>
                        <a:t>E</a:t>
                      </a:r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C00000"/>
                          </a:solidFill>
                          <a:effectLst/>
                        </a:rPr>
                        <a:t>N</a:t>
                      </a:r>
                      <a:endParaRPr lang="cs-CZ" sz="40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3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FF9933"/>
                          </a:solidFill>
                          <a:effectLst/>
                        </a:rPr>
                        <a:t>Í</a:t>
                      </a:r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</a:tr>
              <a:tr h="821034"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FF9933"/>
                          </a:solidFill>
                          <a:effectLst/>
                        </a:rPr>
                        <a:t>A</a:t>
                      </a:r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FF9933"/>
                          </a:solidFill>
                          <a:effectLst/>
                        </a:rPr>
                        <a:t>Š</a:t>
                      </a:r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FF9933"/>
                          </a:solidFill>
                          <a:effectLst/>
                        </a:rPr>
                        <a:t>Ó</a:t>
                      </a:r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FF9933"/>
                          </a:solidFill>
                          <a:effectLst/>
                        </a:rPr>
                        <a:t>K</a:t>
                      </a:r>
                      <a:endParaRPr lang="cs-CZ" sz="4000" b="1" i="0" u="none" strike="noStrike" dirty="0">
                        <a:solidFill>
                          <a:srgbClr val="FF9933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4000" b="1" u="none" strike="noStrike" dirty="0">
                          <a:solidFill>
                            <a:srgbClr val="C00000"/>
                          </a:solidFill>
                          <a:effectLst/>
                        </a:rPr>
                        <a:t>A</a:t>
                      </a:r>
                      <a:endParaRPr lang="cs-CZ" sz="4000" b="1" i="0" u="none" strike="noStrike" dirty="0">
                        <a:solidFill>
                          <a:srgbClr val="C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3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mpd="sng">
                      <a:noFill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cs-CZ" sz="4000" b="1" i="0" u="none" strike="noStrike" dirty="0">
                        <a:solidFill>
                          <a:sysClr val="windowText" lastClr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95536" y="1412776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33"/>
                </a:solidFill>
              </a:rPr>
              <a:t>1. </a:t>
            </a:r>
            <a:r>
              <a:rPr lang="cs-CZ" sz="2000" b="1" dirty="0" smtClean="0">
                <a:solidFill>
                  <a:srgbClr val="FF9933"/>
                </a:solidFill>
              </a:rPr>
              <a:t>Indové pěstovali: </a:t>
            </a:r>
            <a:endParaRPr lang="cs-CZ" sz="2000" b="1" dirty="0">
              <a:solidFill>
                <a:srgbClr val="FF9933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16016" y="2164214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33"/>
                </a:solidFill>
              </a:rPr>
              <a:t>2. </a:t>
            </a:r>
            <a:r>
              <a:rPr lang="cs-CZ" sz="2000" b="1" dirty="0">
                <a:solidFill>
                  <a:srgbClr val="FF9933"/>
                </a:solidFill>
              </a:rPr>
              <a:t>Ř</a:t>
            </a:r>
            <a:r>
              <a:rPr lang="cs-CZ" sz="2000" b="1" dirty="0" smtClean="0">
                <a:solidFill>
                  <a:srgbClr val="FF9933"/>
                </a:solidFill>
              </a:rPr>
              <a:t>eka v Indii</a:t>
            </a:r>
            <a:endParaRPr lang="cs-CZ" sz="2000" b="1" dirty="0">
              <a:solidFill>
                <a:srgbClr val="FF9933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6096" y="2924944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33"/>
                </a:solidFill>
              </a:rPr>
              <a:t>3. Posvátné zvíře</a:t>
            </a:r>
            <a:endParaRPr lang="cs-CZ" sz="2000" b="1" dirty="0">
              <a:solidFill>
                <a:srgbClr val="FF9933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3617089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33"/>
                </a:solidFill>
              </a:rPr>
              <a:t>4. Nářadí k orání</a:t>
            </a:r>
            <a:endParaRPr lang="cs-CZ" sz="2000" b="1" dirty="0">
              <a:solidFill>
                <a:srgbClr val="FF9933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16016" y="5085184"/>
            <a:ext cx="33843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33"/>
                </a:solidFill>
              </a:rPr>
              <a:t>6. Významný indický panovník</a:t>
            </a:r>
            <a:endParaRPr lang="cs-CZ" sz="2000" b="1" dirty="0">
              <a:solidFill>
                <a:srgbClr val="FF9933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36096" y="4293096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33"/>
                </a:solidFill>
              </a:rPr>
              <a:t>5. Indické zboží na vývoz</a:t>
            </a:r>
            <a:endParaRPr lang="cs-CZ" sz="2000" b="1" dirty="0">
              <a:solidFill>
                <a:srgbClr val="FF99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715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Klikni na slova, která nesouvisí s Indií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b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2200" dirty="0" smtClean="0">
                <a:solidFill>
                  <a:schemeClr val="accent6">
                    <a:lumMod val="75000"/>
                  </a:schemeClr>
                </a:solidFill>
              </a:rPr>
              <a:t>Chybnou odpověď vrací posvátná kráva zpět.</a:t>
            </a:r>
            <a:endParaRPr lang="cs-CZ" sz="2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56895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Indus,       Ganga, Brahmaputra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Obilí</a:t>
            </a: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sezam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                  , bavlna, rýže, luštěniny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, </a:t>
            </a: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Himáláj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Tibet,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Koně, ovce, hovězí dobytek,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Alexandr Veliký, </a:t>
            </a: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Ašóka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Čaturanga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                     citadela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bavlna, len, vlna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Sloupy se sochami lvů,</a:t>
            </a: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nemocnice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Kráva, 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Koření,            látky, drahokamy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1484784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Nil,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34736" y="1972563"/>
            <a:ext cx="19196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brambory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5919" y="2431555"/>
            <a:ext cx="15738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Karpaty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50295" y="2932177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lamy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40358" y="2431554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Alpy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65919" y="297768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35996" y="3408388"/>
            <a:ext cx="26282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Tutanchamon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36351" y="3891404"/>
            <a:ext cx="19802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pyramida,    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7906" y="4419063"/>
            <a:ext cx="17898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Hedvábí,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02423" y="4908189"/>
            <a:ext cx="2195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trážní věže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810784" y="5387283"/>
            <a:ext cx="13758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očka,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45519" y="5387283"/>
            <a:ext cx="19325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krokodýl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022260" y="5848626"/>
            <a:ext cx="11643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apír,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010901" y="1643711"/>
            <a:ext cx="328852" cy="328852"/>
          </a:xfrm>
          <a:prstGeom prst="rect">
            <a:avLst/>
          </a:prstGeom>
        </p:spPr>
      </p:pic>
      <p:pic>
        <p:nvPicPr>
          <p:cNvPr id="21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545265" y="2094548"/>
            <a:ext cx="340804" cy="340804"/>
          </a:xfrm>
          <a:prstGeom prst="rect">
            <a:avLst/>
          </a:prstGeom>
        </p:spPr>
      </p:pic>
      <p:pic>
        <p:nvPicPr>
          <p:cNvPr id="22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48473" y="2591940"/>
            <a:ext cx="204362" cy="340804"/>
          </a:xfrm>
          <a:prstGeom prst="rect">
            <a:avLst/>
          </a:prstGeom>
        </p:spPr>
      </p:pic>
      <p:pic>
        <p:nvPicPr>
          <p:cNvPr id="23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280418" y="2586995"/>
            <a:ext cx="312374" cy="312374"/>
          </a:xfrm>
          <a:prstGeom prst="rect">
            <a:avLst/>
          </a:prstGeom>
        </p:spPr>
      </p:pic>
      <p:pic>
        <p:nvPicPr>
          <p:cNvPr id="24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26359" y="3586604"/>
            <a:ext cx="304800" cy="304800"/>
          </a:xfrm>
          <a:prstGeom prst="rect">
            <a:avLst/>
          </a:prstGeom>
        </p:spPr>
      </p:pic>
      <p:pic>
        <p:nvPicPr>
          <p:cNvPr id="26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58123" y="4702291"/>
            <a:ext cx="294712" cy="294712"/>
          </a:xfrm>
          <a:prstGeom prst="rect">
            <a:avLst/>
          </a:prstGeom>
        </p:spPr>
      </p:pic>
      <p:pic>
        <p:nvPicPr>
          <p:cNvPr id="27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732069" y="5017902"/>
            <a:ext cx="448816" cy="448816"/>
          </a:xfrm>
          <a:prstGeom prst="rect">
            <a:avLst/>
          </a:prstGeom>
        </p:spPr>
      </p:pic>
      <p:pic>
        <p:nvPicPr>
          <p:cNvPr id="2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295547" y="5509268"/>
            <a:ext cx="340804" cy="340804"/>
          </a:xfrm>
          <a:prstGeom prst="rect">
            <a:avLst/>
          </a:prstGeom>
        </p:spPr>
      </p:pic>
      <p:pic>
        <p:nvPicPr>
          <p:cNvPr id="29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884306" y="5549555"/>
            <a:ext cx="260229" cy="260229"/>
          </a:xfrm>
          <a:prstGeom prst="rect">
            <a:avLst/>
          </a:prstGeom>
        </p:spPr>
      </p:pic>
      <p:pic>
        <p:nvPicPr>
          <p:cNvPr id="30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547758" y="6008091"/>
            <a:ext cx="304800" cy="304800"/>
          </a:xfrm>
          <a:prstGeom prst="rect">
            <a:avLst/>
          </a:prstGeom>
        </p:spPr>
      </p:pic>
      <p:pic>
        <p:nvPicPr>
          <p:cNvPr id="31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729604" y="3586604"/>
            <a:ext cx="147196" cy="147196"/>
          </a:xfrm>
          <a:prstGeom prst="rect">
            <a:avLst/>
          </a:prstGeom>
        </p:spPr>
      </p:pic>
      <p:pic>
        <p:nvPicPr>
          <p:cNvPr id="32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 flipV="1">
            <a:off x="5820478" y="2932177"/>
            <a:ext cx="410017" cy="410017"/>
          </a:xfrm>
          <a:prstGeom prst="rect">
            <a:avLst/>
          </a:prstGeom>
        </p:spPr>
      </p:pic>
      <p:pic>
        <p:nvPicPr>
          <p:cNvPr id="34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186595" y="4183791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712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1624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624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624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9" dur="1624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1624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3" dur="1624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0" dur="1624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7" dur="1624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4" dur="1624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1" dur="1624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8" dur="1624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5" dur="1624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 showWhenStopped="0">
                <p:cTn id="8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  <p:audio>
              <p:cMediaNode vol="80000" showWhenStopped="0">
                <p:cTn id="8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  <p:audio>
              <p:cMediaNode vol="80000" showWhenStopped="0">
                <p:cTn id="8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  <p:audio>
              <p:cMediaNode vol="80000" showWhenStopped="0">
                <p:cTn id="8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  <p:audio>
              <p:cMediaNode vol="80000" showWhenStopped="0">
                <p:cTn id="9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  <p:audio>
              <p:cMediaNode vol="80000" showWhenStopped="0">
                <p:cTn id="9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  <p:audio>
              <p:cMediaNode vol="80000" showWhenStopped="0">
                <p:cTn id="9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  <p:audio>
              <p:cMediaNode vol="80000" showWhenStopped="0">
                <p:cTn id="9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audio>
              <p:cMediaNode vol="80000" showWhenStopped="0">
                <p:cTn id="9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audio>
              <p:cMediaNode vol="80000" showWhenStopped="0">
                <p:cTn id="9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0" dur="1624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audio>
              <p:cMediaNode vol="80000" showWhenStopped="0">
                <p:cTn id="10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  <p:audio>
              <p:cMediaNode vol="80000" showWhenStopped="0">
                <p:cTn id="10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  <p:audio>
              <p:cMediaNode vol="80000" showWhenStopped="0">
                <p:cTn id="10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  <p:bldLst>
      <p:bldP spid="7" grpId="0"/>
      <p:bldP spid="4" grpId="0"/>
      <p:bldP spid="8" grpId="0"/>
      <p:bldP spid="10" grpId="0"/>
      <p:bldP spid="11" grpId="0"/>
      <p:bldP spid="12" grpId="0"/>
      <p:bldP spid="14" grpId="0"/>
      <p:bldP spid="15" grpId="0"/>
      <p:bldP spid="16" grpId="0"/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" action="ppaction://hlinkshowjump?jump=previousslide" highlightClick="1"/>
          </p:cNvPr>
          <p:cNvSpPr/>
          <p:nvPr/>
        </p:nvSpPr>
        <p:spPr>
          <a:xfrm>
            <a:off x="3923928" y="3501008"/>
            <a:ext cx="1440160" cy="720080"/>
          </a:xfrm>
          <a:prstGeom prst="actionButtonBackPrevious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1026" name="Picture 2" descr="C:\Documents and Settings\Administrator\Local Settings\Temporary Internet Files\Content.IE5\L876JKKN\MC9002930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196752"/>
            <a:ext cx="2084738" cy="1785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MS90009749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572000" y="19168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27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Zdroje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RULF</a:t>
            </a:r>
            <a:r>
              <a:rPr lang="cs-CZ" sz="1200" dirty="0"/>
              <a:t>, Jan; VÁLKOVÁ, Veronika a kol. </a:t>
            </a:r>
            <a:r>
              <a:rPr lang="cs-CZ" sz="1200" i="1" dirty="0"/>
              <a:t>Dějepis pro VI. r. ZŠ- pravěk a starověk</a:t>
            </a:r>
            <a:r>
              <a:rPr lang="cs-CZ" sz="1200" dirty="0"/>
              <a:t>. Praha: SPN- pedagogické nakladatelství, akciová společnost, 2004, ISBN 80-7235-274-1.</a:t>
            </a:r>
          </a:p>
          <a:p>
            <a:r>
              <a:rPr lang="cs-CZ" sz="1200" dirty="0"/>
              <a:t>KOLEKTIV AUTORŮ. </a:t>
            </a:r>
            <a:r>
              <a:rPr lang="cs-CZ" sz="1200" i="1" dirty="0"/>
              <a:t>Dějepis 6, učebnice pro základní školy a víceletá gymnázia</a:t>
            </a:r>
            <a:r>
              <a:rPr lang="cs-CZ" sz="1200" dirty="0"/>
              <a:t>. Plzeň: Fraus, 2007, ISBN 978-80-7238-208-8.</a:t>
            </a:r>
          </a:p>
          <a:p>
            <a:r>
              <a:rPr lang="cs-CZ" sz="1200" dirty="0"/>
              <a:t>www.office.com – snímky 2,3</a:t>
            </a:r>
          </a:p>
          <a:p>
            <a:endParaRPr lang="cs-CZ" sz="1200" dirty="0" smtClean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628529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647</TotalTime>
  <Words>740</Words>
  <Application>Microsoft Office PowerPoint</Application>
  <PresentationFormat>Předvádění na obrazovce (4:3)</PresentationFormat>
  <Paragraphs>175</Paragraphs>
  <Slides>14</Slides>
  <Notes>3</Notes>
  <HiddenSlides>2</HiddenSlides>
  <MMClips>14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     Starověká Indie</vt:lpstr>
      <vt:lpstr>Prezentace aplikace PowerPoint</vt:lpstr>
      <vt:lpstr>     </vt:lpstr>
      <vt:lpstr>     </vt:lpstr>
      <vt:lpstr>Státní útvary v Indii</vt:lpstr>
      <vt:lpstr>Říše krále Ašóky</vt:lpstr>
      <vt:lpstr>Časová osa    starověká Indie</vt:lpstr>
      <vt:lpstr>Doplň časovou osu starověké Indie</vt:lpstr>
      <vt:lpstr>Vyplň doplňovačku</vt:lpstr>
      <vt:lpstr>KONTROLA</vt:lpstr>
      <vt:lpstr>Klikni na slova, která nesouvisí s Indií: Chybnou odpověď vrací posvátná kráva zpět.</vt:lpstr>
      <vt:lpstr>Prezentace aplikace PowerPoint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Věra Nídrová</dc:creator>
  <cp:lastModifiedBy>Věra Nídrová</cp:lastModifiedBy>
  <cp:revision>49</cp:revision>
  <dcterms:created xsi:type="dcterms:W3CDTF">2013-02-13T12:38:14Z</dcterms:created>
  <dcterms:modified xsi:type="dcterms:W3CDTF">2013-04-02T17:44:17Z</dcterms:modified>
</cp:coreProperties>
</file>