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16"/>
  </p:notesMasterIdLst>
  <p:sldIdLst>
    <p:sldId id="257" r:id="rId5"/>
    <p:sldId id="270" r:id="rId6"/>
    <p:sldId id="259" r:id="rId7"/>
    <p:sldId id="265" r:id="rId8"/>
    <p:sldId id="260" r:id="rId9"/>
    <p:sldId id="261" r:id="rId10"/>
    <p:sldId id="262" r:id="rId11"/>
    <p:sldId id="263" r:id="rId12"/>
    <p:sldId id="268" r:id="rId13"/>
    <p:sldId id="267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0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6477D-072A-4779-93D3-43BA7728B1CB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A1816-8DB1-4A17-87BC-70196EFA58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272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092AC-E091-412F-B450-B191C8495F0E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780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508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007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48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042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60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944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559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039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82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964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375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905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052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338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759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879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4522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462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4021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209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8174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411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779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4056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6478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8589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4145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2748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5649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0151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8352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8440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2626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7921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252295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0403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1775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0766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866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2562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746059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8853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62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EBB29-A3C0-4130-B81E-9AAD8824893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1B070-1FBB-40A5-AB84-899694E0813F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391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EBB29-A3C0-4130-B81E-9AAD882489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1B070-1FBB-40A5-AB84-899694E0813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853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20C8FE4-DD16-4599-9EF3-83AE15166FC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2.4.2013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B89A8AC-88FD-4C1C-BB9E-17891141A381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920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nd04.jxs.cz/215/454/7bdb7c5859_74333765_o2.gif" TargetMode="Externa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0390324"/>
              </p:ext>
            </p:extLst>
          </p:nvPr>
        </p:nvGraphicFramePr>
        <p:xfrm>
          <a:off x="611560" y="2132856"/>
          <a:ext cx="8280920" cy="4556842"/>
        </p:xfrm>
        <a:graphic>
          <a:graphicData uri="http://schemas.openxmlformats.org/drawingml/2006/table">
            <a:tbl>
              <a:tblPr/>
              <a:tblGrid>
                <a:gridCol w="3143877"/>
                <a:gridCol w="5137043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VY_32_INOVACE_š03_s01_08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Stručné dějiny Egypta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Věra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Nídrová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 je určena pro práci na interaktivní tabuli v 6. ročníku ZŠ. Seznamuje s dějinami Egypta.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 snímku č.4 můžeme využít odkaz na mapu Egypta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Závěrečné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cvičení slouží k procvičení a upevnění nové látky.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Rozvíjí logické myšlení. Snímky 8 a 9 procvičují orientaci na časové ose.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Snímek 10 můžeme využít k procvičení látky, nebo jako kontrolní cvičení, kdy si žáci zapíší správné odpovědi do sešitu, nebo na IT. Na kliknutí se pak objevují správné odpovědi.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00042"/>
            <a:ext cx="6226176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7776" y="500042"/>
            <a:ext cx="1118640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364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tor\Local Settings\Temporary Internet Files\Content.IE5\S40EFK3B\MP90040079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1"/>
            <a:ext cx="91440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692696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i="1" dirty="0" smtClean="0">
                <a:solidFill>
                  <a:prstClr val="black"/>
                </a:solidFill>
                <a:latin typeface="Batang" pitchFamily="18" charset="-127"/>
              </a:rPr>
              <a:t> </a:t>
            </a:r>
            <a:r>
              <a:rPr lang="cs-CZ" sz="4800" b="1" i="1" dirty="0" smtClean="0">
                <a:solidFill>
                  <a:prstClr val="black"/>
                </a:solidFill>
                <a:latin typeface="Monotype Corsiva" pitchFamily="66" charset="0"/>
              </a:rPr>
              <a:t>Stručné dějiny Egypta</a:t>
            </a:r>
            <a:endParaRPr lang="cs-CZ" sz="4800" b="1" i="1" dirty="0">
              <a:solidFill>
                <a:srgbClr val="A5644E">
                  <a:lumMod val="75000"/>
                </a:srgb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49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96"/>
          <a:stretch/>
        </p:blipFill>
        <p:spPr bwMode="auto">
          <a:xfrm>
            <a:off x="297418" y="1293577"/>
            <a:ext cx="820891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5400" cap="flat" cmpd="sng" algn="ctr">
            <a:solidFill>
              <a:schemeClr val="accent1"/>
            </a:solidFill>
            <a:prstDash val="solid"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cxnSp>
        <p:nvCxnSpPr>
          <p:cNvPr id="5" name="Přímá spojnice se šipkou 4"/>
          <p:cNvCxnSpPr/>
          <p:nvPr/>
        </p:nvCxnSpPr>
        <p:spPr>
          <a:xfrm flipV="1">
            <a:off x="4565093" y="3124539"/>
            <a:ext cx="168743" cy="184666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240633" y="3216872"/>
            <a:ext cx="771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79646">
                    <a:lumMod val="50000"/>
                  </a:srgbClr>
                </a:solidFill>
              </a:rPr>
              <a:t>Egypt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97418" y="277914"/>
            <a:ext cx="8307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79646">
                    <a:lumMod val="50000"/>
                  </a:srgbClr>
                </a:solidFill>
              </a:rPr>
              <a:t>  Stručné dějiny Egypta</a:t>
            </a:r>
            <a:endParaRPr lang="cs-CZ" sz="6000" dirty="0">
              <a:solidFill>
                <a:srgbClr val="F79646">
                  <a:lumMod val="50000"/>
                </a:srgb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91574" y="2139918"/>
            <a:ext cx="21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3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 Egypta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55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Horní a Dolní 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Horní Egypt na horním toku Nilu (na jihu)</a:t>
            </a:r>
          </a:p>
          <a:p>
            <a:r>
              <a:rPr lang="cs-CZ" dirty="0" smtClean="0"/>
              <a:t>hornatá krajina – kočovní pastevci, lovci</a:t>
            </a:r>
          </a:p>
          <a:p>
            <a:r>
              <a:rPr lang="cs-CZ" dirty="0" smtClean="0"/>
              <a:t>Dolní Egypt v úrodné deltě Nilu – (na severu)</a:t>
            </a:r>
          </a:p>
          <a:p>
            <a:r>
              <a:rPr lang="cs-CZ" dirty="0" smtClean="0"/>
              <a:t>zemědělci, kontakty s vyvinutějšími asijskými civilizacemi</a:t>
            </a:r>
          </a:p>
          <a:p>
            <a:r>
              <a:rPr lang="cs-CZ" dirty="0" smtClean="0"/>
              <a:t>2500 př.n.l. – sjednocení pod nadvládou Horního Egypta – faraon </a:t>
            </a:r>
            <a:r>
              <a:rPr lang="cs-CZ" dirty="0" err="1" smtClean="0"/>
              <a:t>Meni</a:t>
            </a:r>
            <a:r>
              <a:rPr lang="cs-CZ" dirty="0" smtClean="0"/>
              <a:t> </a:t>
            </a:r>
          </a:p>
          <a:p>
            <a:r>
              <a:rPr lang="cs-CZ" dirty="0" smtClean="0"/>
              <a:t> centralizovaný stát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803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Společnost ve starém Egyptě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f</a:t>
            </a:r>
            <a:r>
              <a:rPr lang="cs-CZ" dirty="0" smtClean="0"/>
              <a:t>araon – vládce, ztělesnění boha, neomezená moc – jeden panovnický rod – (dynastie)</a:t>
            </a:r>
          </a:p>
          <a:p>
            <a:r>
              <a:rPr lang="cs-CZ" dirty="0"/>
              <a:t>k</a:t>
            </a:r>
            <a:r>
              <a:rPr lang="cs-CZ" dirty="0" smtClean="0"/>
              <a:t>něží – náboženské úkony, vzdělávání </a:t>
            </a:r>
          </a:p>
          <a:p>
            <a:r>
              <a:rPr lang="cs-CZ" dirty="0" smtClean="0"/>
              <a:t>vojenští velitelé – obrana státu, potlačování nepokojů, výbojné války</a:t>
            </a:r>
          </a:p>
          <a:p>
            <a:r>
              <a:rPr lang="cs-CZ" dirty="0"/>
              <a:t>ú</a:t>
            </a:r>
            <a:r>
              <a:rPr lang="cs-CZ" dirty="0" smtClean="0"/>
              <a:t>ředníci – vezír – řídil státní správu – kraje, výběrčí daní, účetní, písaři, správci sýpek</a:t>
            </a:r>
          </a:p>
          <a:p>
            <a:r>
              <a:rPr lang="cs-CZ" dirty="0"/>
              <a:t>v</a:t>
            </a:r>
            <a:r>
              <a:rPr lang="cs-CZ" dirty="0" smtClean="0"/>
              <a:t>esnická občina</a:t>
            </a:r>
          </a:p>
          <a:p>
            <a:r>
              <a:rPr lang="cs-CZ" dirty="0" smtClean="0"/>
              <a:t>otroci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85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Egypta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Archaická říše</a:t>
            </a:r>
          </a:p>
          <a:p>
            <a:r>
              <a:rPr lang="cs-CZ" dirty="0" smtClean="0"/>
              <a:t>Stará říše</a:t>
            </a:r>
          </a:p>
          <a:p>
            <a:r>
              <a:rPr lang="cs-CZ" dirty="0" smtClean="0"/>
              <a:t>Střední říše</a:t>
            </a:r>
          </a:p>
          <a:p>
            <a:r>
              <a:rPr lang="cs-CZ" dirty="0" smtClean="0"/>
              <a:t>Nová říše</a:t>
            </a:r>
          </a:p>
          <a:p>
            <a:r>
              <a:rPr lang="cs-CZ" dirty="0" smtClean="0"/>
              <a:t>Pozdní Egypt</a:t>
            </a:r>
          </a:p>
          <a:p>
            <a:r>
              <a:rPr lang="cs-CZ" dirty="0"/>
              <a:t>ú</a:t>
            </a:r>
            <a:r>
              <a:rPr lang="cs-CZ" dirty="0" smtClean="0"/>
              <a:t>toky mořských národů</a:t>
            </a:r>
          </a:p>
          <a:p>
            <a:r>
              <a:rPr lang="cs-CZ" dirty="0" smtClean="0"/>
              <a:t>Egypt pod nadvládou cizích národů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883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ovnoramenný trojúhelník 44"/>
          <p:cNvSpPr/>
          <p:nvPr/>
        </p:nvSpPr>
        <p:spPr>
          <a:xfrm>
            <a:off x="6453926" y="2277317"/>
            <a:ext cx="124580" cy="132012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ovnoramenný trojúhelník 25"/>
          <p:cNvSpPr/>
          <p:nvPr/>
        </p:nvSpPr>
        <p:spPr>
          <a:xfrm>
            <a:off x="3635897" y="1592796"/>
            <a:ext cx="91800" cy="191299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 flipH="1">
            <a:off x="4408549" y="3432835"/>
            <a:ext cx="152400" cy="19988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4283969" y="1561781"/>
            <a:ext cx="124580" cy="191853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>
            <a:off x="5163381" y="2782004"/>
            <a:ext cx="102772" cy="72378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5858322" y="1710786"/>
            <a:ext cx="81009" cy="172204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6855289" y="2858196"/>
            <a:ext cx="162018" cy="6052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2320383" y="2835406"/>
            <a:ext cx="162018" cy="6052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8888164" y="2434338"/>
            <a:ext cx="162018" cy="102907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1500781" y="1772816"/>
            <a:ext cx="45719" cy="169059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858661" y="2835406"/>
            <a:ext cx="162018" cy="6052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Časová osa    starověký Egypt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6004379" y="2928075"/>
            <a:ext cx="162018" cy="6052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" name="Obousměrná vodorovná šipka 2"/>
          <p:cNvSpPr/>
          <p:nvPr/>
        </p:nvSpPr>
        <p:spPr>
          <a:xfrm>
            <a:off x="73189" y="3353034"/>
            <a:ext cx="9036496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58896" y="2343210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3500 př. n.l.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761352" y="2734517"/>
            <a:ext cx="648072" cy="280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927472" y="2100600"/>
            <a:ext cx="1109024" cy="4053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2013 n.l.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798703" y="1412776"/>
            <a:ext cx="156617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3150 př.n.l.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516216" y="2434338"/>
            <a:ext cx="1002182" cy="392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640 n.l.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870332" y="2449859"/>
            <a:ext cx="1477531" cy="3766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2500 př.n.l.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436096" y="1412776"/>
            <a:ext cx="1080120" cy="2980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 př.n.l.</a:t>
            </a:r>
            <a:endParaRPr lang="cs-CZ" dirty="0"/>
          </a:p>
        </p:txBody>
      </p:sp>
      <p:sp>
        <p:nvSpPr>
          <p:cNvPr id="21" name="Rovnoramenný trojúhelník 20"/>
          <p:cNvSpPr/>
          <p:nvPr/>
        </p:nvSpPr>
        <p:spPr>
          <a:xfrm>
            <a:off x="5524000" y="2100600"/>
            <a:ext cx="87905" cy="136280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499993" y="2449859"/>
            <a:ext cx="1197132" cy="3766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525 př.n.l.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283969" y="1772816"/>
            <a:ext cx="1327938" cy="327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332 př.n.l.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2679314" y="1288012"/>
            <a:ext cx="1337097" cy="304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1543 př.n.l.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107530" y="1313079"/>
            <a:ext cx="1328566" cy="2797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1080př.n.l.</a:t>
            </a:r>
            <a:endParaRPr lang="cs-CZ" dirty="0"/>
          </a:p>
        </p:txBody>
      </p:sp>
      <p:sp>
        <p:nvSpPr>
          <p:cNvPr id="32" name="Obousměrná vodorovná šipka 31"/>
          <p:cNvSpPr/>
          <p:nvPr/>
        </p:nvSpPr>
        <p:spPr>
          <a:xfrm>
            <a:off x="3681797" y="2988131"/>
            <a:ext cx="664462" cy="2423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3915372" y="3861048"/>
            <a:ext cx="430887" cy="20313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Nová říše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99537" y="3632719"/>
            <a:ext cx="430887" cy="5632311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z</a:t>
            </a:r>
            <a:r>
              <a:rPr lang="cs-CZ" sz="1600" dirty="0" smtClean="0">
                <a:latin typeface="Arial Black" pitchFamily="34" charset="0"/>
              </a:rPr>
              <a:t>emědělci v údolí Nilu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305798" y="3713074"/>
            <a:ext cx="430887" cy="319147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vytvoření jednotného státu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178210" y="3861048"/>
            <a:ext cx="430887" cy="20313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stavba pyramid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947938" y="3632719"/>
            <a:ext cx="430887" cy="654366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ovládnutí Egypta Peršany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262223" y="3713074"/>
            <a:ext cx="677108" cy="827327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o</a:t>
            </a:r>
            <a:r>
              <a:rPr lang="cs-CZ" sz="1600" dirty="0" smtClean="0">
                <a:latin typeface="Arial Black" pitchFamily="34" charset="0"/>
              </a:rPr>
              <a:t>svobození Egypta </a:t>
            </a:r>
          </a:p>
          <a:p>
            <a:r>
              <a:rPr lang="cs-CZ" sz="1600" dirty="0" smtClean="0">
                <a:latin typeface="Arial Black" pitchFamily="34" charset="0"/>
              </a:rPr>
              <a:t>Alexandrem Velikým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723887" y="3713074"/>
            <a:ext cx="430887" cy="564730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o</a:t>
            </a:r>
            <a:r>
              <a:rPr lang="cs-CZ" sz="1600" dirty="0" smtClean="0">
                <a:latin typeface="Arial Black" pitchFamily="34" charset="0"/>
              </a:rPr>
              <a:t>vládnutí Egypta Římany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774631" y="3632719"/>
            <a:ext cx="461665" cy="411829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d</a:t>
            </a:r>
            <a:r>
              <a:rPr lang="cs-CZ" sz="1600" dirty="0" smtClean="0">
                <a:latin typeface="Arial Black" pitchFamily="34" charset="0"/>
              </a:rPr>
              <a:t>obytí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sz="1600" dirty="0" smtClean="0">
                <a:latin typeface="Arial Black" pitchFamily="34" charset="0"/>
              </a:rPr>
              <a:t>Egypta Araby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605609" y="3713073"/>
            <a:ext cx="430887" cy="278196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současnost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166396" y="1936708"/>
            <a:ext cx="1069899" cy="340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395 n.l.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231289" y="3713073"/>
            <a:ext cx="430887" cy="605728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s</a:t>
            </a:r>
            <a:r>
              <a:rPr lang="cs-CZ" sz="1600" dirty="0" smtClean="0">
                <a:latin typeface="Arial Black" pitchFamily="34" charset="0"/>
              </a:rPr>
              <a:t>oučást Byzantské říše</a:t>
            </a:r>
            <a:endParaRPr lang="cs-CZ" sz="1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1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6" grpId="0" animBg="1"/>
      <p:bldP spid="24" grpId="0" animBg="1"/>
      <p:bldP spid="20" grpId="0" animBg="1"/>
      <p:bldP spid="18" grpId="0" animBg="1"/>
      <p:bldP spid="14" grpId="0" animBg="1"/>
      <p:bldP spid="16" grpId="0" animBg="1"/>
      <p:bldP spid="9" grpId="0" animBg="1"/>
      <p:bldP spid="6" grpId="0" animBg="1"/>
      <p:bldP spid="5" grpId="0" animBg="1"/>
      <p:bldP spid="4" grpId="0" animBg="1"/>
      <p:bldP spid="8" grpId="0" animBg="1"/>
      <p:bldP spid="10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32" grpId="0" animBg="1"/>
      <p:bldP spid="33" grpId="0"/>
      <p:bldP spid="34" grpId="0"/>
      <p:bldP spid="35" grpId="0"/>
      <p:bldP spid="37" grpId="0"/>
      <p:bldP spid="38" grpId="0"/>
      <p:bldP spid="42" grpId="0"/>
      <p:bldP spid="43" grpId="0"/>
      <p:bldP spid="44" grpId="0"/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ovnoramenný trojúhelník 44"/>
          <p:cNvSpPr/>
          <p:nvPr/>
        </p:nvSpPr>
        <p:spPr>
          <a:xfrm>
            <a:off x="6453926" y="2277317"/>
            <a:ext cx="124580" cy="132012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ovnoramenný trojúhelník 25"/>
          <p:cNvSpPr/>
          <p:nvPr/>
        </p:nvSpPr>
        <p:spPr>
          <a:xfrm>
            <a:off x="3635897" y="1592796"/>
            <a:ext cx="91800" cy="191299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 flipH="1">
            <a:off x="4408549" y="3432835"/>
            <a:ext cx="152400" cy="19988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4283969" y="1561781"/>
            <a:ext cx="124580" cy="191853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>
            <a:off x="5163381" y="2782004"/>
            <a:ext cx="102772" cy="72378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5858322" y="1710786"/>
            <a:ext cx="81009" cy="172204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6855289" y="2858196"/>
            <a:ext cx="162018" cy="6052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2320383" y="2835406"/>
            <a:ext cx="162018" cy="6052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8888164" y="2434338"/>
            <a:ext cx="162018" cy="102907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1500781" y="1772816"/>
            <a:ext cx="45719" cy="169059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858661" y="2835406"/>
            <a:ext cx="162018" cy="6052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Doplňte časovou osu Egypt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6004379" y="2928075"/>
            <a:ext cx="162018" cy="6052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" name="Obousměrná vodorovná šipka 2"/>
          <p:cNvSpPr/>
          <p:nvPr/>
        </p:nvSpPr>
        <p:spPr>
          <a:xfrm>
            <a:off x="73189" y="3353034"/>
            <a:ext cx="9036496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24517" y="2277318"/>
            <a:ext cx="151216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3500 př. n.l.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761352" y="2734517"/>
            <a:ext cx="648072" cy="280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927472" y="2100600"/>
            <a:ext cx="1109024" cy="4053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2013 n.l.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798703" y="1412776"/>
            <a:ext cx="156617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3150 př.n.l.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516216" y="2434338"/>
            <a:ext cx="1002182" cy="392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640 n.l.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870332" y="2449859"/>
            <a:ext cx="1477531" cy="3766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2500 př.n.l.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436096" y="1412776"/>
            <a:ext cx="1080120" cy="2980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 př.n.l.</a:t>
            </a:r>
            <a:endParaRPr lang="cs-CZ" dirty="0"/>
          </a:p>
        </p:txBody>
      </p:sp>
      <p:sp>
        <p:nvSpPr>
          <p:cNvPr id="21" name="Rovnoramenný trojúhelník 20"/>
          <p:cNvSpPr/>
          <p:nvPr/>
        </p:nvSpPr>
        <p:spPr>
          <a:xfrm>
            <a:off x="5524000" y="2100600"/>
            <a:ext cx="87905" cy="136280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499993" y="2449859"/>
            <a:ext cx="1197132" cy="3766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525 př.n.l.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283969" y="1772816"/>
            <a:ext cx="1327938" cy="327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332 př.n.l.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2679314" y="1288012"/>
            <a:ext cx="1337097" cy="304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1543 př.n.l.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107530" y="1313079"/>
            <a:ext cx="1328566" cy="2797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1080př.n.l.</a:t>
            </a:r>
            <a:endParaRPr lang="cs-CZ" dirty="0"/>
          </a:p>
        </p:txBody>
      </p:sp>
      <p:sp>
        <p:nvSpPr>
          <p:cNvPr id="32" name="Obousměrná vodorovná šipka 31"/>
          <p:cNvSpPr/>
          <p:nvPr/>
        </p:nvSpPr>
        <p:spPr>
          <a:xfrm>
            <a:off x="3681797" y="2988131"/>
            <a:ext cx="664462" cy="2423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3892086" y="3861048"/>
            <a:ext cx="430887" cy="20313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Nová říše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99537" y="3632719"/>
            <a:ext cx="430887" cy="5632311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z</a:t>
            </a:r>
            <a:r>
              <a:rPr lang="cs-CZ" sz="1600" dirty="0" smtClean="0">
                <a:latin typeface="Arial Black" pitchFamily="34" charset="0"/>
              </a:rPr>
              <a:t>emědělci v údolí Nilu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305798" y="3713074"/>
            <a:ext cx="430887" cy="319147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vytvoření jednotného státu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178210" y="3861048"/>
            <a:ext cx="430887" cy="20313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stavba pyramid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947938" y="3632719"/>
            <a:ext cx="430887" cy="654366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ovládnutí Egypta Peršany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262223" y="3713074"/>
            <a:ext cx="677108" cy="827327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o</a:t>
            </a:r>
            <a:r>
              <a:rPr lang="cs-CZ" sz="1600" dirty="0" smtClean="0">
                <a:latin typeface="Arial Black" pitchFamily="34" charset="0"/>
              </a:rPr>
              <a:t>svobození Egypta </a:t>
            </a:r>
          </a:p>
          <a:p>
            <a:r>
              <a:rPr lang="cs-CZ" sz="1600" dirty="0" smtClean="0">
                <a:latin typeface="Arial Black" pitchFamily="34" charset="0"/>
              </a:rPr>
              <a:t>Alexandrem Velikým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723887" y="3713074"/>
            <a:ext cx="430887" cy="564730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o</a:t>
            </a:r>
            <a:r>
              <a:rPr lang="cs-CZ" sz="1600" dirty="0" smtClean="0">
                <a:latin typeface="Arial Black" pitchFamily="34" charset="0"/>
              </a:rPr>
              <a:t>vládnutí Egypta Římany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774631" y="3632719"/>
            <a:ext cx="461665" cy="411829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d</a:t>
            </a:r>
            <a:r>
              <a:rPr lang="cs-CZ" sz="1600" dirty="0" smtClean="0">
                <a:latin typeface="Arial Black" pitchFamily="34" charset="0"/>
              </a:rPr>
              <a:t>obytí</a:t>
            </a:r>
            <a:r>
              <a:rPr lang="cs-CZ" dirty="0" smtClean="0">
                <a:latin typeface="Arial Black" pitchFamily="34" charset="0"/>
              </a:rPr>
              <a:t> </a:t>
            </a:r>
            <a:r>
              <a:rPr lang="cs-CZ" sz="1600" dirty="0" smtClean="0">
                <a:latin typeface="Arial Black" pitchFamily="34" charset="0"/>
              </a:rPr>
              <a:t>Egypta Araby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605609" y="3713073"/>
            <a:ext cx="430887" cy="278196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 smtClean="0">
                <a:latin typeface="Arial Black" pitchFamily="34" charset="0"/>
              </a:rPr>
              <a:t>současnost</a:t>
            </a:r>
            <a:endParaRPr lang="cs-CZ" sz="1600" dirty="0">
              <a:latin typeface="Arial Black" pitchFamily="34" charset="0"/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166396" y="1936708"/>
            <a:ext cx="1069899" cy="340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395 n.l.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238482" y="3713074"/>
            <a:ext cx="430887" cy="605728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 Black" pitchFamily="34" charset="0"/>
              </a:rPr>
              <a:t>s</a:t>
            </a:r>
            <a:r>
              <a:rPr lang="cs-CZ" sz="1600" dirty="0" smtClean="0">
                <a:latin typeface="Arial Black" pitchFamily="34" charset="0"/>
              </a:rPr>
              <a:t>oučást Byzantské říše</a:t>
            </a:r>
            <a:endParaRPr lang="cs-CZ" sz="1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45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  <p:bldP spid="11" grpId="0" animBg="1"/>
      <p:bldP spid="33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Spoj </a:t>
            </a:r>
            <a:r>
              <a:rPr lang="cs-CZ" dirty="0"/>
              <a:t>pojmy s </a:t>
            </a:r>
            <a:r>
              <a:rPr lang="cs-CZ" dirty="0" smtClean="0"/>
              <a:t>definicí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32856"/>
            <a:ext cx="3322712" cy="3993307"/>
          </a:xfrm>
        </p:spPr>
        <p:txBody>
          <a:bodyPr/>
          <a:lstStyle/>
          <a:p>
            <a:r>
              <a:rPr lang="cs-CZ" dirty="0"/>
              <a:t>A -faraon</a:t>
            </a:r>
          </a:p>
          <a:p>
            <a:r>
              <a:rPr lang="cs-CZ" dirty="0"/>
              <a:t>B - hieroglyf</a:t>
            </a:r>
          </a:p>
          <a:p>
            <a:r>
              <a:rPr lang="cs-CZ" dirty="0"/>
              <a:t>C - </a:t>
            </a:r>
            <a:r>
              <a:rPr lang="cs-CZ" dirty="0" smtClean="0"/>
              <a:t>dynastie</a:t>
            </a:r>
            <a:endParaRPr lang="cs-CZ" dirty="0"/>
          </a:p>
          <a:p>
            <a:r>
              <a:rPr lang="cs-CZ" dirty="0" smtClean="0"/>
              <a:t>D – otrok</a:t>
            </a:r>
          </a:p>
          <a:p>
            <a:r>
              <a:rPr lang="cs-CZ" dirty="0" smtClean="0"/>
              <a:t>E - despocie</a:t>
            </a:r>
            <a:endParaRPr lang="cs-CZ" dirty="0"/>
          </a:p>
          <a:p>
            <a:r>
              <a:rPr lang="cs-CZ" dirty="0"/>
              <a:t>F - Horní </a:t>
            </a:r>
            <a:r>
              <a:rPr lang="cs-CZ" dirty="0" smtClean="0"/>
              <a:t>Egypt</a:t>
            </a:r>
          </a:p>
          <a:p>
            <a:r>
              <a:rPr lang="cs-CZ" dirty="0" smtClean="0"/>
              <a:t>G – vesnická občina</a:t>
            </a:r>
          </a:p>
          <a:p>
            <a:r>
              <a:rPr lang="cs-CZ" dirty="0" smtClean="0"/>
              <a:t>H – centralizovaný stát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707904" y="2276872"/>
            <a:ext cx="5256584" cy="3849290"/>
          </a:xfrm>
        </p:spPr>
        <p:txBody>
          <a:bodyPr/>
          <a:lstStyle/>
          <a:p>
            <a:r>
              <a:rPr lang="cs-CZ" dirty="0" smtClean="0"/>
              <a:t>1. společenství lidí a majetku</a:t>
            </a:r>
          </a:p>
          <a:p>
            <a:r>
              <a:rPr lang="cs-CZ" dirty="0" smtClean="0"/>
              <a:t>2. krajina na horním toku Nilu – jih</a:t>
            </a:r>
          </a:p>
          <a:p>
            <a:r>
              <a:rPr lang="cs-CZ" dirty="0" smtClean="0"/>
              <a:t>3. stát řízený z jednoho centra</a:t>
            </a:r>
          </a:p>
          <a:p>
            <a:r>
              <a:rPr lang="cs-CZ" dirty="0" smtClean="0"/>
              <a:t>3. člověk bez jakýchkoli práv</a:t>
            </a:r>
          </a:p>
          <a:p>
            <a:r>
              <a:rPr lang="cs-CZ" dirty="0" smtClean="0"/>
              <a:t>4. panovnický rod</a:t>
            </a:r>
          </a:p>
          <a:p>
            <a:r>
              <a:rPr lang="cs-CZ" dirty="0" smtClean="0"/>
              <a:t>6. egyptské obrázkové písmo</a:t>
            </a:r>
          </a:p>
          <a:p>
            <a:r>
              <a:rPr lang="cs-CZ" dirty="0" smtClean="0"/>
              <a:t>7. neomezená vláda jednoho vládce</a:t>
            </a:r>
          </a:p>
          <a:p>
            <a:r>
              <a:rPr lang="cs-CZ" dirty="0" smtClean="0"/>
              <a:t>8.</a:t>
            </a:r>
            <a:r>
              <a:rPr lang="cs-CZ" dirty="0"/>
              <a:t> egyptský vládce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105273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73584" y="1023375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A8</a:t>
            </a:r>
            <a:endParaRPr lang="cs-CZ" sz="4000" dirty="0"/>
          </a:p>
        </p:txBody>
      </p:sp>
      <p:sp>
        <p:nvSpPr>
          <p:cNvPr id="13" name="Ovál 12"/>
          <p:cNvSpPr/>
          <p:nvPr/>
        </p:nvSpPr>
        <p:spPr>
          <a:xfrm>
            <a:off x="1253704" y="983520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B6</a:t>
            </a:r>
            <a:endParaRPr lang="cs-CZ" sz="4000" dirty="0"/>
          </a:p>
        </p:txBody>
      </p:sp>
      <p:sp>
        <p:nvSpPr>
          <p:cNvPr id="20" name="Ovál 19"/>
          <p:cNvSpPr/>
          <p:nvPr/>
        </p:nvSpPr>
        <p:spPr>
          <a:xfrm>
            <a:off x="2333824" y="983520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C4</a:t>
            </a:r>
            <a:endParaRPr lang="cs-CZ" sz="4000" dirty="0"/>
          </a:p>
        </p:txBody>
      </p:sp>
      <p:sp>
        <p:nvSpPr>
          <p:cNvPr id="21" name="Ovál 20"/>
          <p:cNvSpPr/>
          <p:nvPr/>
        </p:nvSpPr>
        <p:spPr>
          <a:xfrm>
            <a:off x="3443671" y="983520"/>
            <a:ext cx="1080120" cy="7628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D3</a:t>
            </a:r>
            <a:endParaRPr lang="cs-CZ" sz="4000" dirty="0"/>
          </a:p>
        </p:txBody>
      </p:sp>
      <p:sp>
        <p:nvSpPr>
          <p:cNvPr id="22" name="Ovál 21"/>
          <p:cNvSpPr/>
          <p:nvPr/>
        </p:nvSpPr>
        <p:spPr>
          <a:xfrm>
            <a:off x="4561564" y="924967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E7</a:t>
            </a:r>
            <a:endParaRPr lang="cs-CZ" sz="4000" dirty="0"/>
          </a:p>
        </p:txBody>
      </p:sp>
      <p:sp>
        <p:nvSpPr>
          <p:cNvPr id="23" name="Ovál 22"/>
          <p:cNvSpPr/>
          <p:nvPr/>
        </p:nvSpPr>
        <p:spPr>
          <a:xfrm>
            <a:off x="5682251" y="924967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F2</a:t>
            </a:r>
            <a:endParaRPr lang="cs-CZ" sz="4000" dirty="0"/>
          </a:p>
        </p:txBody>
      </p:sp>
      <p:sp>
        <p:nvSpPr>
          <p:cNvPr id="24" name="Ovál 23"/>
          <p:cNvSpPr/>
          <p:nvPr/>
        </p:nvSpPr>
        <p:spPr>
          <a:xfrm>
            <a:off x="6762371" y="936500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G1</a:t>
            </a:r>
            <a:endParaRPr lang="cs-CZ" sz="4000" dirty="0"/>
          </a:p>
        </p:txBody>
      </p:sp>
      <p:sp>
        <p:nvSpPr>
          <p:cNvPr id="25" name="Ovál 24"/>
          <p:cNvSpPr/>
          <p:nvPr/>
        </p:nvSpPr>
        <p:spPr>
          <a:xfrm>
            <a:off x="7821350" y="940106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H3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5329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Zdroje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RULF</a:t>
            </a:r>
            <a:r>
              <a:rPr lang="cs-CZ" sz="1200" dirty="0"/>
              <a:t>, Jan; VÁLKOVÁ, Veronika a kol. </a:t>
            </a:r>
            <a:r>
              <a:rPr lang="cs-CZ" sz="1200" i="1" dirty="0"/>
              <a:t>Dějepis pro VI. r. ZŠ- pravěk a starověk</a:t>
            </a:r>
            <a:r>
              <a:rPr lang="cs-CZ" sz="1200" dirty="0"/>
              <a:t>. Praha: SPN- pedagogické nakladatelství, akciová společnost, 2004, ISBN 80-7235-274-1.</a:t>
            </a:r>
          </a:p>
          <a:p>
            <a:r>
              <a:rPr lang="cs-CZ" sz="1200" dirty="0"/>
              <a:t>KOLEKTIV AUTORŮ. </a:t>
            </a:r>
            <a:r>
              <a:rPr lang="cs-CZ" sz="1200" i="1" dirty="0"/>
              <a:t>Dějepis 6, učebnice pro základní školy a víceletá gymnázia</a:t>
            </a:r>
            <a:r>
              <a:rPr lang="cs-CZ" sz="1200" dirty="0"/>
              <a:t>. Plzeň: Fraus, 2007, ISBN 978-80-7238-208-8</a:t>
            </a:r>
            <a:r>
              <a:rPr lang="cs-CZ" sz="1200" dirty="0" smtClean="0"/>
              <a:t>.</a:t>
            </a:r>
          </a:p>
          <a:p>
            <a:r>
              <a:rPr lang="cs-CZ" sz="1200" dirty="0"/>
              <a:t>www.office.com – </a:t>
            </a:r>
            <a:r>
              <a:rPr lang="cs-CZ" sz="1200" dirty="0" smtClean="0"/>
              <a:t>snímky 2,3</a:t>
            </a:r>
            <a:endParaRPr lang="cs-CZ" sz="1200" dirty="0"/>
          </a:p>
          <a:p>
            <a:endParaRPr lang="cs-CZ" sz="1200" dirty="0" smtClean="0"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1048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557</Words>
  <Application>Microsoft Office PowerPoint</Application>
  <PresentationFormat>Předvádění na obrazovce (4:3)</PresentationFormat>
  <Paragraphs>124</Paragraphs>
  <Slides>11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1_Motiv systému Office</vt:lpstr>
      <vt:lpstr>Motiv systému Office</vt:lpstr>
      <vt:lpstr>2_Motiv systému Office</vt:lpstr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Horní a Dolní Egypt</vt:lpstr>
      <vt:lpstr>Společnost ve starém Egyptě</vt:lpstr>
      <vt:lpstr>Vývoj Egypta</vt:lpstr>
      <vt:lpstr>Časová osa    starověký Egypt</vt:lpstr>
      <vt:lpstr>Doplňte časovou osu Egypt</vt:lpstr>
      <vt:lpstr> Spoj pojmy s definicí 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Věra Nídrová</dc:creator>
  <cp:lastModifiedBy>Věra Nídrová</cp:lastModifiedBy>
  <cp:revision>23</cp:revision>
  <dcterms:created xsi:type="dcterms:W3CDTF">2013-02-03T12:29:44Z</dcterms:created>
  <dcterms:modified xsi:type="dcterms:W3CDTF">2013-04-02T16:10:45Z</dcterms:modified>
</cp:coreProperties>
</file>