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7" r:id="rId2"/>
    <p:sldId id="268" r:id="rId3"/>
    <p:sldId id="270" r:id="rId4"/>
    <p:sldId id="262" r:id="rId5"/>
    <p:sldId id="266" r:id="rId6"/>
    <p:sldId id="265" r:id="rId7"/>
    <p:sldId id="264" r:id="rId8"/>
    <p:sldId id="261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</a:t>
          </a:r>
          <a:r>
            <a:rPr lang="cs-CZ" sz="2000" dirty="0" smtClean="0"/>
            <a:t>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 Have to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NÁZEV:VY_22_INOVACE_31_AJ8_HAVE TO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C85EA63-3349-4C57-B377-ED93FCFBF7EF}" type="presOf" srcId="{D1D4F407-5343-4D3F-B5B9-D407B03CAEB4}" destId="{D005CE8C-CC26-4C3E-AC11-E15060ECD759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6B1BB0F0-2FC8-4D7B-A25D-A5A1D8EF4A5A}" type="presOf" srcId="{D1B46980-6531-4606-95E6-44980827E919}" destId="{6140AFEC-043D-4C43-A2F9-D0F5331DF3A3}" srcOrd="0" destOrd="0" presId="urn:microsoft.com/office/officeart/2005/8/layout/target3"/>
    <dgm:cxn modelId="{1549EC6B-05BE-43F6-B72F-DA44E809138C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2A43252-68C6-4B08-BACB-CBFCEB04D066}" type="presOf" srcId="{D1D4F407-5343-4D3F-B5B9-D407B03CAEB4}" destId="{AED2198E-93D5-4001-81B4-73124B309672}" srcOrd="1" destOrd="0" presId="urn:microsoft.com/office/officeart/2005/8/layout/target3"/>
    <dgm:cxn modelId="{F38CCB46-D8EC-4282-906B-272FD6F75744}" type="presOf" srcId="{1AE9165A-6B70-4FFD-A49C-881BF73B4F04}" destId="{A9F01C16-B5C0-47B0-9750-F7E5E11674A0}" srcOrd="0" destOrd="0" presId="urn:microsoft.com/office/officeart/2005/8/layout/target3"/>
    <dgm:cxn modelId="{A40B9896-9AF4-4C27-A30F-8F7486798CF5}" type="presOf" srcId="{26CBEA56-8CFD-48C0-BD6E-2EB16B1FBF42}" destId="{5583D5C5-FAFF-4548-819C-80E289F7377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790E9BC-7372-46EC-BA37-25ED769E470B}" type="presOf" srcId="{26CBEA56-8CFD-48C0-BD6E-2EB16B1FBF42}" destId="{92E1E9E3-D1F0-4866-9424-7ECC0DD990BC}" srcOrd="1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8B5B0B9C-54FE-4822-8538-6C2C286BED68}" type="presOf" srcId="{1AE9165A-6B70-4FFD-A49C-881BF73B4F04}" destId="{BD3627E9-8FC8-4A2F-B3EA-FAE798EF81D8}" srcOrd="1" destOrd="0" presId="urn:microsoft.com/office/officeart/2005/8/layout/target3"/>
    <dgm:cxn modelId="{66C829AC-6078-44E0-ACD6-AFFFBC64BCD0}" type="presOf" srcId="{757F3AB3-0718-4624-B441-E567A8F0AB56}" destId="{333A1088-737F-45CB-B68E-254E46348037}" srcOrd="0" destOrd="0" presId="urn:microsoft.com/office/officeart/2005/8/layout/target3"/>
    <dgm:cxn modelId="{6158FE10-FEFF-461C-873E-66B39FAF72F5}" type="presOf" srcId="{1F4F8BC0-F267-4379-9FE7-6FFC8B64BAD8}" destId="{C8857ABF-5052-4733-A46C-0F8B764FF76F}" srcOrd="0" destOrd="0" presId="urn:microsoft.com/office/officeart/2005/8/layout/target3"/>
    <dgm:cxn modelId="{D4018E81-DE25-472B-BB94-5C8B4C599095}" type="presOf" srcId="{1F4F8BC0-F267-4379-9FE7-6FFC8B64BAD8}" destId="{017154CD-D9A9-4968-AD11-1207A3C4C00A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49082542-A963-46AA-AADC-971E581199F3}" type="presParOf" srcId="{333A1088-737F-45CB-B68E-254E46348037}" destId="{F5ABB229-8D3B-4694-996A-96F23CF14429}" srcOrd="0" destOrd="0" presId="urn:microsoft.com/office/officeart/2005/8/layout/target3"/>
    <dgm:cxn modelId="{84CA2D54-10AD-4AE1-AE90-D57B582BE228}" type="presParOf" srcId="{333A1088-737F-45CB-B68E-254E46348037}" destId="{F41139FD-01EE-4571-8B17-4FB00FC51163}" srcOrd="1" destOrd="0" presId="urn:microsoft.com/office/officeart/2005/8/layout/target3"/>
    <dgm:cxn modelId="{A5A682BA-6BD0-4015-8974-BE3E0C26B900}" type="presParOf" srcId="{333A1088-737F-45CB-B68E-254E46348037}" destId="{D005CE8C-CC26-4C3E-AC11-E15060ECD759}" srcOrd="2" destOrd="0" presId="urn:microsoft.com/office/officeart/2005/8/layout/target3"/>
    <dgm:cxn modelId="{515EB9D1-6CE6-41B5-B177-70C3AADA9750}" type="presParOf" srcId="{333A1088-737F-45CB-B68E-254E46348037}" destId="{2C702D82-9B77-49B7-9568-BB8EB47C3372}" srcOrd="3" destOrd="0" presId="urn:microsoft.com/office/officeart/2005/8/layout/target3"/>
    <dgm:cxn modelId="{6C91A574-CF8A-4EC1-8A60-C34CFF89260E}" type="presParOf" srcId="{333A1088-737F-45CB-B68E-254E46348037}" destId="{A52A0455-90FF-4808-ABD0-F02540D31D5A}" srcOrd="4" destOrd="0" presId="urn:microsoft.com/office/officeart/2005/8/layout/target3"/>
    <dgm:cxn modelId="{311CAE0D-506E-42AC-92E3-4031A9EDB51E}" type="presParOf" srcId="{333A1088-737F-45CB-B68E-254E46348037}" destId="{6140AFEC-043D-4C43-A2F9-D0F5331DF3A3}" srcOrd="5" destOrd="0" presId="urn:microsoft.com/office/officeart/2005/8/layout/target3"/>
    <dgm:cxn modelId="{3B8714A7-71EE-4BDE-9B7E-4885B902FADD}" type="presParOf" srcId="{333A1088-737F-45CB-B68E-254E46348037}" destId="{71A10DEB-455E-4133-A618-0A0EE82A21E3}" srcOrd="6" destOrd="0" presId="urn:microsoft.com/office/officeart/2005/8/layout/target3"/>
    <dgm:cxn modelId="{BA0E99AC-774F-49AC-9839-1B2A3FD55D11}" type="presParOf" srcId="{333A1088-737F-45CB-B68E-254E46348037}" destId="{DA6A876D-6D25-492F-8BDC-9AE6A6CFB1FA}" srcOrd="7" destOrd="0" presId="urn:microsoft.com/office/officeart/2005/8/layout/target3"/>
    <dgm:cxn modelId="{228F6AEF-2748-4230-9C76-4D0C55E5B513}" type="presParOf" srcId="{333A1088-737F-45CB-B68E-254E46348037}" destId="{A9F01C16-B5C0-47B0-9750-F7E5E11674A0}" srcOrd="8" destOrd="0" presId="urn:microsoft.com/office/officeart/2005/8/layout/target3"/>
    <dgm:cxn modelId="{C316DC2E-5DFA-438F-B291-2D2E6F75B4EB}" type="presParOf" srcId="{333A1088-737F-45CB-B68E-254E46348037}" destId="{5C0CF724-3222-4429-B09A-F154A62FD507}" srcOrd="9" destOrd="0" presId="urn:microsoft.com/office/officeart/2005/8/layout/target3"/>
    <dgm:cxn modelId="{89F18B3B-EB93-4831-B0EA-C5B855948C65}" type="presParOf" srcId="{333A1088-737F-45CB-B68E-254E46348037}" destId="{71A5FEA7-FE77-4220-960F-2AB7AE466FE5}" srcOrd="10" destOrd="0" presId="urn:microsoft.com/office/officeart/2005/8/layout/target3"/>
    <dgm:cxn modelId="{3EB47FCF-94E6-4FB0-86CE-AF8FC0188E79}" type="presParOf" srcId="{333A1088-737F-45CB-B68E-254E46348037}" destId="{C8857ABF-5052-4733-A46C-0F8B764FF76F}" srcOrd="11" destOrd="0" presId="urn:microsoft.com/office/officeart/2005/8/layout/target3"/>
    <dgm:cxn modelId="{EDB556F6-C2DE-43C2-AE6D-E303E67E8528}" type="presParOf" srcId="{333A1088-737F-45CB-B68E-254E46348037}" destId="{1839E65E-6E97-41D2-A171-98C033275D27}" srcOrd="12" destOrd="0" presId="urn:microsoft.com/office/officeart/2005/8/layout/target3"/>
    <dgm:cxn modelId="{D70E42EB-FB90-41FC-ABD3-C5BED03C5C1E}" type="presParOf" srcId="{333A1088-737F-45CB-B68E-254E46348037}" destId="{914F10DC-A7FA-462B-9334-03354AC7EA9F}" srcOrd="13" destOrd="0" presId="urn:microsoft.com/office/officeart/2005/8/layout/target3"/>
    <dgm:cxn modelId="{99934518-9EAA-4003-B6C8-1C48FA209A1A}" type="presParOf" srcId="{333A1088-737F-45CB-B68E-254E46348037}" destId="{5583D5C5-FAFF-4548-819C-80E289F73770}" srcOrd="14" destOrd="0" presId="urn:microsoft.com/office/officeart/2005/8/layout/target3"/>
    <dgm:cxn modelId="{51073B61-0A3A-4030-B989-C7C1762C66DA}" type="presParOf" srcId="{333A1088-737F-45CB-B68E-254E46348037}" destId="{AED2198E-93D5-4001-81B4-73124B309672}" srcOrd="15" destOrd="0" presId="urn:microsoft.com/office/officeart/2005/8/layout/target3"/>
    <dgm:cxn modelId="{33511FD0-5534-441D-9BBA-DE17A7E6CC0A}" type="presParOf" srcId="{333A1088-737F-45CB-B68E-254E46348037}" destId="{2BE915AB-18AA-4053-B92C-3BFC9ED204BB}" srcOrd="16" destOrd="0" presId="urn:microsoft.com/office/officeart/2005/8/layout/target3"/>
    <dgm:cxn modelId="{E72CD20F-2AD2-4343-A764-04922BC3C603}" type="presParOf" srcId="{333A1088-737F-45CB-B68E-254E46348037}" destId="{BD3627E9-8FC8-4A2F-B3EA-FAE798EF81D8}" srcOrd="17" destOrd="0" presId="urn:microsoft.com/office/officeart/2005/8/layout/target3"/>
    <dgm:cxn modelId="{55997347-EA76-4036-80A1-957B35B7A22A}" type="presParOf" srcId="{333A1088-737F-45CB-B68E-254E46348037}" destId="{017154CD-D9A9-4968-AD11-1207A3C4C00A}" srcOrd="18" destOrd="0" presId="urn:microsoft.com/office/officeart/2005/8/layout/target3"/>
    <dgm:cxn modelId="{03CD3FE7-E2AD-47B0-AB55-79BFB10B80A2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</a:t>
          </a:r>
          <a:r>
            <a:rPr lang="cs-CZ" sz="2000" kern="1200" dirty="0" smtClean="0"/>
            <a:t>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NÁZEV:VY_22_INOVACE_31_AJ8_HAVE TO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Have to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D02DB9-58AB-40E9-8443-196F569DE676}" type="datetimeFigureOut">
              <a:rPr lang="cs-CZ" smtClean="0"/>
              <a:pPr/>
              <a:t>3.4.2013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0261BA-1984-452F-AD70-6878B4793CA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885A-6B3D-42CE-A9FF-B13FAD8CDE20}" type="datetimeFigureOut">
              <a:rPr lang="cs-CZ" smtClean="0"/>
              <a:pPr/>
              <a:t>3.4.2013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BB8D5-B355-4544-B1D2-D067C71D781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885A-6B3D-42CE-A9FF-B13FAD8CDE20}" type="datetimeFigureOut">
              <a:rPr lang="cs-CZ" smtClean="0"/>
              <a:pPr/>
              <a:t>3.4.2013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BB8D5-B355-4544-B1D2-D067C71D781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885A-6B3D-42CE-A9FF-B13FAD8CDE20}" type="datetimeFigureOut">
              <a:rPr lang="cs-CZ" smtClean="0"/>
              <a:pPr/>
              <a:t>3.4.2013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BB8D5-B355-4544-B1D2-D067C71D781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885A-6B3D-42CE-A9FF-B13FAD8CDE20}" type="datetimeFigureOut">
              <a:rPr lang="cs-CZ" smtClean="0"/>
              <a:pPr/>
              <a:t>3.4.2013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BB8D5-B355-4544-B1D2-D067C71D781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885A-6B3D-42CE-A9FF-B13FAD8CDE20}" type="datetimeFigureOut">
              <a:rPr lang="cs-CZ" smtClean="0"/>
              <a:pPr/>
              <a:t>3.4.2013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BB8D5-B355-4544-B1D2-D067C71D781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885A-6B3D-42CE-A9FF-B13FAD8CDE20}" type="datetimeFigureOut">
              <a:rPr lang="cs-CZ" smtClean="0"/>
              <a:pPr/>
              <a:t>3.4.2013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BB8D5-B355-4544-B1D2-D067C71D781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885A-6B3D-42CE-A9FF-B13FAD8CDE20}" type="datetimeFigureOut">
              <a:rPr lang="cs-CZ" smtClean="0"/>
              <a:pPr/>
              <a:t>3.4.2013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BB8D5-B355-4544-B1D2-D067C71D781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885A-6B3D-42CE-A9FF-B13FAD8CDE20}" type="datetimeFigureOut">
              <a:rPr lang="cs-CZ" smtClean="0"/>
              <a:pPr/>
              <a:t>3.4.2013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BB8D5-B355-4544-B1D2-D067C71D781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885A-6B3D-42CE-A9FF-B13FAD8CDE20}" type="datetimeFigureOut">
              <a:rPr lang="cs-CZ" smtClean="0"/>
              <a:pPr/>
              <a:t>3.4.2013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BB8D5-B355-4544-B1D2-D067C71D781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885A-6B3D-42CE-A9FF-B13FAD8CDE20}" type="datetimeFigureOut">
              <a:rPr lang="cs-CZ" smtClean="0"/>
              <a:pPr/>
              <a:t>3.4.2013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BB8D5-B355-4544-B1D2-D067C71D781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885A-6B3D-42CE-A9FF-B13FAD8CDE20}" type="datetimeFigureOut">
              <a:rPr lang="cs-CZ" smtClean="0"/>
              <a:pPr/>
              <a:t>3.4.2013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BB8D5-B355-4544-B1D2-D067C71D781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6885A-6B3D-42CE-A9FF-B13FAD8CDE20}" type="datetimeFigureOut">
              <a:rPr lang="cs-CZ" smtClean="0"/>
              <a:pPr/>
              <a:t>3.4.2013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BB8D5-B355-4544-B1D2-D067C71D781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1340768"/>
            <a:ext cx="8316416" cy="388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v 8.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Obsahuje vysvětlení používání způsobového slovesa have to, don‘t have to.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 procvičují slovní zásobu.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Uspořádají slovosled ve větách a zdůvodní, proč musí, nesmí, nemusí.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1" y="4721662"/>
            <a:ext cx="38164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Použité zdroje: učebnice Project 3 Tom Hutchinson, Oxford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3861048"/>
            <a:ext cx="8928992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Sloveso </a:t>
            </a:r>
            <a:r>
              <a:rPr lang="cs-CZ" sz="3200" dirty="0" smtClean="0">
                <a:solidFill>
                  <a:srgbClr val="FF0000"/>
                </a:solidFill>
              </a:rPr>
              <a:t>have to </a:t>
            </a:r>
            <a:r>
              <a:rPr lang="cs-CZ" sz="3200" dirty="0" smtClean="0"/>
              <a:t>má stejný význam jako </a:t>
            </a:r>
            <a:r>
              <a:rPr lang="cs-CZ" sz="3200" dirty="0" smtClean="0">
                <a:solidFill>
                  <a:srgbClr val="FF0000"/>
                </a:solidFill>
              </a:rPr>
              <a:t>must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Ve spojení s významovým slovesem </a:t>
            </a:r>
            <a:r>
              <a:rPr lang="cs-CZ" sz="3200" dirty="0" smtClean="0">
                <a:solidFill>
                  <a:srgbClr val="FF0000"/>
                </a:solidFill>
              </a:rPr>
              <a:t>vyjadřuje objektivní nutnost.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548680"/>
            <a:ext cx="7848872" cy="20621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3200" b="1" dirty="0" smtClean="0">
                <a:latin typeface="Arial" charset="0"/>
              </a:rPr>
              <a:t>Opis pro sloveso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3200" b="1" dirty="0" smtClean="0">
                <a:latin typeface="Arial" charset="0"/>
              </a:rPr>
              <a:t> must – muset :</a:t>
            </a:r>
            <a:r>
              <a:rPr lang="cs-CZ" sz="3200" dirty="0" smtClean="0">
                <a:latin typeface="Arial" charset="0"/>
              </a:rPr>
              <a:t/>
            </a:r>
            <a:br>
              <a:rPr lang="cs-CZ" sz="3200" dirty="0" smtClean="0">
                <a:latin typeface="Arial" charset="0"/>
              </a:rPr>
            </a:br>
            <a:r>
              <a:rPr lang="cs-CZ" sz="3200" dirty="0" smtClean="0">
                <a:latin typeface="Arial" charset="0"/>
              </a:rPr>
              <a:t> </a:t>
            </a:r>
            <a:r>
              <a:rPr lang="cs-CZ" sz="3200" b="1" dirty="0" smtClean="0">
                <a:solidFill>
                  <a:srgbClr val="FF0000"/>
                </a:solidFill>
                <a:latin typeface="Arial" charset="0"/>
              </a:rPr>
              <a:t>have to</a:t>
            </a:r>
            <a:r>
              <a:rPr lang="en-GB" sz="3200" b="1" dirty="0" smtClean="0">
                <a:solidFill>
                  <a:srgbClr val="FF0000"/>
                </a:solidFill>
                <a:latin typeface="Arial" charset="0"/>
              </a:rPr>
              <a:t>  </a:t>
            </a:r>
            <a:r>
              <a:rPr lang="cs-CZ" sz="3200" b="1" dirty="0" smtClean="0">
                <a:latin typeface="Arial" charset="0"/>
              </a:rPr>
              <a:t>- </a:t>
            </a:r>
            <a:r>
              <a:rPr lang="cs-CZ" sz="3200" i="1" dirty="0" smtClean="0">
                <a:latin typeface="Arial" charset="0"/>
              </a:rPr>
              <a:t>muset</a:t>
            </a:r>
            <a:endParaRPr lang="en-GB" sz="3200" dirty="0" smtClean="0">
              <a:latin typeface="Arial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3200" b="1" dirty="0" smtClean="0">
                <a:solidFill>
                  <a:srgbClr val="FF0000"/>
                </a:solidFill>
                <a:latin typeface="Arial" charset="0"/>
              </a:rPr>
              <a:t>don't have to</a:t>
            </a:r>
            <a:r>
              <a:rPr lang="cs-CZ" sz="32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cs-CZ" sz="3200" dirty="0" smtClean="0">
                <a:latin typeface="Arial" charset="0"/>
              </a:rPr>
              <a:t>- </a:t>
            </a:r>
            <a:r>
              <a:rPr lang="cs-CZ" sz="3200" i="1" dirty="0" smtClean="0">
                <a:latin typeface="Arial" charset="0"/>
              </a:rPr>
              <a:t>nemuset</a:t>
            </a:r>
            <a:endParaRPr lang="cs-CZ" sz="32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1440160" cy="5539978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/>
            <a:r>
              <a:rPr lang="en-US" sz="4800" dirty="0" smtClean="0">
                <a:solidFill>
                  <a:prstClr val="black"/>
                </a:solidFill>
              </a:rPr>
              <a:t>I</a:t>
            </a:r>
          </a:p>
          <a:p>
            <a:pPr lvl="0"/>
            <a:r>
              <a:rPr lang="en-US" sz="4800" dirty="0" smtClean="0">
                <a:solidFill>
                  <a:prstClr val="black"/>
                </a:solidFill>
              </a:rPr>
              <a:t>We</a:t>
            </a:r>
          </a:p>
          <a:p>
            <a:pPr lvl="0"/>
            <a:r>
              <a:rPr lang="en-US" sz="4800" dirty="0" smtClean="0">
                <a:solidFill>
                  <a:prstClr val="black"/>
                </a:solidFill>
              </a:rPr>
              <a:t>You</a:t>
            </a:r>
          </a:p>
          <a:p>
            <a:r>
              <a:rPr lang="en-US" sz="4800" dirty="0" smtClean="0">
                <a:solidFill>
                  <a:prstClr val="black"/>
                </a:solidFill>
              </a:rPr>
              <a:t>TheyHe</a:t>
            </a:r>
          </a:p>
          <a:p>
            <a:r>
              <a:rPr lang="en-US" sz="4800" dirty="0" smtClean="0">
                <a:solidFill>
                  <a:prstClr val="black"/>
                </a:solidFill>
              </a:rPr>
              <a:t>She</a:t>
            </a:r>
          </a:p>
          <a:p>
            <a:r>
              <a:rPr lang="en-US" sz="4800" dirty="0" smtClean="0">
                <a:solidFill>
                  <a:prstClr val="black"/>
                </a:solidFill>
              </a:rPr>
              <a:t>It</a:t>
            </a:r>
          </a:p>
          <a:p>
            <a:pPr lvl="0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11760" y="1628800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/>
              <a:t>have to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55776" y="4077072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/>
              <a:t>has to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2564904"/>
            <a:ext cx="4392489" cy="156966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go to school at eight o’clock.</a:t>
            </a:r>
            <a:endParaRPr lang="cs-CZ" sz="4800" dirty="0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1475656" y="1052736"/>
            <a:ext cx="1008112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1619672" y="1700808"/>
            <a:ext cx="864096" cy="34349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1547664" y="2204864"/>
            <a:ext cx="864096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1835696" y="2348880"/>
            <a:ext cx="720080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1115616" y="4005064"/>
            <a:ext cx="1224136" cy="55951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>
            <a:off x="1475656" y="4653136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V="1">
            <a:off x="1259632" y="4653136"/>
            <a:ext cx="1080120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8748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Musím pracovat od dvou do deseti hodin.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420888"/>
            <a:ext cx="75241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Ona musí hlídat svého bratra.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509120"/>
            <a:ext cx="57636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Musíme jít domů brzy.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412776"/>
            <a:ext cx="7973529" cy="83099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rgbClr val="FF0000"/>
                </a:solidFill>
              </a:rPr>
              <a:t>I have to work from two to ten.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3501008"/>
            <a:ext cx="8795426" cy="83099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rgbClr val="FF0000"/>
                </a:solidFill>
              </a:rPr>
              <a:t>She has to look after her brother.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5517232"/>
            <a:ext cx="683565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rgbClr val="FF0000"/>
                </a:solidFill>
              </a:rPr>
              <a:t>We have to go home early.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1" y="764704"/>
            <a:ext cx="7920880" cy="378565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Slovesný tvar  don</a:t>
            </a:r>
            <a:r>
              <a:rPr lang="en-US" sz="4800" dirty="0" smtClean="0"/>
              <a:t>’</a:t>
            </a:r>
            <a:r>
              <a:rPr lang="cs-CZ" sz="4800" dirty="0" smtClean="0"/>
              <a:t>t have to a doesn</a:t>
            </a:r>
            <a:r>
              <a:rPr lang="en-US" sz="4800" dirty="0" smtClean="0"/>
              <a:t>’</a:t>
            </a:r>
            <a:r>
              <a:rPr lang="cs-CZ" sz="4800" dirty="0" smtClean="0"/>
              <a:t>t have to </a:t>
            </a:r>
            <a:r>
              <a:rPr lang="cs-CZ" sz="4800" u="sng" dirty="0" smtClean="0"/>
              <a:t>neznamená </a:t>
            </a:r>
            <a:r>
              <a:rPr lang="cs-CZ" sz="4800" dirty="0" smtClean="0"/>
              <a:t>totéž jako mustn</a:t>
            </a:r>
            <a:r>
              <a:rPr lang="en-US" sz="4800" dirty="0" smtClean="0"/>
              <a:t>’</a:t>
            </a:r>
            <a:r>
              <a:rPr lang="cs-CZ" sz="4800" dirty="0" smtClean="0"/>
              <a:t>t. </a:t>
            </a:r>
          </a:p>
          <a:p>
            <a:r>
              <a:rPr lang="cs-CZ" sz="4800" dirty="0" smtClean="0">
                <a:solidFill>
                  <a:srgbClr val="FF0000"/>
                </a:solidFill>
              </a:rPr>
              <a:t>Don</a:t>
            </a:r>
            <a:r>
              <a:rPr lang="en-US" sz="4800" dirty="0" smtClean="0">
                <a:solidFill>
                  <a:srgbClr val="FF0000"/>
                </a:solidFill>
              </a:rPr>
              <a:t>’</a:t>
            </a:r>
            <a:r>
              <a:rPr lang="cs-CZ" sz="4800" dirty="0" smtClean="0">
                <a:solidFill>
                  <a:srgbClr val="FF0000"/>
                </a:solidFill>
              </a:rPr>
              <a:t>t have to </a:t>
            </a:r>
            <a:r>
              <a:rPr lang="cs-CZ" sz="4800" dirty="0" smtClean="0">
                <a:solidFill>
                  <a:schemeClr val="accent5">
                    <a:lumMod val="50000"/>
                  </a:schemeClr>
                </a:solidFill>
              </a:rPr>
              <a:t>vyjadřuje, že něco </a:t>
            </a:r>
            <a:r>
              <a:rPr lang="cs-CZ" sz="4800" dirty="0" smtClean="0">
                <a:solidFill>
                  <a:srgbClr val="FF0000"/>
                </a:solidFill>
              </a:rPr>
              <a:t>není nutné, nemusí se</a:t>
            </a:r>
            <a:r>
              <a:rPr lang="cs-CZ" sz="4800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cs-CZ" sz="48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620688"/>
            <a:ext cx="1440160" cy="5683994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/>
            <a:r>
              <a:rPr lang="en-US" sz="4800" dirty="0" smtClean="0">
                <a:solidFill>
                  <a:prstClr val="black"/>
                </a:solidFill>
              </a:rPr>
              <a:t>I</a:t>
            </a:r>
          </a:p>
          <a:p>
            <a:pPr lvl="0"/>
            <a:r>
              <a:rPr lang="en-US" sz="4800" dirty="0" smtClean="0">
                <a:solidFill>
                  <a:prstClr val="black"/>
                </a:solidFill>
              </a:rPr>
              <a:t>We</a:t>
            </a:r>
          </a:p>
          <a:p>
            <a:pPr lvl="0"/>
            <a:r>
              <a:rPr lang="en-US" sz="4800" dirty="0" smtClean="0">
                <a:solidFill>
                  <a:prstClr val="black"/>
                </a:solidFill>
              </a:rPr>
              <a:t>You</a:t>
            </a:r>
          </a:p>
          <a:p>
            <a:r>
              <a:rPr lang="en-US" sz="4800" dirty="0" smtClean="0">
                <a:solidFill>
                  <a:prstClr val="black"/>
                </a:solidFill>
              </a:rPr>
              <a:t>TheyHe</a:t>
            </a:r>
          </a:p>
          <a:p>
            <a:r>
              <a:rPr lang="en-US" sz="4800" dirty="0" smtClean="0">
                <a:solidFill>
                  <a:prstClr val="black"/>
                </a:solidFill>
              </a:rPr>
              <a:t>She</a:t>
            </a:r>
          </a:p>
          <a:p>
            <a:r>
              <a:rPr lang="en-US" sz="4800" dirty="0" smtClean="0">
                <a:solidFill>
                  <a:prstClr val="black"/>
                </a:solidFill>
              </a:rPr>
              <a:t>It</a:t>
            </a:r>
          </a:p>
          <a:p>
            <a:pPr lvl="0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051720" y="1628800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/>
              <a:t>don’t have to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95736" y="4293096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/>
              <a:t>doesn’t have to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2564904"/>
            <a:ext cx="4392489" cy="156966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go to school at eight o’clock.</a:t>
            </a:r>
            <a:endParaRPr lang="cs-CZ" sz="4800" dirty="0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1547664" y="1052736"/>
            <a:ext cx="576064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>
            <a:endCxn id="3" idx="1"/>
          </p:cNvCxnSpPr>
          <p:nvPr/>
        </p:nvCxnSpPr>
        <p:spPr>
          <a:xfrm>
            <a:off x="1547664" y="1700808"/>
            <a:ext cx="504056" cy="34349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1547664" y="2204864"/>
            <a:ext cx="504056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1763688" y="2348880"/>
            <a:ext cx="576064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>
            <a:endCxn id="4" idx="1"/>
          </p:cNvCxnSpPr>
          <p:nvPr/>
        </p:nvCxnSpPr>
        <p:spPr>
          <a:xfrm>
            <a:off x="1331640" y="3933056"/>
            <a:ext cx="864096" cy="77553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>
            <a:off x="1475656" y="4653136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V="1">
            <a:off x="1115616" y="4797152"/>
            <a:ext cx="1080120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7504" y="548680"/>
            <a:ext cx="7848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 smtClean="0"/>
              <a:t>Ty </a:t>
            </a:r>
            <a:r>
              <a:rPr lang="cs-CZ" sz="4800" b="1" dirty="0" smtClean="0"/>
              <a:t>nemusíš</a:t>
            </a:r>
            <a:r>
              <a:rPr lang="cs-CZ" sz="4800" dirty="0" smtClean="0"/>
              <a:t> jít do školy.</a:t>
            </a:r>
            <a:endParaRPr lang="cs-CZ" sz="4800" dirty="0"/>
          </a:p>
        </p:txBody>
      </p:sp>
      <p:sp>
        <p:nvSpPr>
          <p:cNvPr id="4" name="Obdélník 3"/>
          <p:cNvSpPr/>
          <p:nvPr/>
        </p:nvSpPr>
        <p:spPr>
          <a:xfrm>
            <a:off x="2483768" y="1340768"/>
            <a:ext cx="6480720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4800" dirty="0" smtClean="0">
                <a:solidFill>
                  <a:srgbClr val="FF0000"/>
                </a:solidFill>
              </a:rPr>
              <a:t>You </a:t>
            </a:r>
            <a:r>
              <a:rPr lang="en-US" sz="4800" b="1" dirty="0" smtClean="0">
                <a:solidFill>
                  <a:srgbClr val="FF0000"/>
                </a:solidFill>
              </a:rPr>
              <a:t>needn't</a:t>
            </a:r>
            <a:r>
              <a:rPr lang="en-US" sz="4800" dirty="0" smtClean="0">
                <a:solidFill>
                  <a:srgbClr val="FF0000"/>
                </a:solidFill>
              </a:rPr>
              <a:t> go to school.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27584" y="2204864"/>
            <a:ext cx="8136903" cy="83099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sz="4800" dirty="0" smtClean="0">
                <a:solidFill>
                  <a:srgbClr val="FF0000"/>
                </a:solidFill>
              </a:rPr>
              <a:t>You </a:t>
            </a:r>
            <a:r>
              <a:rPr lang="en-US" sz="4800" b="1" dirty="0" smtClean="0">
                <a:solidFill>
                  <a:srgbClr val="FF0000"/>
                </a:solidFill>
              </a:rPr>
              <a:t>don't have to</a:t>
            </a:r>
            <a:r>
              <a:rPr lang="en-US" sz="4800" dirty="0" smtClean="0">
                <a:solidFill>
                  <a:srgbClr val="FF0000"/>
                </a:solidFill>
              </a:rPr>
              <a:t> go to school.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 rot="10800000" flipV="1">
            <a:off x="179512" y="3778354"/>
            <a:ext cx="8784976" cy="83099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He</a:t>
            </a:r>
            <a:r>
              <a:rPr lang="en-US" sz="4800" dirty="0" smtClean="0">
                <a:solidFill>
                  <a:srgbClr val="FF0000"/>
                </a:solidFill>
              </a:rPr>
              <a:t> </a:t>
            </a:r>
            <a:r>
              <a:rPr lang="en-US" sz="4800" b="1" dirty="0" smtClean="0">
                <a:solidFill>
                  <a:srgbClr val="FF0000"/>
                </a:solidFill>
              </a:rPr>
              <a:t>do</a:t>
            </a:r>
            <a:r>
              <a:rPr lang="cs-CZ" sz="4800" b="1" dirty="0" smtClean="0">
                <a:solidFill>
                  <a:srgbClr val="FF0000"/>
                </a:solidFill>
              </a:rPr>
              <a:t>es</a:t>
            </a:r>
            <a:r>
              <a:rPr lang="en-US" sz="4800" b="1" dirty="0" smtClean="0">
                <a:solidFill>
                  <a:srgbClr val="FF0000"/>
                </a:solidFill>
              </a:rPr>
              <a:t>n't have to</a:t>
            </a:r>
            <a:r>
              <a:rPr lang="en-US" sz="4800" dirty="0" smtClean="0">
                <a:solidFill>
                  <a:srgbClr val="FF0000"/>
                </a:solidFill>
              </a:rPr>
              <a:t> wash up today.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7504" y="2924944"/>
            <a:ext cx="8856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On </a:t>
            </a:r>
            <a:r>
              <a:rPr lang="cs-CZ" sz="4800" b="1" dirty="0" smtClean="0"/>
              <a:t>nemusí</a:t>
            </a:r>
            <a:r>
              <a:rPr lang="cs-CZ" sz="4800" dirty="0" smtClean="0"/>
              <a:t> dnes umývat nádobí.</a:t>
            </a:r>
            <a:endParaRPr lang="cs-CZ" sz="4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4653136"/>
            <a:ext cx="89644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Nemusíme jezdit do školy busem.</a:t>
            </a:r>
            <a:endParaRPr lang="cs-CZ" sz="4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5373216"/>
            <a:ext cx="9251504" cy="156966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rgbClr val="FF0000"/>
                </a:solidFill>
              </a:rPr>
              <a:t>We don’t have to go by bus to school.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71600" y="116632"/>
            <a:ext cx="3162532" cy="46166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Přelož věty a zkontroluj: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260648"/>
            <a:ext cx="5400600" cy="83099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Uspořádej slova do vět</a:t>
            </a:r>
            <a:r>
              <a:rPr lang="en-US" sz="2400" dirty="0" smtClean="0"/>
              <a:t> a </a:t>
            </a:r>
            <a:r>
              <a:rPr lang="cs-CZ" sz="2400" dirty="0" smtClean="0"/>
              <a:t>zdůvodni proč musíš, nesmíš, nemusíš.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" y="1196752"/>
            <a:ext cx="9144000" cy="501675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go to school/Anna/today/doesn’t have to</a:t>
            </a:r>
          </a:p>
          <a:p>
            <a:r>
              <a:rPr lang="en-US" sz="3200" dirty="0" smtClean="0"/>
              <a:t>park your car/in front of the cinema/mustn’t/you</a:t>
            </a:r>
          </a:p>
          <a:p>
            <a:r>
              <a:rPr lang="en-US" sz="3200" dirty="0" smtClean="0"/>
              <a:t>at ten o’clock/be home/they/don’t have to</a:t>
            </a:r>
          </a:p>
          <a:p>
            <a:r>
              <a:rPr lang="en-US" sz="3200" dirty="0" smtClean="0"/>
              <a:t>with the machines/play/mustn’t/children</a:t>
            </a:r>
          </a:p>
          <a:p>
            <a:r>
              <a:rPr lang="en-US" sz="3200" dirty="0" smtClean="0"/>
              <a:t>doesn’t have to/on Mondays/my dad/go to the office</a:t>
            </a:r>
          </a:p>
          <a:p>
            <a:r>
              <a:rPr lang="en-US" sz="3200" dirty="0" smtClean="0"/>
              <a:t>get up/Mickey/doesn’t have to/at 6:30</a:t>
            </a:r>
          </a:p>
          <a:p>
            <a:r>
              <a:rPr lang="en-US" sz="3200" dirty="0" smtClean="0"/>
              <a:t>two foreign languages/learn/we/have to</a:t>
            </a:r>
          </a:p>
          <a:p>
            <a:r>
              <a:rPr lang="en-US" sz="3200" dirty="0" smtClean="0"/>
              <a:t>they/their bikes/mustn’t on the road/ride</a:t>
            </a:r>
          </a:p>
          <a:p>
            <a:r>
              <a:rPr lang="en-US" sz="3200" dirty="0" smtClean="0"/>
              <a:t>mustn’t /Neil/talk too much/in class</a:t>
            </a:r>
          </a:p>
          <a:p>
            <a:r>
              <a:rPr lang="en-US" sz="3200" dirty="0" smtClean="0"/>
              <a:t>swim/after a meal/mustn’t/you</a:t>
            </a:r>
            <a:endParaRPr lang="cs-CZ" sz="3200" dirty="0"/>
          </a:p>
        </p:txBody>
      </p:sp>
      <p:sp>
        <p:nvSpPr>
          <p:cNvPr id="4" name="Veselý obličej 3"/>
          <p:cNvSpPr/>
          <p:nvPr/>
        </p:nvSpPr>
        <p:spPr>
          <a:xfrm>
            <a:off x="7308304" y="5661248"/>
            <a:ext cx="914400" cy="914400"/>
          </a:xfrm>
          <a:prstGeom prst="smileyFace">
            <a:avLst>
              <a:gd name="adj" fmla="val 4653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333</Words>
  <Application>Microsoft Office PowerPoint</Application>
  <PresentationFormat>Předvádění na obrazovce (4:3)</PresentationFormat>
  <Paragraphs>70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OEM</cp:lastModifiedBy>
  <cp:revision>11</cp:revision>
  <dcterms:created xsi:type="dcterms:W3CDTF">2013-02-18T16:22:43Z</dcterms:created>
  <dcterms:modified xsi:type="dcterms:W3CDTF">2013-04-03T16:43:59Z</dcterms:modified>
</cp:coreProperties>
</file>