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0" r:id="rId2"/>
    <p:sldId id="271" r:id="rId3"/>
    <p:sldId id="258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</a:t>
          </a:r>
          <a:r>
            <a:rPr lang="cs-CZ" sz="2000" smtClean="0"/>
            <a:t>OKRES </a:t>
          </a:r>
          <a:r>
            <a:rPr lang="cs-CZ" sz="200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Can, should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NÁZEV:VY_22_INOVACE_32_AJ8_CAN, SHOULD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FEA17525-3B16-4FD2-B385-91EFD23960E6}" type="presOf" srcId="{1AE9165A-6B70-4FFD-A49C-881BF73B4F04}" destId="{BD3627E9-8FC8-4A2F-B3EA-FAE798EF81D8}" srcOrd="1" destOrd="0" presId="urn:microsoft.com/office/officeart/2005/8/layout/target3"/>
    <dgm:cxn modelId="{0E6EEA8C-F49F-4DBF-BF36-93F477A49FB2}" type="presOf" srcId="{26CBEA56-8CFD-48C0-BD6E-2EB16B1FBF42}" destId="{92E1E9E3-D1F0-4866-9424-7ECC0DD990BC}" srcOrd="1" destOrd="0" presId="urn:microsoft.com/office/officeart/2005/8/layout/target3"/>
    <dgm:cxn modelId="{B17DE2DA-54A7-483B-B806-242D60FC6A52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044662-E36A-4FC6-9040-383B3BEAB29F}" type="presOf" srcId="{D1D4F407-5343-4D3F-B5B9-D407B03CAEB4}" destId="{AED2198E-93D5-4001-81B4-73124B309672}" srcOrd="1" destOrd="0" presId="urn:microsoft.com/office/officeart/2005/8/layout/target3"/>
    <dgm:cxn modelId="{0B61249F-6877-4C14-8C66-BCCA0DC56624}" type="presOf" srcId="{26CBEA56-8CFD-48C0-BD6E-2EB16B1FBF42}" destId="{5583D5C5-FAFF-4548-819C-80E289F73770}" srcOrd="0" destOrd="0" presId="urn:microsoft.com/office/officeart/2005/8/layout/target3"/>
    <dgm:cxn modelId="{DF8284D9-6C11-480B-8876-733E2FE99E2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7D26B65-745C-42F1-90F3-2733785D1DC8}" type="presOf" srcId="{1F4F8BC0-F267-4379-9FE7-6FFC8B64BAD8}" destId="{017154CD-D9A9-4968-AD11-1207A3C4C00A}" srcOrd="1" destOrd="0" presId="urn:microsoft.com/office/officeart/2005/8/layout/target3"/>
    <dgm:cxn modelId="{58495826-847D-4807-AB4B-6F9A57D6D310}" type="presOf" srcId="{D1D4F407-5343-4D3F-B5B9-D407B03CAEB4}" destId="{D005CE8C-CC26-4C3E-AC11-E15060ECD759}" srcOrd="0" destOrd="0" presId="urn:microsoft.com/office/officeart/2005/8/layout/target3"/>
    <dgm:cxn modelId="{5B7F8087-7250-40DC-9A71-1D94375FED4C}" type="presOf" srcId="{757F3AB3-0718-4624-B441-E567A8F0AB56}" destId="{333A1088-737F-45CB-B68E-254E46348037}" srcOrd="0" destOrd="0" presId="urn:microsoft.com/office/officeart/2005/8/layout/target3"/>
    <dgm:cxn modelId="{B7D215A7-CAE0-4993-B38F-79C7973FFCA1}" type="presOf" srcId="{1F4F8BC0-F267-4379-9FE7-6FFC8B64BAD8}" destId="{C8857ABF-5052-4733-A46C-0F8B764FF76F}" srcOrd="0" destOrd="0" presId="urn:microsoft.com/office/officeart/2005/8/layout/target3"/>
    <dgm:cxn modelId="{2F999B6A-7DE1-412F-A713-BE4AC248584A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1C1305D-1820-48F8-B654-F3A636954296}" type="presParOf" srcId="{333A1088-737F-45CB-B68E-254E46348037}" destId="{F5ABB229-8D3B-4694-996A-96F23CF14429}" srcOrd="0" destOrd="0" presId="urn:microsoft.com/office/officeart/2005/8/layout/target3"/>
    <dgm:cxn modelId="{256BCB43-C4F6-4C65-AD57-63BFD7AE18C8}" type="presParOf" srcId="{333A1088-737F-45CB-B68E-254E46348037}" destId="{F41139FD-01EE-4571-8B17-4FB00FC51163}" srcOrd="1" destOrd="0" presId="urn:microsoft.com/office/officeart/2005/8/layout/target3"/>
    <dgm:cxn modelId="{55F56A72-A701-4F9D-ADDD-2775423CBB76}" type="presParOf" srcId="{333A1088-737F-45CB-B68E-254E46348037}" destId="{D005CE8C-CC26-4C3E-AC11-E15060ECD759}" srcOrd="2" destOrd="0" presId="urn:microsoft.com/office/officeart/2005/8/layout/target3"/>
    <dgm:cxn modelId="{87226D05-651C-4003-99E4-B19A884150CD}" type="presParOf" srcId="{333A1088-737F-45CB-B68E-254E46348037}" destId="{2C702D82-9B77-49B7-9568-BB8EB47C3372}" srcOrd="3" destOrd="0" presId="urn:microsoft.com/office/officeart/2005/8/layout/target3"/>
    <dgm:cxn modelId="{7B738150-A844-40E3-B17D-7084B0D8ED83}" type="presParOf" srcId="{333A1088-737F-45CB-B68E-254E46348037}" destId="{A52A0455-90FF-4808-ABD0-F02540D31D5A}" srcOrd="4" destOrd="0" presId="urn:microsoft.com/office/officeart/2005/8/layout/target3"/>
    <dgm:cxn modelId="{9624A960-3822-4BB4-B6A7-D75BEA1BB393}" type="presParOf" srcId="{333A1088-737F-45CB-B68E-254E46348037}" destId="{6140AFEC-043D-4C43-A2F9-D0F5331DF3A3}" srcOrd="5" destOrd="0" presId="urn:microsoft.com/office/officeart/2005/8/layout/target3"/>
    <dgm:cxn modelId="{8D5AC5B5-E4F8-482D-AE49-C3A04AC3B53D}" type="presParOf" srcId="{333A1088-737F-45CB-B68E-254E46348037}" destId="{71A10DEB-455E-4133-A618-0A0EE82A21E3}" srcOrd="6" destOrd="0" presId="urn:microsoft.com/office/officeart/2005/8/layout/target3"/>
    <dgm:cxn modelId="{0B937D9E-87A7-44D0-A058-F4516A1EE8D9}" type="presParOf" srcId="{333A1088-737F-45CB-B68E-254E46348037}" destId="{DA6A876D-6D25-492F-8BDC-9AE6A6CFB1FA}" srcOrd="7" destOrd="0" presId="urn:microsoft.com/office/officeart/2005/8/layout/target3"/>
    <dgm:cxn modelId="{B9CD0998-C7B0-4BAD-8493-AD04AFCEEB71}" type="presParOf" srcId="{333A1088-737F-45CB-B68E-254E46348037}" destId="{A9F01C16-B5C0-47B0-9750-F7E5E11674A0}" srcOrd="8" destOrd="0" presId="urn:microsoft.com/office/officeart/2005/8/layout/target3"/>
    <dgm:cxn modelId="{A33F02BE-4582-4DBF-AC0E-9B3A05142B7F}" type="presParOf" srcId="{333A1088-737F-45CB-B68E-254E46348037}" destId="{5C0CF724-3222-4429-B09A-F154A62FD507}" srcOrd="9" destOrd="0" presId="urn:microsoft.com/office/officeart/2005/8/layout/target3"/>
    <dgm:cxn modelId="{E6500A93-8755-4402-A503-1F032ED7C74C}" type="presParOf" srcId="{333A1088-737F-45CB-B68E-254E46348037}" destId="{71A5FEA7-FE77-4220-960F-2AB7AE466FE5}" srcOrd="10" destOrd="0" presId="urn:microsoft.com/office/officeart/2005/8/layout/target3"/>
    <dgm:cxn modelId="{BB8EA9BD-211C-4135-96EE-6BFDDA45898E}" type="presParOf" srcId="{333A1088-737F-45CB-B68E-254E46348037}" destId="{C8857ABF-5052-4733-A46C-0F8B764FF76F}" srcOrd="11" destOrd="0" presId="urn:microsoft.com/office/officeart/2005/8/layout/target3"/>
    <dgm:cxn modelId="{0B0C1097-8DD8-4DD7-A0F8-9051200369F6}" type="presParOf" srcId="{333A1088-737F-45CB-B68E-254E46348037}" destId="{1839E65E-6E97-41D2-A171-98C033275D27}" srcOrd="12" destOrd="0" presId="urn:microsoft.com/office/officeart/2005/8/layout/target3"/>
    <dgm:cxn modelId="{76CCED2F-35D3-4D53-BA37-1DCD5DF0A351}" type="presParOf" srcId="{333A1088-737F-45CB-B68E-254E46348037}" destId="{914F10DC-A7FA-462B-9334-03354AC7EA9F}" srcOrd="13" destOrd="0" presId="urn:microsoft.com/office/officeart/2005/8/layout/target3"/>
    <dgm:cxn modelId="{A0FBADB3-61F2-4179-ADD6-81ACD3337016}" type="presParOf" srcId="{333A1088-737F-45CB-B68E-254E46348037}" destId="{5583D5C5-FAFF-4548-819C-80E289F73770}" srcOrd="14" destOrd="0" presId="urn:microsoft.com/office/officeart/2005/8/layout/target3"/>
    <dgm:cxn modelId="{0C11B6FE-7E84-402D-AAA0-89D7A4519554}" type="presParOf" srcId="{333A1088-737F-45CB-B68E-254E46348037}" destId="{AED2198E-93D5-4001-81B4-73124B309672}" srcOrd="15" destOrd="0" presId="urn:microsoft.com/office/officeart/2005/8/layout/target3"/>
    <dgm:cxn modelId="{135BE113-71A7-4F05-8D86-3B94E7C68216}" type="presParOf" srcId="{333A1088-737F-45CB-B68E-254E46348037}" destId="{2BE915AB-18AA-4053-B92C-3BFC9ED204BB}" srcOrd="16" destOrd="0" presId="urn:microsoft.com/office/officeart/2005/8/layout/target3"/>
    <dgm:cxn modelId="{02810974-9099-4FE4-BFE1-3320AB2869D0}" type="presParOf" srcId="{333A1088-737F-45CB-B68E-254E46348037}" destId="{BD3627E9-8FC8-4A2F-B3EA-FAE798EF81D8}" srcOrd="17" destOrd="0" presId="urn:microsoft.com/office/officeart/2005/8/layout/target3"/>
    <dgm:cxn modelId="{38DF7292-A653-462B-9033-23C88EBE31F8}" type="presParOf" srcId="{333A1088-737F-45CB-B68E-254E46348037}" destId="{017154CD-D9A9-4968-AD11-1207A3C4C00A}" srcOrd="18" destOrd="0" presId="urn:microsoft.com/office/officeart/2005/8/layout/target3"/>
    <dgm:cxn modelId="{454EA1A6-3C6B-4871-B6AA-F95F0961174D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</a:t>
          </a:r>
          <a:r>
            <a:rPr lang="cs-CZ" sz="2000" kern="1200" smtClean="0"/>
            <a:t>OKRES </a:t>
          </a:r>
          <a:r>
            <a:rPr lang="cs-CZ" sz="2000" kern="1200" smtClean="0"/>
            <a:t>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NÁZEV:VY_22_INOVACE_32_AJ8_CAN, SHOULD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Can, should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4083F-898A-492F-909D-8F79D947D9D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DCE98F-FB94-4B20-985A-8E35DC8BBE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A7D150F-3F04-4A67-93A3-F8A40042B9FD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D70209-5010-404B-B4E6-7528FC479C8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vysvětlení používání způsobového slovesa can, can‘t, should, shouldn‘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použitíPřekládají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věty a klikem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Dávají rady s použitím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should.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4721662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908720"/>
            <a:ext cx="5400600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Can for permission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132856"/>
            <a:ext cx="8424936" cy="316835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Slovesný tvar can s významovým slovesem</a:t>
            </a:r>
            <a:endParaRPr lang="en-US" sz="4800" dirty="0" smtClean="0">
              <a:solidFill>
                <a:srgbClr val="00B050"/>
              </a:solidFill>
            </a:endParaRPr>
          </a:p>
          <a:p>
            <a:r>
              <a:rPr lang="cs-CZ" sz="4800" dirty="0" smtClean="0">
                <a:solidFill>
                  <a:srgbClr val="00B050"/>
                </a:solidFill>
              </a:rPr>
              <a:t> ( infinitiv bez to ) vyjadřuje možnost či povolení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1677451" cy="526297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I</a:t>
            </a:r>
          </a:p>
          <a:p>
            <a:r>
              <a:rPr lang="en-US" sz="4800" dirty="0" smtClean="0"/>
              <a:t>He</a:t>
            </a:r>
          </a:p>
          <a:p>
            <a:r>
              <a:rPr lang="en-US" sz="4800" dirty="0" smtClean="0"/>
              <a:t>She</a:t>
            </a:r>
          </a:p>
          <a:p>
            <a:r>
              <a:rPr lang="en-US" sz="4800" dirty="0" smtClean="0"/>
              <a:t>It</a:t>
            </a:r>
          </a:p>
          <a:p>
            <a:r>
              <a:rPr lang="en-US" sz="4800" dirty="0" smtClean="0"/>
              <a:t>We</a:t>
            </a:r>
          </a:p>
          <a:p>
            <a:r>
              <a:rPr lang="en-US" sz="4800" dirty="0" smtClean="0"/>
              <a:t>You</a:t>
            </a:r>
          </a:p>
          <a:p>
            <a:r>
              <a:rPr lang="en-US" sz="4800" dirty="0" smtClean="0"/>
              <a:t>They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7" y="2420888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can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1916832"/>
            <a:ext cx="4608513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go</a:t>
            </a:r>
            <a:r>
              <a:rPr lang="en-US" sz="4800" dirty="0" smtClean="0"/>
              <a:t> home </a:t>
            </a:r>
            <a:r>
              <a:rPr lang="cs-CZ" sz="4800" dirty="0" smtClean="0"/>
              <a:t>early</a:t>
            </a:r>
            <a:r>
              <a:rPr lang="en-US" sz="4800" dirty="0" smtClean="0"/>
              <a:t> today.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548680"/>
            <a:ext cx="1656184" cy="526297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I</a:t>
            </a:r>
          </a:p>
          <a:p>
            <a:r>
              <a:rPr lang="en-US" sz="4800" dirty="0" smtClean="0"/>
              <a:t>He</a:t>
            </a:r>
          </a:p>
          <a:p>
            <a:r>
              <a:rPr lang="en-US" sz="4800" dirty="0" smtClean="0"/>
              <a:t>She</a:t>
            </a:r>
          </a:p>
          <a:p>
            <a:r>
              <a:rPr lang="en-US" sz="4800" dirty="0" smtClean="0"/>
              <a:t>It</a:t>
            </a:r>
          </a:p>
          <a:p>
            <a:r>
              <a:rPr lang="en-US" sz="4800" dirty="0" smtClean="0"/>
              <a:t>We</a:t>
            </a:r>
          </a:p>
          <a:p>
            <a:r>
              <a:rPr lang="en-US" sz="4800" dirty="0" smtClean="0"/>
              <a:t>You</a:t>
            </a:r>
          </a:p>
          <a:p>
            <a:r>
              <a:rPr lang="en-US" sz="4800" dirty="0" smtClean="0"/>
              <a:t>They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198884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can’t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1988840"/>
            <a:ext cx="4536505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be home before nine o’clock.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548680"/>
            <a:ext cx="17942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Zápor: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3429000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cannot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Otázka: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2411760" y="908720"/>
            <a:ext cx="1872208" cy="526297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en-US" sz="4800" dirty="0">
                <a:solidFill>
                  <a:prstClr val="black"/>
                </a:solidFill>
              </a:rPr>
              <a:t>I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She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It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We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You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They</a:t>
            </a:r>
            <a:endParaRPr lang="cs-CZ" sz="4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852936"/>
            <a:ext cx="18722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Can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4499992" y="2492896"/>
            <a:ext cx="4392488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go to the cinema?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0648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Krátká odpověď :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24944"/>
            <a:ext cx="1140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smtClean="0"/>
              <a:t>Yes,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1052736"/>
            <a:ext cx="2358008" cy="526297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en-US" sz="4800" dirty="0">
                <a:solidFill>
                  <a:prstClr val="black"/>
                </a:solidFill>
              </a:rPr>
              <a:t>I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She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It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We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You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They</a:t>
            </a:r>
            <a:endParaRPr lang="cs-CZ" sz="4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20072" y="2852936"/>
            <a:ext cx="19442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7200" dirty="0">
                <a:solidFill>
                  <a:srgbClr val="FF0000"/>
                </a:solidFill>
              </a:rPr>
              <a:t>can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780928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No,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2286000" y="692696"/>
            <a:ext cx="1925960" cy="526297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en-US" sz="4800" dirty="0">
                <a:solidFill>
                  <a:prstClr val="black"/>
                </a:solidFill>
              </a:rPr>
              <a:t>I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She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It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We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You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They</a:t>
            </a:r>
            <a:endParaRPr lang="cs-CZ" sz="4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2564904"/>
            <a:ext cx="288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7200" dirty="0">
                <a:solidFill>
                  <a:srgbClr val="FF0000"/>
                </a:solidFill>
              </a:rPr>
              <a:t>can’t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1449365" y="836712"/>
            <a:ext cx="5714921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Should , shouldn’t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7920881" cy="304698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Slovesný tvar </a:t>
            </a:r>
            <a:r>
              <a:rPr lang="cs-CZ" sz="4800" dirty="0" smtClean="0">
                <a:solidFill>
                  <a:srgbClr val="FF0000"/>
                </a:solidFill>
              </a:rPr>
              <a:t>should</a:t>
            </a:r>
            <a:r>
              <a:rPr lang="cs-CZ" sz="4800" dirty="0" smtClean="0"/>
              <a:t> a </a:t>
            </a:r>
            <a:r>
              <a:rPr lang="cs-CZ" sz="4800" dirty="0" smtClean="0">
                <a:solidFill>
                  <a:srgbClr val="FF0000"/>
                </a:solidFill>
              </a:rPr>
              <a:t>shouldn‘t </a:t>
            </a:r>
            <a:r>
              <a:rPr lang="cs-CZ" sz="4800" dirty="0" smtClean="0"/>
              <a:t>používáme, chceme-li někomu </a:t>
            </a:r>
            <a:r>
              <a:rPr lang="cs-CZ" sz="4800" dirty="0" smtClean="0">
                <a:solidFill>
                  <a:srgbClr val="FF0000"/>
                </a:solidFill>
              </a:rPr>
              <a:t>poradit, co by měl či neměl dělat.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2088232" cy="5262979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lvl="0"/>
            <a:r>
              <a:rPr lang="en-US" sz="4800" dirty="0">
                <a:solidFill>
                  <a:prstClr val="black"/>
                </a:solidFill>
              </a:rPr>
              <a:t>I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She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It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We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You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They</a:t>
            </a:r>
            <a:endParaRPr lang="cs-CZ" sz="4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2564904"/>
            <a:ext cx="280831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should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2492896"/>
            <a:ext cx="2880320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visit a doctor.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1584176" cy="5262979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lvl="0"/>
            <a:r>
              <a:rPr lang="en-US" sz="4800" dirty="0">
                <a:solidFill>
                  <a:prstClr val="black"/>
                </a:solidFill>
              </a:rPr>
              <a:t>I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She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It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We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You</a:t>
            </a:r>
          </a:p>
          <a:p>
            <a:pPr lvl="0"/>
            <a:r>
              <a:rPr lang="en-US" sz="4800" dirty="0">
                <a:solidFill>
                  <a:prstClr val="black"/>
                </a:solidFill>
              </a:rPr>
              <a:t>They</a:t>
            </a:r>
            <a:endParaRPr lang="cs-CZ" sz="4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9" y="2420888"/>
            <a:ext cx="41044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</a:t>
            </a:r>
            <a:r>
              <a:rPr lang="cs-CZ" sz="7200" dirty="0" smtClean="0">
                <a:solidFill>
                  <a:srgbClr val="FF0000"/>
                </a:solidFill>
              </a:rPr>
              <a:t>hould</a:t>
            </a:r>
            <a:r>
              <a:rPr lang="en-US" sz="7200" dirty="0" smtClean="0">
                <a:solidFill>
                  <a:srgbClr val="FF0000"/>
                </a:solidFill>
              </a:rPr>
              <a:t>n’t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3501008"/>
            <a:ext cx="2376264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talk it.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60"/>
            <a:ext cx="7461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Měl bys být více opatrný.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708920"/>
            <a:ext cx="8568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Měl by poslouchat svého doktora.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293096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Oni by neměli běhat po chodbě.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988841"/>
            <a:ext cx="822296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You should be more careful.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5" y="3501008"/>
            <a:ext cx="835292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He should listen to his doctor.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57192"/>
            <a:ext cx="9145017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They shouldn’t run in the corridor.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404664"/>
            <a:ext cx="3842719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Přelož a klikem zkontroluj: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277832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Give advices with should: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8496944" cy="258532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My tooth hurts.                                                                  </a:t>
            </a:r>
            <a:r>
              <a:rPr lang="en-US" dirty="0" smtClean="0">
                <a:solidFill>
                  <a:srgbClr val="FF0000"/>
                </a:solidFill>
              </a:rPr>
              <a:t>You should go to the dentist.</a:t>
            </a:r>
          </a:p>
          <a:p>
            <a:r>
              <a:rPr lang="en-US" dirty="0" smtClean="0"/>
              <a:t>My brother is very lazy at home.</a:t>
            </a:r>
          </a:p>
          <a:p>
            <a:r>
              <a:rPr lang="en-US" dirty="0" smtClean="0"/>
              <a:t>I’ve got a headache.</a:t>
            </a:r>
          </a:p>
          <a:p>
            <a:r>
              <a:rPr lang="en-US" dirty="0" smtClean="0"/>
              <a:t>He wants to go to the disco, but I don’t like music.</a:t>
            </a:r>
          </a:p>
          <a:p>
            <a:r>
              <a:rPr lang="en-US" dirty="0" smtClean="0"/>
              <a:t>My dad is working hard. He is tired.</a:t>
            </a:r>
          </a:p>
          <a:p>
            <a:r>
              <a:rPr lang="en-US" dirty="0" smtClean="0"/>
              <a:t>Anna got bad marks in the English test last week.</a:t>
            </a:r>
          </a:p>
          <a:p>
            <a:r>
              <a:rPr lang="en-US" dirty="0" smtClean="0"/>
              <a:t>You drive so fast.</a:t>
            </a:r>
          </a:p>
          <a:p>
            <a:endParaRPr lang="en-US" dirty="0" smtClean="0"/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195736" y="1412776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419872" y="3861048"/>
            <a:ext cx="3198311" cy="175432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dirty="0" smtClean="0"/>
              <a:t>Use: study harder</a:t>
            </a:r>
          </a:p>
          <a:p>
            <a:r>
              <a:rPr lang="en-US" dirty="0" smtClean="0"/>
              <a:t>         take a tablet</a:t>
            </a:r>
          </a:p>
          <a:p>
            <a:r>
              <a:rPr lang="en-US" dirty="0" smtClean="0"/>
              <a:t>         be more careful</a:t>
            </a:r>
          </a:p>
          <a:p>
            <a:r>
              <a:rPr lang="en-US" dirty="0" smtClean="0"/>
              <a:t>         tell him you don’t like it</a:t>
            </a:r>
          </a:p>
          <a:p>
            <a:r>
              <a:rPr lang="en-US" dirty="0" smtClean="0"/>
              <a:t>         take a holiday</a:t>
            </a:r>
          </a:p>
          <a:p>
            <a:r>
              <a:rPr lang="en-US" dirty="0" smtClean="0"/>
              <a:t>         help with the housework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53</TotalTime>
  <Words>356</Words>
  <Application>Microsoft Office PowerPoint</Application>
  <PresentationFormat>Předvádění na obrazovce (4:3)</PresentationFormat>
  <Paragraphs>113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8</cp:revision>
  <dcterms:created xsi:type="dcterms:W3CDTF">2013-02-18T17:29:21Z</dcterms:created>
  <dcterms:modified xsi:type="dcterms:W3CDTF">2013-04-03T16:45:49Z</dcterms:modified>
</cp:coreProperties>
</file>