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7" r:id="rId2"/>
    <p:sldId id="268" r:id="rId3"/>
    <p:sldId id="257" r:id="rId4"/>
    <p:sldId id="263" r:id="rId5"/>
    <p:sldId id="269" r:id="rId6"/>
    <p:sldId id="271" r:id="rId7"/>
    <p:sldId id="259" r:id="rId8"/>
    <p:sldId id="264" r:id="rId9"/>
    <p:sldId id="266" r:id="rId10"/>
    <p:sldId id="265" r:id="rId11"/>
    <p:sldId id="261" r:id="rId12"/>
    <p:sldId id="270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</a:t>
          </a:r>
          <a:r>
            <a:rPr lang="cs-CZ" sz="2000" dirty="0" smtClean="0"/>
            <a:t>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 DATES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NÁZEV:VY_22_INOVACE_34_AJ8_DATES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7A1A8BC-1DEC-4A84-93CC-9578393D877E}" type="presOf" srcId="{1F4F8BC0-F267-4379-9FE7-6FFC8B64BAD8}" destId="{017154CD-D9A9-4968-AD11-1207A3C4C00A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0CB338-793A-4644-A626-A00D66378424}" type="presOf" srcId="{26CBEA56-8CFD-48C0-BD6E-2EB16B1FBF42}" destId="{5583D5C5-FAFF-4548-819C-80E289F73770}" srcOrd="0" destOrd="0" presId="urn:microsoft.com/office/officeart/2005/8/layout/target3"/>
    <dgm:cxn modelId="{AA1F7DAA-5C46-405E-B38D-E402ED5172D1}" type="presOf" srcId="{1AE9165A-6B70-4FFD-A49C-881BF73B4F04}" destId="{BD3627E9-8FC8-4A2F-B3EA-FAE798EF81D8}" srcOrd="1" destOrd="0" presId="urn:microsoft.com/office/officeart/2005/8/layout/target3"/>
    <dgm:cxn modelId="{14BC5A37-BB0D-4485-9103-F5DFC1BDE71C}" type="presOf" srcId="{1F4F8BC0-F267-4379-9FE7-6FFC8B64BAD8}" destId="{C8857ABF-5052-4733-A46C-0F8B764FF76F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201EC5A3-340E-4B0F-AF2D-23DBC8DA3D77}" type="presOf" srcId="{1AE9165A-6B70-4FFD-A49C-881BF73B4F04}" destId="{A9F01C16-B5C0-47B0-9750-F7E5E11674A0}" srcOrd="0" destOrd="0" presId="urn:microsoft.com/office/officeart/2005/8/layout/target3"/>
    <dgm:cxn modelId="{D7D884C3-CB16-4C96-8072-BD4C3F760945}" type="presOf" srcId="{D1D4F407-5343-4D3F-B5B9-D407B03CAEB4}" destId="{D005CE8C-CC26-4C3E-AC11-E15060ECD759}" srcOrd="0" destOrd="0" presId="urn:microsoft.com/office/officeart/2005/8/layout/target3"/>
    <dgm:cxn modelId="{3E9CE465-43AA-4526-8CA5-581FA2808151}" type="presOf" srcId="{757F3AB3-0718-4624-B441-E567A8F0AB56}" destId="{333A1088-737F-45CB-B68E-254E46348037}" srcOrd="0" destOrd="0" presId="urn:microsoft.com/office/officeart/2005/8/layout/target3"/>
    <dgm:cxn modelId="{0FAA9D00-8999-4168-9AFC-5976FC9D2E89}" type="presOf" srcId="{26CBEA56-8CFD-48C0-BD6E-2EB16B1FBF42}" destId="{92E1E9E3-D1F0-4866-9424-7ECC0DD990BC}" srcOrd="1" destOrd="0" presId="urn:microsoft.com/office/officeart/2005/8/layout/target3"/>
    <dgm:cxn modelId="{86451F6E-5A7A-4CFC-A238-C379A5D18FEA}" type="presOf" srcId="{D1B46980-6531-4606-95E6-44980827E919}" destId="{2BE915AB-18AA-4053-B92C-3BFC9ED204BB}" srcOrd="1" destOrd="0" presId="urn:microsoft.com/office/officeart/2005/8/layout/target3"/>
    <dgm:cxn modelId="{D3726D24-57D6-4C81-B52B-170141D9A5E4}" type="presOf" srcId="{D1D4F407-5343-4D3F-B5B9-D407B03CAEB4}" destId="{AED2198E-93D5-4001-81B4-73124B309672}" srcOrd="1" destOrd="0" presId="urn:microsoft.com/office/officeart/2005/8/layout/target3"/>
    <dgm:cxn modelId="{DCEDBA1C-001A-4873-9C8E-BD523C6D0BBB}" type="presOf" srcId="{D1B46980-6531-4606-95E6-44980827E919}" destId="{6140AFEC-043D-4C43-A2F9-D0F5331DF3A3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5760BF4A-B59D-42A1-B7B7-B95CFEEC1E24}" type="presParOf" srcId="{333A1088-737F-45CB-B68E-254E46348037}" destId="{F5ABB229-8D3B-4694-996A-96F23CF14429}" srcOrd="0" destOrd="0" presId="urn:microsoft.com/office/officeart/2005/8/layout/target3"/>
    <dgm:cxn modelId="{88DD1771-CAE5-4F74-8301-355E6C5DF836}" type="presParOf" srcId="{333A1088-737F-45CB-B68E-254E46348037}" destId="{F41139FD-01EE-4571-8B17-4FB00FC51163}" srcOrd="1" destOrd="0" presId="urn:microsoft.com/office/officeart/2005/8/layout/target3"/>
    <dgm:cxn modelId="{5F211C45-D0BD-4A28-91E9-12044E9CF5EB}" type="presParOf" srcId="{333A1088-737F-45CB-B68E-254E46348037}" destId="{D005CE8C-CC26-4C3E-AC11-E15060ECD759}" srcOrd="2" destOrd="0" presId="urn:microsoft.com/office/officeart/2005/8/layout/target3"/>
    <dgm:cxn modelId="{B6205DFB-330F-4337-8319-90611C475C14}" type="presParOf" srcId="{333A1088-737F-45CB-B68E-254E46348037}" destId="{2C702D82-9B77-49B7-9568-BB8EB47C3372}" srcOrd="3" destOrd="0" presId="urn:microsoft.com/office/officeart/2005/8/layout/target3"/>
    <dgm:cxn modelId="{762CB2B4-8FB2-480E-8F16-9217B2D9415D}" type="presParOf" srcId="{333A1088-737F-45CB-B68E-254E46348037}" destId="{A52A0455-90FF-4808-ABD0-F02540D31D5A}" srcOrd="4" destOrd="0" presId="urn:microsoft.com/office/officeart/2005/8/layout/target3"/>
    <dgm:cxn modelId="{75A492FA-C9DC-42D8-BD8C-F633C2B5CEE0}" type="presParOf" srcId="{333A1088-737F-45CB-B68E-254E46348037}" destId="{6140AFEC-043D-4C43-A2F9-D0F5331DF3A3}" srcOrd="5" destOrd="0" presId="urn:microsoft.com/office/officeart/2005/8/layout/target3"/>
    <dgm:cxn modelId="{57C22099-6394-4306-940F-C4E3B80254BC}" type="presParOf" srcId="{333A1088-737F-45CB-B68E-254E46348037}" destId="{71A10DEB-455E-4133-A618-0A0EE82A21E3}" srcOrd="6" destOrd="0" presId="urn:microsoft.com/office/officeart/2005/8/layout/target3"/>
    <dgm:cxn modelId="{CBE1B7DE-4943-4F08-A488-A3609FD83316}" type="presParOf" srcId="{333A1088-737F-45CB-B68E-254E46348037}" destId="{DA6A876D-6D25-492F-8BDC-9AE6A6CFB1FA}" srcOrd="7" destOrd="0" presId="urn:microsoft.com/office/officeart/2005/8/layout/target3"/>
    <dgm:cxn modelId="{EBA84EBD-5956-4814-928B-74C8BB138DC0}" type="presParOf" srcId="{333A1088-737F-45CB-B68E-254E46348037}" destId="{A9F01C16-B5C0-47B0-9750-F7E5E11674A0}" srcOrd="8" destOrd="0" presId="urn:microsoft.com/office/officeart/2005/8/layout/target3"/>
    <dgm:cxn modelId="{0C40B80B-9ABE-4867-B32A-5F3CBAAA42CC}" type="presParOf" srcId="{333A1088-737F-45CB-B68E-254E46348037}" destId="{5C0CF724-3222-4429-B09A-F154A62FD507}" srcOrd="9" destOrd="0" presId="urn:microsoft.com/office/officeart/2005/8/layout/target3"/>
    <dgm:cxn modelId="{ECC9A396-A415-489D-A154-A3663F0E9A48}" type="presParOf" srcId="{333A1088-737F-45CB-B68E-254E46348037}" destId="{71A5FEA7-FE77-4220-960F-2AB7AE466FE5}" srcOrd="10" destOrd="0" presId="urn:microsoft.com/office/officeart/2005/8/layout/target3"/>
    <dgm:cxn modelId="{125B7537-D336-4958-A6B2-E9A4AD9121F8}" type="presParOf" srcId="{333A1088-737F-45CB-B68E-254E46348037}" destId="{C8857ABF-5052-4733-A46C-0F8B764FF76F}" srcOrd="11" destOrd="0" presId="urn:microsoft.com/office/officeart/2005/8/layout/target3"/>
    <dgm:cxn modelId="{ABF820CB-2B98-4463-9C9E-511763CB4B44}" type="presParOf" srcId="{333A1088-737F-45CB-B68E-254E46348037}" destId="{1839E65E-6E97-41D2-A171-98C033275D27}" srcOrd="12" destOrd="0" presId="urn:microsoft.com/office/officeart/2005/8/layout/target3"/>
    <dgm:cxn modelId="{EDF14CDB-7B3A-4A85-A0FA-86B37DE15D73}" type="presParOf" srcId="{333A1088-737F-45CB-B68E-254E46348037}" destId="{914F10DC-A7FA-462B-9334-03354AC7EA9F}" srcOrd="13" destOrd="0" presId="urn:microsoft.com/office/officeart/2005/8/layout/target3"/>
    <dgm:cxn modelId="{8331F112-8343-4FC7-92B4-3C2BEEF87BF3}" type="presParOf" srcId="{333A1088-737F-45CB-B68E-254E46348037}" destId="{5583D5C5-FAFF-4548-819C-80E289F73770}" srcOrd="14" destOrd="0" presId="urn:microsoft.com/office/officeart/2005/8/layout/target3"/>
    <dgm:cxn modelId="{1909BD87-9308-4DCC-8205-835247D459EF}" type="presParOf" srcId="{333A1088-737F-45CB-B68E-254E46348037}" destId="{AED2198E-93D5-4001-81B4-73124B309672}" srcOrd="15" destOrd="0" presId="urn:microsoft.com/office/officeart/2005/8/layout/target3"/>
    <dgm:cxn modelId="{5834B6FC-E091-4528-8CF6-5A1C7DDBE661}" type="presParOf" srcId="{333A1088-737F-45CB-B68E-254E46348037}" destId="{2BE915AB-18AA-4053-B92C-3BFC9ED204BB}" srcOrd="16" destOrd="0" presId="urn:microsoft.com/office/officeart/2005/8/layout/target3"/>
    <dgm:cxn modelId="{46136ADA-0911-4435-A868-4C9010DC7671}" type="presParOf" srcId="{333A1088-737F-45CB-B68E-254E46348037}" destId="{BD3627E9-8FC8-4A2F-B3EA-FAE798EF81D8}" srcOrd="17" destOrd="0" presId="urn:microsoft.com/office/officeart/2005/8/layout/target3"/>
    <dgm:cxn modelId="{28D922E7-55A9-47C7-9F9D-199054EDC95C}" type="presParOf" srcId="{333A1088-737F-45CB-B68E-254E46348037}" destId="{017154CD-D9A9-4968-AD11-1207A3C4C00A}" srcOrd="18" destOrd="0" presId="urn:microsoft.com/office/officeart/2005/8/layout/target3"/>
    <dgm:cxn modelId="{2E962E16-557C-42F6-81AF-ABD375239816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</a:t>
          </a:r>
          <a:r>
            <a:rPr lang="cs-CZ" sz="2000" kern="1200" dirty="0" smtClean="0"/>
            <a:t>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NÁZEV:VY_22_INOVACE_34_AJ8_DATES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 DATES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AA4647-5168-416E-9245-9E1AAE2B0953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849CE9-D1C8-4548-A7CC-6629AE028F8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AB379-CA68-4202-8402-90D6FEC99D59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AB379-CA68-4202-8402-90D6FEC99D59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AB379-CA68-4202-8402-90D6FEC99D59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AB379-CA68-4202-8402-90D6FEC99D59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AB379-CA68-4202-8402-90D6FEC99D59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AB379-CA68-4202-8402-90D6FEC99D59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AB379-CA68-4202-8402-90D6FEC99D59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AB379-CA68-4202-8402-90D6FEC99D59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AB379-CA68-4202-8402-90D6FEC99D59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AB379-CA68-4202-8402-90D6FEC99D59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AB379-CA68-4202-8402-90D6FEC99D59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AB379-CA68-4202-8402-90D6FEC99D59}" type="datetimeFigureOut">
              <a:rPr lang="cs-CZ" smtClean="0"/>
              <a:pPr/>
              <a:t>3.4.2013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69FBFE-A82F-42C8-B27E-E432225935B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340768"/>
            <a:ext cx="8460432" cy="49182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8. ročníku ZŠ pro práci s interaktivní tabulí.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zopakování řadových číslovek a použití předložek s vyjádřením času.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se seznámí s čtením letopočtů a dvojím zápisem a čtením data.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Zapíší správně datum a měsíce.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 rot="10800000" flipV="1">
            <a:off x="971601" y="5367993"/>
            <a:ext cx="381642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 učebnice Project 3 Tom Hutchinson, Oxford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00400" y="2468880"/>
          <a:ext cx="2743200" cy="1097280"/>
        </p:xfrm>
        <a:graphic>
          <a:graphicData uri="http://schemas.openxmlformats.org/drawingml/2006/table">
            <a:tbl>
              <a:tblPr/>
              <a:tblGrid>
                <a:gridCol w="685800"/>
                <a:gridCol w="685800"/>
                <a:gridCol w="685800"/>
                <a:gridCol w="685800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0" y="78632"/>
            <a:ext cx="9144000" cy="5816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Řadové číslovky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Řadové číslovky tvoříme ze základních přidáním 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–</a:t>
            </a:r>
            <a:r>
              <a:rPr kumimoji="0" lang="cs-CZ" sz="60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charset="0"/>
              </a:rPr>
              <a:t>th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Příklad: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charset="0"/>
              </a:rPr>
              <a:t>four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charset="0"/>
              </a:rPr>
              <a:t>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- čtyři, 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charset="0"/>
              </a:rPr>
              <a:t>four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charset="0"/>
              </a:rPr>
              <a:t>th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- čtvrtý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 </a:t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Před řadovou číslovkou stojí vždy člen určitý 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the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000" b="1" dirty="0" smtClean="0">
                <a:solidFill>
                  <a:srgbClr val="FF0000"/>
                </a:solidFill>
                <a:latin typeface="Arial" charset="0"/>
              </a:rPr>
              <a:t>the 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rgbClr val="00B050"/>
                </a:solidFill>
                <a:effectLst/>
                <a:latin typeface="Arial" charset="0"/>
              </a:rPr>
              <a:t>first</a:t>
            </a:r>
            <a:r>
              <a:rPr lang="cs-CZ" sz="4000" dirty="0" smtClean="0">
                <a:latin typeface="Arial" charset="0"/>
              </a:rPr>
              <a:t>, </a:t>
            </a:r>
            <a:r>
              <a:rPr lang="cs-CZ" sz="4000" b="1" dirty="0" smtClean="0">
                <a:solidFill>
                  <a:srgbClr val="FF0000"/>
                </a:solidFill>
                <a:latin typeface="Arial" charset="0"/>
              </a:rPr>
              <a:t>the</a:t>
            </a:r>
            <a:r>
              <a:rPr lang="cs-CZ" sz="4000" b="1" dirty="0" smtClean="0">
                <a:latin typeface="Arial" charset="0"/>
              </a:rPr>
              <a:t> </a:t>
            </a:r>
            <a:r>
              <a:rPr lang="cs-CZ" sz="4000" b="1" dirty="0" smtClean="0">
                <a:solidFill>
                  <a:srgbClr val="7030A0"/>
                </a:solidFill>
                <a:latin typeface="Arial" charset="0"/>
              </a:rPr>
              <a:t>sixth</a:t>
            </a:r>
            <a:r>
              <a:rPr lang="en-US" sz="4000" b="1" dirty="0" smtClean="0">
                <a:solidFill>
                  <a:srgbClr val="7030A0"/>
                </a:solidFill>
                <a:latin typeface="Arial" charset="0"/>
              </a:rPr>
              <a:t>, </a:t>
            </a:r>
            <a:r>
              <a:rPr lang="en-US" sz="4000" b="1" dirty="0" smtClean="0">
                <a:solidFill>
                  <a:srgbClr val="FF0000"/>
                </a:solidFill>
                <a:latin typeface="Arial" charset="0"/>
              </a:rPr>
              <a:t>the</a:t>
            </a:r>
            <a:r>
              <a:rPr lang="en-US" sz="4000" b="1" dirty="0" smtClean="0">
                <a:solidFill>
                  <a:srgbClr val="7030A0"/>
                </a:solidFill>
                <a:latin typeface="Arial" charset="0"/>
              </a:rPr>
              <a:t> fifth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1988840"/>
            <a:ext cx="122413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one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5" y="1988840"/>
            <a:ext cx="158417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jeden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83968" y="1988840"/>
            <a:ext cx="151216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první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56176" y="1916832"/>
            <a:ext cx="1656184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first</a:t>
            </a:r>
            <a:endParaRPr lang="cs-CZ" sz="4000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 rot="10800000" flipV="1">
            <a:off x="2267744" y="2985918"/>
            <a:ext cx="122413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two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9552" y="2996952"/>
            <a:ext cx="115212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dva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83968" y="2996952"/>
            <a:ext cx="151216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druhý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56176" y="2924944"/>
            <a:ext cx="2088232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second</a:t>
            </a:r>
            <a:endParaRPr lang="cs-CZ" sz="4000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11560" y="3982998"/>
            <a:ext cx="10801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tři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267744" y="3982998"/>
            <a:ext cx="151216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three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228184" y="3982998"/>
            <a:ext cx="1368151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third</a:t>
            </a:r>
            <a:endParaRPr lang="cs-CZ" sz="4000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355976" y="3982998"/>
            <a:ext cx="151216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třetí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39552" y="260648"/>
            <a:ext cx="734481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Arial" charset="0"/>
              </a:rPr>
              <a:t>Nepravidelně se tvoří pouze tyto číslovky: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/>
      <p:bldP spid="9" grpId="0" animBg="1"/>
      <p:bldP spid="11" grpId="0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280921" cy="201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U vícemístného čísla je pouze poslední číslice řadová, ostatní jsou základní: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420888"/>
            <a:ext cx="1012910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six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32040" y="2420888"/>
            <a:ext cx="1167179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six</a:t>
            </a:r>
            <a:r>
              <a:rPr lang="en-US" sz="4000" b="1" dirty="0" smtClean="0">
                <a:solidFill>
                  <a:srgbClr val="FF0000"/>
                </a:solidFill>
              </a:rPr>
              <a:t>th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356992"/>
            <a:ext cx="3456384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t</a:t>
            </a:r>
            <a:r>
              <a:rPr lang="en-US" sz="4000" dirty="0" smtClean="0"/>
              <a:t>wenty</a:t>
            </a:r>
            <a:r>
              <a:rPr lang="cs-CZ" sz="4000" dirty="0" smtClean="0"/>
              <a:t>-</a:t>
            </a:r>
            <a:r>
              <a:rPr lang="en-US" sz="4000" dirty="0" smtClean="0"/>
              <a:t>seven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4716016" y="3356992"/>
            <a:ext cx="3672408" cy="70788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t</a:t>
            </a:r>
            <a:r>
              <a:rPr lang="en-US" sz="4000" dirty="0" smtClean="0">
                <a:solidFill>
                  <a:srgbClr val="FF0000"/>
                </a:solidFill>
              </a:rPr>
              <a:t>wenty</a:t>
            </a:r>
            <a:r>
              <a:rPr lang="cs-CZ" sz="4000" dirty="0" smtClean="0">
                <a:solidFill>
                  <a:srgbClr val="FF0000"/>
                </a:solidFill>
              </a:rPr>
              <a:t>-</a:t>
            </a:r>
            <a:r>
              <a:rPr lang="en-US" sz="4000" dirty="0" smtClean="0">
                <a:solidFill>
                  <a:srgbClr val="FF0000"/>
                </a:solidFill>
              </a:rPr>
              <a:t>seven</a:t>
            </a:r>
            <a:r>
              <a:rPr lang="en-US" sz="4000" b="1" dirty="0" smtClean="0">
                <a:solidFill>
                  <a:srgbClr val="FF0000"/>
                </a:solidFill>
              </a:rPr>
              <a:t>th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4437112"/>
            <a:ext cx="6960830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000" dirty="0" smtClean="0"/>
              <a:t>two hundred and fifty</a:t>
            </a:r>
            <a:r>
              <a:rPr lang="cs-CZ" sz="4000" dirty="0" smtClean="0"/>
              <a:t>-</a:t>
            </a:r>
            <a:r>
              <a:rPr lang="en-US" sz="4000" dirty="0" smtClean="0"/>
              <a:t>three</a:t>
            </a:r>
            <a:endParaRPr lang="cs-CZ" sz="4000" dirty="0"/>
          </a:p>
        </p:txBody>
      </p:sp>
      <p:sp>
        <p:nvSpPr>
          <p:cNvPr id="8" name="Obdélník 7"/>
          <p:cNvSpPr/>
          <p:nvPr/>
        </p:nvSpPr>
        <p:spPr>
          <a:xfrm>
            <a:off x="2915817" y="5589240"/>
            <a:ext cx="6048672" cy="70788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two hundred and fifty</a:t>
            </a:r>
            <a:r>
              <a:rPr lang="cs-CZ" sz="4000" dirty="0" smtClean="0">
                <a:solidFill>
                  <a:srgbClr val="FF0000"/>
                </a:solidFill>
              </a:rPr>
              <a:t>-</a:t>
            </a:r>
            <a:r>
              <a:rPr lang="en-US" sz="4000" dirty="0" smtClean="0">
                <a:solidFill>
                  <a:srgbClr val="FF0000"/>
                </a:solidFill>
              </a:rPr>
              <a:t>thi</a:t>
            </a:r>
            <a:r>
              <a:rPr lang="en-US" sz="4000" b="1" dirty="0" smtClean="0">
                <a:solidFill>
                  <a:srgbClr val="FF0000"/>
                </a:solidFill>
              </a:rPr>
              <a:t>rd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24744"/>
            <a:ext cx="16259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10.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780928"/>
            <a:ext cx="18856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100.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797152"/>
            <a:ext cx="2361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1000.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1052736"/>
            <a:ext cx="5631897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tenth,  10</a:t>
            </a:r>
            <a:r>
              <a:rPr lang="en-US" sz="4800" b="1" baseline="30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th</a:t>
            </a:r>
            <a:r>
              <a:rPr lang="en-US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4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4800" b="1" dirty="0" smtClean="0">
                <a:solidFill>
                  <a:srgbClr val="FF0000"/>
                </a:solidFill>
                <a:latin typeface="Arial" charset="0"/>
              </a:rPr>
              <a:t>10th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2564904"/>
            <a:ext cx="6264696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4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hundredth, 100</a:t>
            </a:r>
            <a:r>
              <a:rPr lang="en-US" sz="4800" b="1" baseline="300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th</a:t>
            </a:r>
            <a:r>
              <a:rPr lang="en-US" sz="4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4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US" sz="4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100th</a:t>
            </a:r>
            <a:endParaRPr lang="cs-CZ" sz="48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27784" y="4581128"/>
            <a:ext cx="6048672" cy="156966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4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thousandth, 1000</a:t>
            </a:r>
            <a:r>
              <a:rPr lang="en-US" sz="4800" b="1" baseline="300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th</a:t>
            </a:r>
            <a:r>
              <a:rPr lang="en-US" sz="4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, 1000th</a:t>
            </a:r>
            <a:endParaRPr lang="cs-CZ" sz="48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0" y="166568"/>
            <a:ext cx="9144000" cy="6524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Datum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Angličan méně napíše než řekne a my se musíme datum naučit správně přečíst.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        1</a:t>
            </a:r>
            <a:r>
              <a:rPr kumimoji="0" lang="cs-CZ" sz="4000" b="0" i="0" u="none" strike="noStrike" cap="none" normalizeH="0" baseline="3000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st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- prvního</a:t>
            </a:r>
            <a:b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      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2</a:t>
            </a:r>
            <a:r>
              <a:rPr kumimoji="0" lang="cs-CZ" sz="4000" b="0" i="0" u="none" strike="noStrike" cap="none" normalizeH="0" baseline="3000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nd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- druhého</a:t>
            </a:r>
            <a:b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      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3</a:t>
            </a:r>
            <a:r>
              <a:rPr kumimoji="0" lang="cs-CZ" sz="4000" b="0" i="0" u="none" strike="noStrike" cap="none" normalizeH="0" baseline="3000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rd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- třetího</a:t>
            </a:r>
            <a:b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      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4</a:t>
            </a:r>
            <a:r>
              <a:rPr kumimoji="0" lang="cs-CZ" sz="4000" b="0" i="0" u="none" strike="noStrike" cap="none" normalizeH="0" baseline="3000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th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- čtvrtého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a dále již pravidelně přidáním 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-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th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do horního indexu za číslici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260648"/>
            <a:ext cx="914400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latin typeface="Arial" charset="0"/>
              </a:rPr>
              <a:t>Za takto napsanou číslici píšeme název měsíce s velkým písmenem jako  názvy dnů v týdnu.</a:t>
            </a:r>
            <a:br>
              <a:rPr lang="cs-CZ" sz="4000" dirty="0" smtClean="0">
                <a:latin typeface="Arial" charset="0"/>
              </a:rPr>
            </a:br>
            <a:r>
              <a:rPr lang="cs-CZ" sz="4000" i="1" dirty="0" smtClean="0">
                <a:latin typeface="Arial" charset="0"/>
              </a:rPr>
              <a:t>Příklad:</a:t>
            </a:r>
            <a:r>
              <a:rPr lang="cs-CZ" sz="4000" dirty="0" smtClean="0">
                <a:latin typeface="Arial" charset="0"/>
              </a:rPr>
              <a:t> 1</a:t>
            </a:r>
            <a:r>
              <a:rPr lang="cs-CZ" sz="4000" baseline="30000" dirty="0" smtClean="0">
                <a:latin typeface="Arial" charset="0"/>
              </a:rPr>
              <a:t>st</a:t>
            </a:r>
            <a:r>
              <a:rPr lang="cs-CZ" sz="4000" dirty="0" smtClean="0">
                <a:latin typeface="Arial" charset="0"/>
              </a:rPr>
              <a:t> </a:t>
            </a:r>
            <a:r>
              <a:rPr lang="cs-CZ" sz="4000" dirty="0" smtClean="0">
                <a:solidFill>
                  <a:srgbClr val="FF0000"/>
                </a:solidFill>
                <a:latin typeface="Arial" charset="0"/>
              </a:rPr>
              <a:t>J</a:t>
            </a:r>
            <a:r>
              <a:rPr lang="cs-CZ" sz="4000" dirty="0" smtClean="0">
                <a:latin typeface="Arial" charset="0"/>
              </a:rPr>
              <a:t>anuary = 1. ledna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4365104"/>
            <a:ext cx="2232248" cy="70788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February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60032" y="4005064"/>
            <a:ext cx="1800200" cy="70788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March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59254" y="2996952"/>
            <a:ext cx="1536882" cy="707886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April</a:t>
            </a:r>
            <a:endParaRPr lang="cs-CZ" sz="40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87824" y="4005064"/>
            <a:ext cx="1440160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May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 rot="10800000" flipV="1">
            <a:off x="6948264" y="3442097"/>
            <a:ext cx="1584176" cy="707886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June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75856" y="6093296"/>
            <a:ext cx="2160240" cy="707886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July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948264" y="4797152"/>
            <a:ext cx="1872208" cy="707886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August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1520" y="5733256"/>
            <a:ext cx="2736305" cy="707886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September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 rot="10800000" flipV="1">
            <a:off x="3491880" y="5074114"/>
            <a:ext cx="2232248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October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 rot="10800000" flipH="1" flipV="1">
            <a:off x="6516211" y="6021288"/>
            <a:ext cx="2627788" cy="7078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November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1520" y="3284984"/>
            <a:ext cx="2664296" cy="70788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December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2036032"/>
            <a:ext cx="9144000" cy="2831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Před samotnými názvy měsíců používáme předložku 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charset="0"/>
              </a:rPr>
              <a:t>in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- 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charset="0"/>
              </a:rPr>
              <a:t>in February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rgbClr val="7030A0"/>
                </a:solidFill>
                <a:effectLst/>
                <a:latin typeface="Arial" charset="0"/>
              </a:rPr>
              <a:t>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- </a:t>
            </a: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v únoru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188640"/>
            <a:ext cx="856895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M</a:t>
            </a:r>
            <a:r>
              <a:rPr lang="pt-BR" sz="4000" dirty="0" smtClean="0">
                <a:latin typeface="Arial" pitchFamily="34" charset="0"/>
                <a:cs typeface="Arial" pitchFamily="34" charset="0"/>
              </a:rPr>
              <a:t>ěsíce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i d</a:t>
            </a:r>
            <a:r>
              <a:rPr lang="pt-BR" sz="4000" dirty="0" smtClean="0">
                <a:latin typeface="Arial" pitchFamily="34" charset="0"/>
                <a:cs typeface="Arial" pitchFamily="34" charset="0"/>
              </a:rPr>
              <a:t>ny se v AJ píší s velkým písmenem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 rot="10800000" flipV="1">
            <a:off x="4788023" y="1423464"/>
            <a:ext cx="4248470" cy="70788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Tuesday - úterý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 rot="10800000" flipV="1">
            <a:off x="251520" y="1458652"/>
            <a:ext cx="4248472" cy="707886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September - září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7504" y="4869160"/>
            <a:ext cx="885698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latin typeface="Arial" charset="0"/>
              </a:rPr>
              <a:t>Pokud používáme datum ve větě, používá se </a:t>
            </a:r>
            <a:r>
              <a:rPr lang="cs-CZ" sz="4000" dirty="0" smtClean="0">
                <a:solidFill>
                  <a:srgbClr val="FF0000"/>
                </a:solidFill>
                <a:latin typeface="Arial" charset="0"/>
              </a:rPr>
              <a:t>před datem předložka </a:t>
            </a:r>
            <a:r>
              <a:rPr lang="cs-CZ" sz="4000" b="1" dirty="0" smtClean="0">
                <a:solidFill>
                  <a:srgbClr val="FF0000"/>
                </a:solidFill>
                <a:latin typeface="Arial" charset="0"/>
              </a:rPr>
              <a:t>on</a:t>
            </a:r>
            <a:r>
              <a:rPr lang="cs-CZ" sz="4000" dirty="0" smtClean="0">
                <a:latin typeface="Arial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04664"/>
            <a:ext cx="9144000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latin typeface="Arial" charset="0"/>
              </a:rPr>
              <a:t>Čtení. Před řadovou číslovkou musí být člen </a:t>
            </a:r>
            <a:r>
              <a:rPr lang="cs-CZ" sz="4000" b="1" dirty="0" smtClean="0">
                <a:solidFill>
                  <a:srgbClr val="FF0000"/>
                </a:solidFill>
                <a:latin typeface="Arial" charset="0"/>
              </a:rPr>
              <a:t>the</a:t>
            </a:r>
            <a:r>
              <a:rPr lang="cs-CZ" sz="4000" dirty="0" smtClean="0">
                <a:latin typeface="Arial" charset="0"/>
              </a:rPr>
              <a:t>, který </a:t>
            </a:r>
            <a:r>
              <a:rPr lang="cs-CZ" sz="4000" dirty="0" smtClean="0">
                <a:solidFill>
                  <a:srgbClr val="FF0000"/>
                </a:solidFill>
                <a:latin typeface="Arial" charset="0"/>
              </a:rPr>
              <a:t>v datu nepíšeme</a:t>
            </a:r>
            <a:r>
              <a:rPr lang="cs-CZ" sz="4000" dirty="0" smtClean="0">
                <a:latin typeface="Arial" charset="0"/>
              </a:rPr>
              <a:t>, ale </a:t>
            </a:r>
            <a:r>
              <a:rPr lang="cs-CZ" sz="4000" dirty="0" smtClean="0">
                <a:solidFill>
                  <a:srgbClr val="FF0000"/>
                </a:solidFill>
                <a:latin typeface="Arial" charset="0"/>
              </a:rPr>
              <a:t>musíme ho vyslovit</a:t>
            </a:r>
            <a:r>
              <a:rPr lang="cs-CZ" sz="4000" dirty="0" smtClean="0">
                <a:latin typeface="Arial" charset="0"/>
              </a:rPr>
              <a:t>. </a:t>
            </a:r>
            <a:r>
              <a:rPr lang="cs-CZ" sz="4000" dirty="0" smtClean="0">
                <a:solidFill>
                  <a:srgbClr val="00B050"/>
                </a:solidFill>
                <a:latin typeface="Arial" charset="0"/>
              </a:rPr>
              <a:t>Píšeme </a:t>
            </a:r>
            <a:r>
              <a:rPr lang="cs-CZ" sz="4000" b="1" dirty="0" smtClean="0">
                <a:solidFill>
                  <a:srgbClr val="00B050"/>
                </a:solidFill>
                <a:latin typeface="Arial" charset="0"/>
              </a:rPr>
              <a:t>1</a:t>
            </a:r>
            <a:r>
              <a:rPr lang="cs-CZ" sz="4000" b="1" baseline="30000" dirty="0" smtClean="0">
                <a:solidFill>
                  <a:srgbClr val="00B050"/>
                </a:solidFill>
                <a:latin typeface="Arial" charset="0"/>
              </a:rPr>
              <a:t>st</a:t>
            </a:r>
            <a:r>
              <a:rPr lang="cs-CZ" sz="4000" dirty="0" smtClean="0">
                <a:solidFill>
                  <a:srgbClr val="00B050"/>
                </a:solidFill>
                <a:latin typeface="Arial" charset="0"/>
              </a:rPr>
              <a:t>, ale čteme </a:t>
            </a:r>
            <a:r>
              <a:rPr lang="cs-CZ" sz="4000" b="1" dirty="0" smtClean="0">
                <a:solidFill>
                  <a:srgbClr val="00B050"/>
                </a:solidFill>
                <a:latin typeface="Arial" charset="0"/>
              </a:rPr>
              <a:t>the first</a:t>
            </a:r>
            <a:r>
              <a:rPr lang="cs-CZ" sz="4000" dirty="0" smtClean="0">
                <a:latin typeface="Arial" charset="0"/>
              </a:rPr>
              <a:t>.</a:t>
            </a:r>
            <a:endParaRPr lang="en-US" sz="4000" dirty="0" smtClean="0">
              <a:latin typeface="Arial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latin typeface="Arial" charset="0"/>
              </a:rPr>
              <a:t/>
            </a:r>
            <a:br>
              <a:rPr lang="cs-CZ" sz="4000" dirty="0" smtClean="0">
                <a:latin typeface="Arial" charset="0"/>
              </a:rPr>
            </a:br>
            <a:r>
              <a:rPr lang="cs-CZ" sz="4000" dirty="0" smtClean="0">
                <a:solidFill>
                  <a:srgbClr val="0070C0"/>
                </a:solidFill>
                <a:latin typeface="Arial" charset="0"/>
              </a:rPr>
              <a:t>Před název měsíce </a:t>
            </a:r>
            <a:r>
              <a:rPr lang="cs-CZ" sz="4000" dirty="0" smtClean="0">
                <a:latin typeface="Arial" charset="0"/>
              </a:rPr>
              <a:t>pak musíme </a:t>
            </a:r>
            <a:r>
              <a:rPr lang="cs-CZ" sz="4000" dirty="0" smtClean="0">
                <a:solidFill>
                  <a:srgbClr val="0070C0"/>
                </a:solidFill>
                <a:latin typeface="Arial" charset="0"/>
              </a:rPr>
              <a:t>vložit</a:t>
            </a:r>
            <a:r>
              <a:rPr lang="cs-CZ" sz="4000" dirty="0" smtClean="0">
                <a:latin typeface="Arial" charset="0"/>
              </a:rPr>
              <a:t> předložku </a:t>
            </a:r>
            <a:r>
              <a:rPr lang="cs-CZ" sz="4000" b="1" dirty="0" smtClean="0">
                <a:solidFill>
                  <a:srgbClr val="FF0000"/>
                </a:solidFill>
                <a:latin typeface="Arial" charset="0"/>
              </a:rPr>
              <a:t>of</a:t>
            </a:r>
            <a:r>
              <a:rPr lang="cs-CZ" sz="4000" dirty="0" smtClean="0">
                <a:latin typeface="Arial" charset="0"/>
              </a:rPr>
              <a:t>, která nám označuje 2. pád v češtině.</a:t>
            </a:r>
            <a:br>
              <a:rPr lang="cs-CZ" sz="4000" dirty="0" smtClean="0">
                <a:latin typeface="Arial" charset="0"/>
              </a:rPr>
            </a:br>
            <a:r>
              <a:rPr lang="cs-CZ" sz="4000" dirty="0" smtClean="0">
                <a:latin typeface="Arial" charset="0"/>
              </a:rPr>
              <a:t>Takže píšeme: </a:t>
            </a:r>
            <a:r>
              <a:rPr lang="cs-CZ" sz="4000" b="1" dirty="0" smtClean="0">
                <a:solidFill>
                  <a:srgbClr val="FF0000"/>
                </a:solidFill>
                <a:latin typeface="Arial" charset="0"/>
              </a:rPr>
              <a:t>1</a:t>
            </a:r>
            <a:r>
              <a:rPr lang="cs-CZ" sz="4000" b="1" baseline="30000" dirty="0" smtClean="0">
                <a:solidFill>
                  <a:srgbClr val="FF0000"/>
                </a:solidFill>
                <a:latin typeface="Arial" charset="0"/>
              </a:rPr>
              <a:t>st</a:t>
            </a:r>
            <a:r>
              <a:rPr lang="cs-CZ" sz="4000" b="1" dirty="0" smtClean="0">
                <a:solidFill>
                  <a:srgbClr val="FF0000"/>
                </a:solidFill>
                <a:latin typeface="Arial" charset="0"/>
              </a:rPr>
              <a:t> January</a:t>
            </a:r>
            <a:r>
              <a:rPr lang="cs-CZ" sz="4000" dirty="0" smtClean="0">
                <a:latin typeface="Arial" charset="0"/>
              </a:rPr>
              <a:t>, ale čteme: </a:t>
            </a:r>
            <a:r>
              <a:rPr lang="cs-CZ" sz="4000" b="1" dirty="0" smtClean="0">
                <a:solidFill>
                  <a:srgbClr val="7030A0"/>
                </a:solidFill>
                <a:latin typeface="Arial" charset="0"/>
              </a:rPr>
              <a:t>the first of January</a:t>
            </a:r>
            <a:r>
              <a:rPr lang="cs-CZ" sz="4000" dirty="0" smtClean="0">
                <a:solidFill>
                  <a:srgbClr val="7030A0"/>
                </a:solidFill>
                <a:latin typeface="Arial" charset="0"/>
              </a:rPr>
              <a:t> </a:t>
            </a:r>
            <a:r>
              <a:rPr lang="cs-CZ" sz="4000" dirty="0" smtClean="0">
                <a:latin typeface="Arial" charset="0"/>
              </a:rPr>
              <a:t>= </a:t>
            </a:r>
            <a:r>
              <a:rPr lang="cs-CZ" sz="4000" i="1" dirty="0" smtClean="0">
                <a:latin typeface="Arial" charset="0"/>
              </a:rPr>
              <a:t>prvního ledna</a:t>
            </a:r>
            <a:r>
              <a:rPr lang="cs-CZ" sz="4000" dirty="0" smtClean="0">
                <a:latin typeface="Arial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58346"/>
            <a:ext cx="91440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Datum (Dates)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Datum se dá psát a číst dvěma způsoby: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 </a:t>
            </a:r>
          </a:p>
        </p:txBody>
      </p:sp>
      <p:sp>
        <p:nvSpPr>
          <p:cNvPr id="6" name="Obdélník 5"/>
          <p:cNvSpPr/>
          <p:nvPr/>
        </p:nvSpPr>
        <p:spPr>
          <a:xfrm>
            <a:off x="0" y="2924944"/>
            <a:ext cx="3491880" cy="70788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US" sz="4000" b="1" dirty="0" smtClean="0">
                <a:latin typeface="Arial" pitchFamily="34" charset="0"/>
                <a:cs typeface="Arial" pitchFamily="34" charset="0"/>
              </a:rPr>
              <a:t>26 April 1992</a:t>
            </a:r>
            <a:r>
              <a:rPr lang="en-US" sz="40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95936" y="2708920"/>
            <a:ext cx="4968552" cy="193899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en-US" sz="4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the twenty-sixth of April nineteen ninety-two</a:t>
            </a:r>
            <a:endParaRPr lang="en-US" sz="4000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4721662"/>
            <a:ext cx="3491880" cy="70788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en-US" sz="4000" b="1" dirty="0" smtClean="0">
                <a:latin typeface="Arial" pitchFamily="34" charset="0"/>
                <a:cs typeface="Arial" pitchFamily="34" charset="0"/>
              </a:rPr>
              <a:t>April 26 1992</a:t>
            </a:r>
            <a:r>
              <a:rPr lang="en-US" sz="40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635896" y="4725144"/>
            <a:ext cx="5256584" cy="193899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US" sz="4000" b="1" dirty="0" smtClean="0">
                <a:latin typeface="Arial" pitchFamily="34" charset="0"/>
                <a:cs typeface="Arial" pitchFamily="34" charset="0"/>
              </a:rPr>
              <a:t>April the twenty-sixth nineteen ninety-two</a:t>
            </a:r>
            <a:endParaRPr lang="en-US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5536" y="2060848"/>
            <a:ext cx="194421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>
                <a:latin typeface="Arial" pitchFamily="34" charset="0"/>
                <a:cs typeface="Arial" pitchFamily="34" charset="0"/>
              </a:rPr>
              <a:t>píšeme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4644008" y="1988840"/>
            <a:ext cx="32403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dirty="0" smtClean="0"/>
              <a:t>- ale čteme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16632"/>
            <a:ext cx="8784976" cy="69557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Letopočet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cs typeface="Arial" pitchFamily="34" charset="0"/>
              </a:rPr>
              <a:t>Abychom mohli přečíst letopočet v angličtině, stačí nám umět číslovky do sta. Angličané při čtení rozdělují letopočet na dvojici čísel. </a:t>
            </a:r>
          </a:p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1985</a:t>
            </a:r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my přečteme </a:t>
            </a:r>
            <a:r>
              <a:rPr lang="cs-CZ" sz="4000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tisíc devět set osmdesát pět</a:t>
            </a:r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a Angličan řekne </a:t>
            </a:r>
            <a:r>
              <a:rPr lang="cs-CZ" sz="4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devatenáct osmdesát pět</a:t>
            </a:r>
            <a:r>
              <a:rPr lang="cs-CZ" sz="40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ninetheen </a:t>
            </a:r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eighty -</a:t>
            </a:r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five</a:t>
            </a:r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F0000"/>
                </a:solidFill>
              </a:rPr>
              <a:t> 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4248472" cy="381642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1)Přečti a napiš datum:</a:t>
            </a:r>
          </a:p>
          <a:p>
            <a:r>
              <a:rPr lang="cs-CZ" sz="3200" dirty="0" smtClean="0"/>
              <a:t>26. 4. 1998</a:t>
            </a:r>
          </a:p>
          <a:p>
            <a:r>
              <a:rPr lang="cs-CZ" sz="3200" dirty="0" smtClean="0"/>
              <a:t>13.5.1887</a:t>
            </a:r>
          </a:p>
          <a:p>
            <a:r>
              <a:rPr lang="cs-CZ" sz="3200" dirty="0" smtClean="0"/>
              <a:t>4.7.2007</a:t>
            </a:r>
          </a:p>
          <a:p>
            <a:r>
              <a:rPr lang="cs-CZ" sz="3200" dirty="0" smtClean="0"/>
              <a:t>30.2.2013</a:t>
            </a:r>
          </a:p>
          <a:p>
            <a:r>
              <a:rPr lang="cs-CZ" sz="3200" dirty="0" smtClean="0"/>
              <a:t>1.12.2010</a:t>
            </a:r>
          </a:p>
          <a:p>
            <a:r>
              <a:rPr lang="cs-CZ" sz="3200" dirty="0" smtClean="0"/>
              <a:t>22.3.1879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4048" y="332656"/>
            <a:ext cx="3600400" cy="569386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2)Vylušti přesmyčky:</a:t>
            </a:r>
          </a:p>
          <a:p>
            <a:r>
              <a:rPr lang="cs-CZ" sz="2800" dirty="0" smtClean="0"/>
              <a:t>ctorebo</a:t>
            </a:r>
          </a:p>
          <a:p>
            <a:r>
              <a:rPr lang="cs-CZ" sz="2800" dirty="0" smtClean="0"/>
              <a:t>nujaary</a:t>
            </a:r>
          </a:p>
          <a:p>
            <a:r>
              <a:rPr lang="cs-CZ" sz="2800" dirty="0" smtClean="0"/>
              <a:t>charm</a:t>
            </a:r>
          </a:p>
          <a:p>
            <a:r>
              <a:rPr lang="cs-CZ" sz="2800" dirty="0" smtClean="0"/>
              <a:t>azm</a:t>
            </a:r>
          </a:p>
          <a:p>
            <a:r>
              <a:rPr lang="cs-CZ" sz="2800" dirty="0" smtClean="0"/>
              <a:t>enuj</a:t>
            </a:r>
          </a:p>
          <a:p>
            <a:r>
              <a:rPr lang="cs-CZ" sz="2800" dirty="0" smtClean="0"/>
              <a:t>ezdemre</a:t>
            </a:r>
          </a:p>
          <a:p>
            <a:r>
              <a:rPr lang="cs-CZ" sz="2800" dirty="0" smtClean="0"/>
              <a:t>ustuag</a:t>
            </a:r>
          </a:p>
          <a:p>
            <a:r>
              <a:rPr lang="cs-CZ" sz="2800" dirty="0" smtClean="0"/>
              <a:t>yluj</a:t>
            </a:r>
          </a:p>
          <a:p>
            <a:r>
              <a:rPr lang="cs-CZ" sz="2800" dirty="0" smtClean="0"/>
              <a:t>pesetermb</a:t>
            </a:r>
          </a:p>
          <a:p>
            <a:r>
              <a:rPr lang="cs-CZ" sz="2800" dirty="0" smtClean="0"/>
              <a:t>bruefbayr</a:t>
            </a:r>
          </a:p>
          <a:p>
            <a:r>
              <a:rPr lang="cs-CZ" sz="2800" dirty="0" smtClean="0"/>
              <a:t>lipra</a:t>
            </a:r>
          </a:p>
          <a:p>
            <a:r>
              <a:rPr lang="cs-CZ" sz="2800" dirty="0" smtClean="0"/>
              <a:t>onevmerb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4797152"/>
            <a:ext cx="4896544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3) Měsíce seřaď a správně napiš.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6093296"/>
            <a:ext cx="5579030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4) Který měsíc máš nejraději a proč?</a:t>
            </a:r>
            <a:endParaRPr lang="cs-CZ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138</TotalTime>
  <Words>284</Words>
  <Application>Microsoft Office PowerPoint</Application>
  <PresentationFormat>Předvádění na obrazovce (4:3)</PresentationFormat>
  <Paragraphs>108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18</cp:revision>
  <dcterms:created xsi:type="dcterms:W3CDTF">2013-03-03T15:53:40Z</dcterms:created>
  <dcterms:modified xsi:type="dcterms:W3CDTF">2013-04-03T16:47:40Z</dcterms:modified>
</cp:coreProperties>
</file>