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7" r:id="rId4"/>
    <p:sldId id="268" r:id="rId5"/>
    <p:sldId id="263" r:id="rId6"/>
    <p:sldId id="269" r:id="rId7"/>
    <p:sldId id="272" r:id="rId8"/>
    <p:sldId id="270" r:id="rId9"/>
    <p:sldId id="265" r:id="rId10"/>
    <p:sldId id="262" r:id="rId11"/>
    <p:sldId id="271" r:id="rId12"/>
    <p:sldId id="274" r:id="rId13"/>
    <p:sldId id="273" r:id="rId14"/>
    <p:sldId id="275" r:id="rId15"/>
    <p:sldId id="26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4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B381D-3142-4B4D-AA2B-9DDFF4FF1E6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F659D5-B91D-46D9-8FAC-AF677D1997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ans_von_Aachen_003.jpg" TargetMode="External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png"/><Relationship Id="rId2" Type="http://schemas.openxmlformats.org/officeDocument/2006/relationships/hyperlink" Target="http://cs.wikipedia.org/wiki/Soubor:Arcimboldovertemnus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a/a4/Spranger%2C_Bartholom%C3%A4us_-_Hermes_and_Athena_-_c._1585.pn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Devil_codex_Gigas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rcimboldovertemnus.jpe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VY_52_INOVACE_16_Rudolf</a:t>
                      </a:r>
                      <a:r>
                        <a:rPr lang="cs-CZ" sz="1800" kern="1200" baseline="0" dirty="0" smtClean="0">
                          <a:effectLst/>
                        </a:rPr>
                        <a:t> II.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doplnění a zpestření výuky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pracovní listy ověří získané znalosti</a:t>
            </a:r>
            <a:endParaRPr lang="cs-CZ" sz="24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Habsburkové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                               mocný rod</a:t>
            </a:r>
          </a:p>
          <a:p>
            <a:pPr>
              <a:buNone/>
            </a:pPr>
            <a:r>
              <a:rPr lang="cs-CZ" dirty="0" smtClean="0"/>
              <a:t>    soustátí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 čtyři století vládly z Vídně</a:t>
            </a:r>
          </a:p>
          <a:p>
            <a:pPr>
              <a:buNone/>
            </a:pPr>
            <a:r>
              <a:rPr lang="cs-CZ" dirty="0" smtClean="0"/>
              <a:t>překážky pro rozvoj a samostatnost Čech a Moravy</a:t>
            </a:r>
          </a:p>
          <a:p>
            <a:pPr>
              <a:buFontTx/>
              <a:buChar char="-"/>
            </a:pPr>
            <a:r>
              <a:rPr lang="cs-CZ" dirty="0" smtClean="0"/>
              <a:t>zavádějí zde němčinu</a:t>
            </a:r>
          </a:p>
          <a:p>
            <a:pPr>
              <a:buFontTx/>
              <a:buChar char="-"/>
            </a:pPr>
            <a:r>
              <a:rPr lang="cs-CZ" dirty="0" smtClean="0"/>
              <a:t>brání rozvoji rozdílné víry (jen římsko katolická)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484" name="Picture 4" descr="C:\Users\Matějovi\AppData\Local\Microsoft\Windows\Temporary Internet Files\Content.IE5\NQS63BXI\MM900395712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5867" y="620688"/>
            <a:ext cx="2353524" cy="1944216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1835696" y="2204864"/>
            <a:ext cx="4680520" cy="144016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000" dirty="0" smtClean="0"/>
              <a:t>rakouské země + Uhry </a:t>
            </a:r>
          </a:p>
          <a:p>
            <a:pPr>
              <a:buNone/>
            </a:pPr>
            <a:r>
              <a:rPr lang="cs-CZ" sz="2000" dirty="0" smtClean="0"/>
              <a:t>            </a:t>
            </a:r>
            <a:r>
              <a:rPr lang="cs-CZ" sz="2000" dirty="0" smtClean="0"/>
              <a:t>+ země </a:t>
            </a:r>
            <a:r>
              <a:rPr lang="cs-CZ" sz="2000" dirty="0" smtClean="0"/>
              <a:t>Koruny české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Habsburkové v Čechách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lvl="8">
              <a:buNone/>
            </a:pPr>
            <a:r>
              <a:rPr lang="cs-CZ" dirty="0" smtClean="0"/>
              <a:t>                     uherský král, římský císař</a:t>
            </a:r>
          </a:p>
          <a:p>
            <a:pPr lvl="8"/>
            <a:endParaRPr lang="cs-CZ" dirty="0" smtClean="0"/>
          </a:p>
          <a:p>
            <a:pPr lvl="8">
              <a:buNone/>
            </a:pPr>
            <a:endParaRPr lang="cs-CZ" dirty="0" smtClean="0"/>
          </a:p>
          <a:p>
            <a:pPr lvl="8">
              <a:buNone/>
            </a:pPr>
            <a:r>
              <a:rPr lang="cs-CZ" dirty="0" smtClean="0"/>
              <a:t>tolerantní panovník</a:t>
            </a:r>
          </a:p>
          <a:p>
            <a:pPr lvl="8">
              <a:buNone/>
            </a:pPr>
            <a:endParaRPr lang="cs-CZ" dirty="0" smtClean="0"/>
          </a:p>
          <a:p>
            <a:pPr lvl="8">
              <a:buNone/>
            </a:pPr>
            <a:endParaRPr lang="cs-CZ" dirty="0" smtClean="0"/>
          </a:p>
          <a:p>
            <a:pPr lvl="8">
              <a:buNone/>
            </a:pPr>
            <a:r>
              <a:rPr lang="cs-CZ" dirty="0" smtClean="0"/>
              <a:t>podivínský císař, sídlo v Praze</a:t>
            </a:r>
          </a:p>
          <a:p>
            <a:pPr lvl="8">
              <a:buNone/>
            </a:pPr>
            <a:endParaRPr lang="cs-CZ" dirty="0" smtClean="0"/>
          </a:p>
          <a:p>
            <a:pPr lvl="8">
              <a:buNone/>
            </a:pPr>
            <a:endParaRPr lang="cs-CZ" dirty="0" smtClean="0"/>
          </a:p>
          <a:p>
            <a:pPr lvl="8">
              <a:buNone/>
            </a:pPr>
            <a:r>
              <a:rPr lang="cs-CZ" dirty="0" smtClean="0"/>
              <a:t>spory s bratrem Rudolfem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988840"/>
            <a:ext cx="439248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FERDINAND  I. Habsburský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3068960"/>
            <a:ext cx="266429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MAXMILIÁN  II.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115616" y="4149080"/>
            <a:ext cx="266429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RUDOLF  II.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1115616" y="5229200"/>
            <a:ext cx="266429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MATYÁŠ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císař  RUDOLF  </a:t>
            </a:r>
            <a:r>
              <a:rPr lang="cs-CZ" dirty="0" smtClean="0"/>
              <a:t>II</a:t>
            </a:r>
            <a:r>
              <a:rPr lang="cs-CZ" dirty="0" smtClean="0"/>
              <a:t>.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habsburský panovník</a:t>
            </a:r>
          </a:p>
          <a:p>
            <a:pPr>
              <a:buNone/>
            </a:pPr>
            <a:r>
              <a:rPr lang="cs-CZ" dirty="0" smtClean="0"/>
              <a:t>přesídlil do Prahy – </a:t>
            </a:r>
            <a:r>
              <a:rPr lang="cs-CZ" b="1" dirty="0" smtClean="0"/>
              <a:t>sídlo Pražský hrad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          město vzkvétá      </a:t>
            </a:r>
            <a:r>
              <a:rPr lang="cs-CZ" dirty="0" smtClean="0"/>
              <a:t>(jako za dob Karla IV.)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lain" startAt="1609"/>
            </a:pPr>
            <a:r>
              <a:rPr lang="cs-CZ" b="1" dirty="0" smtClean="0"/>
              <a:t>  Rudolfův majestát   </a:t>
            </a:r>
            <a:r>
              <a:rPr lang="cs-CZ" dirty="0" smtClean="0"/>
              <a:t>(náboženská svoboda)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podporuje obchod, řemesla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5123" name="Picture 3" descr="C:\Users\Matějovi\AppData\Local\Microsoft\Windows\Temporary Internet Files\Content.IE5\QF3YMGWR\MC900250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653136"/>
            <a:ext cx="2302598" cy="1730721"/>
          </a:xfrm>
          <a:prstGeom prst="rect">
            <a:avLst/>
          </a:prstGeom>
          <a:noFill/>
        </p:spPr>
      </p:pic>
      <p:pic>
        <p:nvPicPr>
          <p:cNvPr id="5125" name="Picture 5" descr="Hans von Aachen 00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32656"/>
            <a:ext cx="1905000" cy="24193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dvoře Rudolfa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podporuje umění, kulturu a jiné vědy</a:t>
            </a:r>
          </a:p>
          <a:p>
            <a:pPr>
              <a:buNone/>
            </a:pPr>
            <a:r>
              <a:rPr lang="cs-CZ" u="sng" dirty="0" smtClean="0"/>
              <a:t>astronomové</a:t>
            </a:r>
            <a:r>
              <a:rPr lang="cs-CZ" dirty="0" smtClean="0"/>
              <a:t> (hvězdáři)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b="1" dirty="0" err="1" smtClean="0"/>
              <a:t>Tycho</a:t>
            </a:r>
            <a:r>
              <a:rPr lang="cs-CZ" b="1" dirty="0" smtClean="0"/>
              <a:t> de </a:t>
            </a:r>
            <a:r>
              <a:rPr lang="cs-CZ" b="1" dirty="0" err="1" smtClean="0"/>
              <a:t>Brahe</a:t>
            </a:r>
            <a:r>
              <a:rPr lang="cs-CZ" b="1" dirty="0" smtClean="0"/>
              <a:t>                       Jan </a:t>
            </a:r>
            <a:r>
              <a:rPr lang="cs-CZ" b="1" dirty="0" err="1" smtClean="0"/>
              <a:t>Kepler</a:t>
            </a:r>
            <a:endParaRPr lang="cs-CZ" b="1" dirty="0" smtClean="0"/>
          </a:p>
          <a:p>
            <a:pPr>
              <a:buNone/>
            </a:pPr>
            <a:r>
              <a:rPr lang="cs-CZ" u="sng" dirty="0" smtClean="0"/>
              <a:t>malíři</a:t>
            </a:r>
          </a:p>
          <a:p>
            <a:pPr>
              <a:buNone/>
            </a:pPr>
            <a:r>
              <a:rPr lang="cs-CZ" b="1" dirty="0" smtClean="0"/>
              <a:t>    </a:t>
            </a:r>
            <a:r>
              <a:rPr lang="cs-CZ" b="1" dirty="0" err="1" smtClean="0"/>
              <a:t>Arcimboldo</a:t>
            </a:r>
            <a:endParaRPr lang="cs-CZ" b="1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Rudolf shromažďoval </a:t>
            </a:r>
            <a:r>
              <a:rPr lang="cs-CZ" b="1" dirty="0" smtClean="0"/>
              <a:t>artefakty</a:t>
            </a:r>
            <a:endParaRPr lang="cs-CZ" b="1" dirty="0"/>
          </a:p>
        </p:txBody>
      </p:sp>
      <p:pic>
        <p:nvPicPr>
          <p:cNvPr id="4" name="Picture 1" descr="C:\Users\Matějovi\AppData\Local\Microsoft\Windows\Temporary Internet Files\Content.IE5\6RQXGJWZ\MC9003252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620688"/>
            <a:ext cx="1816913" cy="1308506"/>
          </a:xfrm>
          <a:prstGeom prst="rect">
            <a:avLst/>
          </a:prstGeom>
          <a:noFill/>
        </p:spPr>
      </p:pic>
      <p:pic>
        <p:nvPicPr>
          <p:cNvPr id="21506" name="Picture 2" descr="C:\Users\Matějovi\AppData\Local\Microsoft\Windows\Temporary Internet Files\Content.IE5\QF3YMGWR\MC9000532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636912"/>
            <a:ext cx="1713586" cy="1717243"/>
          </a:xfrm>
          <a:prstGeom prst="rect">
            <a:avLst/>
          </a:prstGeom>
          <a:noFill/>
        </p:spPr>
      </p:pic>
      <p:pic>
        <p:nvPicPr>
          <p:cNvPr id="21512" name="Picture 8" descr="C:\Users\Matějovi\AppData\Local\Microsoft\Windows\Temporary Internet Files\Content.IE5\ZT01KLUE\MC9003540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5301208"/>
            <a:ext cx="1644872" cy="1372164"/>
          </a:xfrm>
          <a:prstGeom prst="rect">
            <a:avLst/>
          </a:prstGeom>
          <a:noFill/>
        </p:spPr>
      </p:pic>
      <p:pic>
        <p:nvPicPr>
          <p:cNvPr id="21513" name="Picture 9" descr="C:\Users\Matějovi\AppData\Local\Microsoft\Windows\Temporary Internet Files\Content.IE5\QF3YMGWR\MC9004107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4293096"/>
            <a:ext cx="1418163" cy="10720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alchymie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věřil, že lidské </a:t>
            </a:r>
            <a:r>
              <a:rPr lang="cs-CZ" b="1" dirty="0" smtClean="0"/>
              <a:t>osudy</a:t>
            </a:r>
            <a:r>
              <a:rPr lang="cs-CZ" dirty="0" smtClean="0"/>
              <a:t> jsou vepsány ve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nechával si sestavovat </a:t>
            </a:r>
            <a:r>
              <a:rPr lang="cs-CZ" b="1" dirty="0" smtClean="0"/>
              <a:t>horoskopy</a:t>
            </a:r>
          </a:p>
          <a:p>
            <a:pPr>
              <a:buNone/>
            </a:pPr>
            <a:r>
              <a:rPr lang="cs-CZ" dirty="0" smtClean="0"/>
              <a:t> chtěl objevit zázračný </a:t>
            </a:r>
            <a:r>
              <a:rPr lang="cs-CZ" b="1" dirty="0" smtClean="0"/>
              <a:t>elixír života</a:t>
            </a:r>
          </a:p>
          <a:p>
            <a:pPr>
              <a:buNone/>
            </a:pPr>
            <a:r>
              <a:rPr lang="cs-CZ" b="1" dirty="0" smtClean="0"/>
              <a:t>    Edward </a:t>
            </a:r>
            <a:r>
              <a:rPr lang="cs-CZ" b="1" dirty="0" err="1" smtClean="0"/>
              <a:t>Kelly</a:t>
            </a:r>
            <a:r>
              <a:rPr lang="cs-CZ" b="1" dirty="0" smtClean="0"/>
              <a:t>                   Alessandro </a:t>
            </a:r>
            <a:r>
              <a:rPr lang="cs-CZ" b="1" dirty="0" err="1" smtClean="0"/>
              <a:t>Scota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byl podivínský, netrpělivý, duševně nemocný</a:t>
            </a:r>
          </a:p>
          <a:p>
            <a:pPr>
              <a:buNone/>
            </a:pPr>
            <a:r>
              <a:rPr lang="cs-CZ" dirty="0" smtClean="0"/>
              <a:t>                       nebavilo ho vládnou</a:t>
            </a:r>
          </a:p>
          <a:p>
            <a:pPr>
              <a:buNone/>
            </a:pPr>
            <a:r>
              <a:rPr lang="cs-CZ" dirty="0" smtClean="0"/>
              <a:t>             na jeho dvoře mnoho podvodníků</a:t>
            </a:r>
          </a:p>
          <a:p>
            <a:pPr>
              <a:buNone/>
            </a:pPr>
            <a:r>
              <a:rPr lang="cs-CZ" dirty="0" smtClean="0"/>
              <a:t>                bratr Matyáš ho připravil o trůn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/>
          </a:p>
        </p:txBody>
      </p:sp>
      <p:pic>
        <p:nvPicPr>
          <p:cNvPr id="24578" name="Picture 2" descr="C:\Users\Matějovi\AppData\Local\Microsoft\Windows\Temporary Internet Files\Content.IE5\6RQXGJWZ\MC90044136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628800"/>
            <a:ext cx="651520" cy="651520"/>
          </a:xfrm>
          <a:prstGeom prst="rect">
            <a:avLst/>
          </a:prstGeom>
          <a:noFill/>
        </p:spPr>
      </p:pic>
      <p:pic>
        <p:nvPicPr>
          <p:cNvPr id="5" name="Picture 2" descr="C:\Users\Matějovi\AppData\Local\Microsoft\Windows\Temporary Internet Files\Content.IE5\6RQXGJWZ\MC9004413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2204864"/>
            <a:ext cx="435496" cy="435496"/>
          </a:xfrm>
          <a:prstGeom prst="rect">
            <a:avLst/>
          </a:prstGeom>
          <a:noFill/>
        </p:spPr>
      </p:pic>
      <p:pic>
        <p:nvPicPr>
          <p:cNvPr id="6" name="Picture 2" descr="C:\Users\Matějovi\AppData\Local\Microsoft\Windows\Temporary Internet Files\Content.IE5\6RQXGJWZ\MC90044136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1268760"/>
            <a:ext cx="435496" cy="435496"/>
          </a:xfrm>
          <a:prstGeom prst="rect">
            <a:avLst/>
          </a:prstGeom>
          <a:noFill/>
        </p:spPr>
      </p:pic>
      <p:pic>
        <p:nvPicPr>
          <p:cNvPr id="7" name="Picture 2" descr="C:\Users\Matějovi\AppData\Local\Microsoft\Windows\Temporary Internet Files\Content.IE5\6RQXGJWZ\MC90044136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988840"/>
            <a:ext cx="579512" cy="579512"/>
          </a:xfrm>
          <a:prstGeom prst="rect">
            <a:avLst/>
          </a:prstGeom>
          <a:noFill/>
        </p:spPr>
      </p:pic>
      <p:pic>
        <p:nvPicPr>
          <p:cNvPr id="8" name="Picture 2" descr="C:\Users\Matějovi\AppData\Local\Microsoft\Windows\Temporary Internet Files\Content.IE5\6RQXGJWZ\MC90044136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1484784"/>
            <a:ext cx="507504" cy="507504"/>
          </a:xfrm>
          <a:prstGeom prst="rect">
            <a:avLst/>
          </a:prstGeom>
          <a:noFill/>
        </p:spPr>
      </p:pic>
      <p:pic>
        <p:nvPicPr>
          <p:cNvPr id="24579" name="Picture 3" descr="C:\Users\Matějovi\AppData\Local\Microsoft\Windows\Temporary Internet Files\Content.IE5\ZT01KLUE\MC9002031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82605" y="3284984"/>
            <a:ext cx="1661395" cy="33533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rozvoj kultury a umění     </a:t>
            </a:r>
            <a:endParaRPr lang="cs-CZ" dirty="0"/>
          </a:p>
        </p:txBody>
      </p:sp>
      <p:pic>
        <p:nvPicPr>
          <p:cNvPr id="23554" name="Picture 2" descr="http://upload.wikimedia.org/wikipedia/commons/thumb/d/d2/Arcimboldovertemnus.jpeg/170px-Arcimboldovertemnus.jpe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340768"/>
            <a:ext cx="3104268" cy="3816424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vzácné obrazy                                          a knihy</a:t>
            </a:r>
            <a:endParaRPr lang="cs-CZ" dirty="0"/>
          </a:p>
        </p:txBody>
      </p:sp>
      <p:pic>
        <p:nvPicPr>
          <p:cNvPr id="23558" name="Picture 6" descr="http://upload.wikimedia.org/wikipedia/commons/thumb/e/e4/Devil_codex_Gigas.jpg/220px-Devil_codex_Giga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64088" y="1844824"/>
            <a:ext cx="3039711" cy="2086347"/>
          </a:xfrm>
          <a:prstGeom prst="rect">
            <a:avLst/>
          </a:prstGeom>
          <a:noFill/>
        </p:spPr>
      </p:pic>
      <p:pic>
        <p:nvPicPr>
          <p:cNvPr id="23562" name="Picture 10" descr="Soubor:Spranger, Bartholomäus - Hermes and Athena - c. 1585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47864" y="3068960"/>
            <a:ext cx="3501007" cy="3501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vylušti, ……co o něm víš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187624" y="1600200"/>
          <a:ext cx="6696744" cy="2784551"/>
        </p:xfrm>
        <a:graphic>
          <a:graphicData uri="http://schemas.openxmlformats.org/drawingml/2006/table">
            <a:tbl>
              <a:tblPr/>
              <a:tblGrid>
                <a:gridCol w="837093"/>
                <a:gridCol w="837093"/>
                <a:gridCol w="837093"/>
                <a:gridCol w="837093"/>
                <a:gridCol w="837093"/>
                <a:gridCol w="837093"/>
                <a:gridCol w="837093"/>
                <a:gridCol w="837093"/>
              </a:tblGrid>
              <a:tr h="553746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</a:tr>
              <a:tr h="553746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</a:tr>
              <a:tr h="553746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</a:tr>
              <a:tr h="553746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9567"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4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15185" marR="1518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15185" marR="1518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 rot="10800000" flipV="1">
            <a:off x="899592" y="5170639"/>
            <a:ext cx="72008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400" dirty="0" smtClean="0"/>
              <a:t>1. zmenšený model Země    2. rotuje kolem těleso</a:t>
            </a:r>
          </a:p>
          <a:p>
            <a:pPr>
              <a:buNone/>
            </a:pPr>
            <a:r>
              <a:rPr lang="cs-CZ" sz="2400" dirty="0" smtClean="0"/>
              <a:t>3. roční období     4. část       5. zmenšenina objektů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87624" y="1556791"/>
          <a:ext cx="6408712" cy="3096346"/>
        </p:xfrm>
        <a:graphic>
          <a:graphicData uri="http://schemas.openxmlformats.org/drawingml/2006/table">
            <a:tbl>
              <a:tblPr/>
              <a:tblGrid>
                <a:gridCol w="801089"/>
                <a:gridCol w="801089"/>
                <a:gridCol w="801089"/>
                <a:gridCol w="801089"/>
                <a:gridCol w="801089"/>
                <a:gridCol w="801089"/>
                <a:gridCol w="801089"/>
                <a:gridCol w="801089"/>
              </a:tblGrid>
              <a:tr h="615751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G  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615751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615751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É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615751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3342"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 1.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5.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1. zmenšený model Země    2. rotuje kolem těleso</a:t>
            </a:r>
          </a:p>
          <a:p>
            <a:pPr>
              <a:buNone/>
            </a:pPr>
            <a:r>
              <a:rPr lang="cs-CZ" sz="2400" dirty="0" smtClean="0"/>
              <a:t>3. roční období     4. část      5. zmenšenina objektů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Rudolf II. byl vzdělaný a měl rád …………………. .</a:t>
            </a:r>
          </a:p>
          <a:p>
            <a:pPr>
              <a:buNone/>
            </a:pPr>
            <a:r>
              <a:rPr lang="cs-CZ" dirty="0" smtClean="0"/>
              <a:t>Přestože byl Habsburk za své sídlo si zvolil        .</a:t>
            </a:r>
          </a:p>
          <a:p>
            <a:pPr>
              <a:buNone/>
            </a:pPr>
            <a:r>
              <a:rPr lang="cs-CZ" dirty="0" smtClean="0"/>
              <a:t>Na svůj dvůr si zval ……………………………………….</a:t>
            </a:r>
          </a:p>
          <a:p>
            <a:pPr>
              <a:buNone/>
            </a:pPr>
            <a:r>
              <a:rPr lang="cs-CZ" dirty="0" smtClean="0"/>
              <a:t>astronomy. Shromažďoval …………..  předměty.</a:t>
            </a:r>
          </a:p>
          <a:p>
            <a:pPr>
              <a:buNone/>
            </a:pPr>
            <a:r>
              <a:rPr lang="cs-CZ" dirty="0" smtClean="0"/>
              <a:t>Za jeho vlády Praha …………… .</a:t>
            </a:r>
          </a:p>
          <a:p>
            <a:pPr>
              <a:buNone/>
            </a:pPr>
            <a:r>
              <a:rPr lang="cs-CZ" dirty="0" smtClean="0"/>
              <a:t>Chtěl, aby mu alchymisté vyrobili ……………… 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5602" name="Picture 2" descr="C:\Users\Matějovi\AppData\Local\Microsoft\Windows\Temporary Internet Files\Content.IE5\6RQXGJWZ\MC9001991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88640"/>
            <a:ext cx="1464403" cy="13608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Rudolf II. byl vzdělaný a měl rád vědu a umění.</a:t>
            </a:r>
          </a:p>
          <a:p>
            <a:pPr>
              <a:buNone/>
            </a:pPr>
            <a:r>
              <a:rPr lang="cs-CZ" dirty="0" smtClean="0"/>
              <a:t>Přestože byl Habsburk za své sídlo si zvolil Prahu.</a:t>
            </a:r>
          </a:p>
          <a:p>
            <a:pPr>
              <a:buNone/>
            </a:pPr>
            <a:r>
              <a:rPr lang="cs-CZ" dirty="0" smtClean="0"/>
              <a:t>Na svůj dvůr si zval učence, vědce, alchymisty,</a:t>
            </a:r>
          </a:p>
          <a:p>
            <a:pPr>
              <a:buNone/>
            </a:pPr>
            <a:r>
              <a:rPr lang="cs-CZ" dirty="0" smtClean="0"/>
              <a:t>astronomy. </a:t>
            </a:r>
            <a:r>
              <a:rPr lang="cs-CZ" dirty="0" err="1" smtClean="0"/>
              <a:t>Schromažďoval</a:t>
            </a:r>
            <a:r>
              <a:rPr lang="cs-CZ" dirty="0" smtClean="0"/>
              <a:t> umělecké předměty.</a:t>
            </a:r>
          </a:p>
          <a:p>
            <a:pPr>
              <a:buNone/>
            </a:pPr>
            <a:r>
              <a:rPr lang="cs-CZ" dirty="0" smtClean="0"/>
              <a:t>Za jeho vlády Praha vzkvétala.</a:t>
            </a:r>
          </a:p>
          <a:p>
            <a:pPr>
              <a:buNone/>
            </a:pPr>
            <a:r>
              <a:rPr lang="cs-CZ" dirty="0" smtClean="0"/>
              <a:t>Chtěl, aby mu alchymisté vyrobili elixír života.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Víš co znamená slovo ….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latin typeface="BatangChe" pitchFamily="49" charset="-127"/>
                <a:ea typeface="BatangChe" pitchFamily="49" charset="-127"/>
              </a:rPr>
              <a:t>artefakt</a:t>
            </a:r>
          </a:p>
          <a:p>
            <a:pPr>
              <a:buNone/>
            </a:pPr>
            <a:r>
              <a:rPr lang="cs-CZ" dirty="0" smtClean="0"/>
              <a:t>   objekt nebo proces, který vznikl lidskou aktivitou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latin typeface="BatangChe" pitchFamily="49" charset="-127"/>
                <a:ea typeface="BatangChe" pitchFamily="49" charset="-127"/>
              </a:rPr>
              <a:t>elixír života</a:t>
            </a:r>
          </a:p>
          <a:p>
            <a:pPr>
              <a:buNone/>
            </a:pPr>
            <a:r>
              <a:rPr lang="cs-CZ" dirty="0" smtClean="0"/>
              <a:t>   měl zaručit věčné zdraví a mládí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latin typeface="BatangChe" pitchFamily="49" charset="-127"/>
                <a:ea typeface="BatangChe" pitchFamily="49" charset="-127"/>
              </a:rPr>
              <a:t>šém</a:t>
            </a:r>
          </a:p>
          <a:p>
            <a:pPr>
              <a:buNone/>
            </a:pPr>
            <a:r>
              <a:rPr lang="cs-CZ" dirty="0" smtClean="0"/>
              <a:t>   magický předmět</a:t>
            </a:r>
            <a:endParaRPr lang="cs-CZ" dirty="0" smtClean="0"/>
          </a:p>
          <a:p>
            <a:pPr>
              <a:buNone/>
            </a:pPr>
            <a:r>
              <a:rPr lang="cs-CZ" dirty="0" smtClean="0">
                <a:latin typeface="BatangChe" pitchFamily="49" charset="-127"/>
                <a:ea typeface="BatangChe" pitchFamily="49" charset="-127"/>
              </a:rPr>
              <a:t> perpetum mobile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věčně se pohybující stroj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přesmyčky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  CH  Y  A  I  E  M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alchymie</a:t>
            </a:r>
          </a:p>
          <a:p>
            <a:r>
              <a:rPr lang="cs-CZ" dirty="0" smtClean="0"/>
              <a:t>A  T  R  S  O  M  O  N  I  E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astronomie</a:t>
            </a:r>
          </a:p>
          <a:p>
            <a:r>
              <a:rPr lang="cs-CZ" dirty="0" smtClean="0"/>
              <a:t>H  R  O  S  O  K  P  O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horoskop</a:t>
            </a:r>
            <a:endParaRPr lang="cs-CZ" dirty="0"/>
          </a:p>
        </p:txBody>
      </p:sp>
      <p:pic>
        <p:nvPicPr>
          <p:cNvPr id="26627" name="Picture 3" descr="C:\Users\Matějovi\AppData\Local\Microsoft\Windows\Temporary Internet Files\Content.IE5\QF3YMGWR\MC9003258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620688"/>
            <a:ext cx="1838325" cy="1784350"/>
          </a:xfrm>
          <a:prstGeom prst="rect">
            <a:avLst/>
          </a:prstGeom>
          <a:noFill/>
        </p:spPr>
      </p:pic>
      <p:pic>
        <p:nvPicPr>
          <p:cNvPr id="26628" name="Picture 4" descr="C:\Users\Matějovi\AppData\Local\Microsoft\Windows\Temporary Internet Files\Content.IE5\NQS63BXI\MC9003258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4725144"/>
            <a:ext cx="1838325" cy="1790700"/>
          </a:xfrm>
          <a:prstGeom prst="rect">
            <a:avLst/>
          </a:prstGeom>
          <a:noFill/>
        </p:spPr>
      </p:pic>
      <p:pic>
        <p:nvPicPr>
          <p:cNvPr id="26629" name="Picture 5" descr="C:\Users\Matějovi\AppData\Local\Microsoft\Windows\Temporary Internet Files\Content.IE5\6RQXGJWZ\MC9003539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068960"/>
            <a:ext cx="1716612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3.4.2013]. Dostupný na WWW: http://cs.wikipedia.org/wiki/Soubor:Hans_von_Aachen_003.jpg</a:t>
            </a:r>
          </a:p>
          <a:p>
            <a:r>
              <a:rPr lang="cs-CZ" dirty="0" smtClean="0"/>
              <a:t>AUTOR </a:t>
            </a:r>
            <a:r>
              <a:rPr lang="cs-CZ" dirty="0" smtClean="0"/>
              <a:t>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3.4.2013].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cs.wikipedia.org/wiki/Soubor:Arcimboldovertemnus.jpeg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3.4.2013]. Dostupný na WWW: http://cs.wikipedia.org/wiki/Soubor:Devil_codex_Gigas.jpg </a:t>
            </a:r>
            <a:endParaRPr lang="cs-CZ" dirty="0" smtClean="0"/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3.4.2013]. Dostupný na WWW: http://cs.wikipedia.org/wiki/Soubor:Spranger,_Bartholom%C3%A4us_-_Hermes_and_Athena_-_c._1585.png </a:t>
            </a:r>
            <a:endParaRPr lang="cs-CZ" dirty="0" smtClean="0"/>
          </a:p>
          <a:p>
            <a:r>
              <a:rPr lang="cs-CZ" dirty="0" smtClean="0"/>
              <a:t>Kliparty volně dostupné Office Online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1050</TotalTime>
  <Words>588</Words>
  <Application>Microsoft Office PowerPoint</Application>
  <PresentationFormat>Předvádění na obrazovce (4:3)</PresentationFormat>
  <Paragraphs>188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Anotace:</vt:lpstr>
      <vt:lpstr>Habsburkové</vt:lpstr>
      <vt:lpstr>Habsburkové v Čechách</vt:lpstr>
      <vt:lpstr>císař  RUDOLF  II.   </vt:lpstr>
      <vt:lpstr>na dvoře Rudolfa II.</vt:lpstr>
      <vt:lpstr>alchymie</vt:lpstr>
      <vt:lpstr>rozvoj kultury a umění     </vt:lpstr>
      <vt:lpstr>        vylušti, ……co o něm víš        </vt:lpstr>
      <vt:lpstr>správné řešení</vt:lpstr>
      <vt:lpstr>Doplň správně</vt:lpstr>
      <vt:lpstr>Doplň správně</vt:lpstr>
      <vt:lpstr>Víš co znamená slovo ….</vt:lpstr>
      <vt:lpstr>přesmyčky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100</cp:revision>
  <dcterms:created xsi:type="dcterms:W3CDTF">2013-02-19T13:40:14Z</dcterms:created>
  <dcterms:modified xsi:type="dcterms:W3CDTF">2013-04-03T17:30:00Z</dcterms:modified>
</cp:coreProperties>
</file>