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70" r:id="rId7"/>
    <p:sldId id="263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8613172892322109E-2"/>
          <c:y val="1.9282456085287131E-2"/>
          <c:w val="0.91138682710767793"/>
          <c:h val="0.84888212339014257"/>
        </c:manualLayout>
      </c:layout>
      <c:lineChart>
        <c:grouping val="standard"/>
        <c:varyColors val="0"/>
        <c:ser>
          <c:idx val="0"/>
          <c:order val="0"/>
          <c:tx>
            <c:strRef>
              <c:f>List1!$C$7</c:f>
              <c:strCache>
                <c:ptCount val="1"/>
                <c:pt idx="0">
                  <c:v>°C [den]</c:v>
                </c:pt>
              </c:strCache>
            </c:strRef>
          </c:tx>
          <c:marker>
            <c:symbol val="none"/>
          </c:marker>
          <c:cat>
            <c:strRef>
              <c:f>List1!$D$6:$H$6</c:f>
              <c:strCache>
                <c:ptCount val="5"/>
                <c:pt idx="0">
                  <c:v>5.4.</c:v>
                </c:pt>
                <c:pt idx="1">
                  <c:v>6.4.</c:v>
                </c:pt>
                <c:pt idx="2">
                  <c:v>7.4.</c:v>
                </c:pt>
                <c:pt idx="3">
                  <c:v>8.4.</c:v>
                </c:pt>
                <c:pt idx="4">
                  <c:v>9.4.</c:v>
                </c:pt>
              </c:strCache>
            </c:strRef>
          </c:cat>
          <c:val>
            <c:numRef>
              <c:f>List1!$D$7:$H$7</c:f>
              <c:numCache>
                <c:formatCode>General</c:formatCode>
                <c:ptCount val="5"/>
                <c:pt idx="0">
                  <c:v>3</c:v>
                </c:pt>
                <c:pt idx="1">
                  <c:v>6</c:v>
                </c:pt>
                <c:pt idx="2">
                  <c:v>8</c:v>
                </c:pt>
                <c:pt idx="3">
                  <c:v>7</c:v>
                </c:pt>
                <c:pt idx="4">
                  <c:v>11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List1!$C$8</c:f>
              <c:strCache>
                <c:ptCount val="1"/>
                <c:pt idx="0">
                  <c:v>°C [noc]</c:v>
                </c:pt>
              </c:strCache>
            </c:strRef>
          </c:tx>
          <c:marker>
            <c:symbol val="none"/>
          </c:marker>
          <c:cat>
            <c:strRef>
              <c:f>List1!$D$6:$H$6</c:f>
              <c:strCache>
                <c:ptCount val="5"/>
                <c:pt idx="0">
                  <c:v>5.4.</c:v>
                </c:pt>
                <c:pt idx="1">
                  <c:v>6.4.</c:v>
                </c:pt>
                <c:pt idx="2">
                  <c:v>7.4.</c:v>
                </c:pt>
                <c:pt idx="3">
                  <c:v>8.4.</c:v>
                </c:pt>
                <c:pt idx="4">
                  <c:v>9.4.</c:v>
                </c:pt>
              </c:strCache>
            </c:strRef>
          </c:cat>
          <c:val>
            <c:numRef>
              <c:f>List1!$D$8:$H$8</c:f>
              <c:numCache>
                <c:formatCode>General</c:formatCode>
                <c:ptCount val="5"/>
                <c:pt idx="0">
                  <c:v>0</c:v>
                </c:pt>
                <c:pt idx="1">
                  <c:v>-3</c:v>
                </c:pt>
                <c:pt idx="2">
                  <c:v>-4</c:v>
                </c:pt>
                <c:pt idx="3">
                  <c:v>-3</c:v>
                </c:pt>
                <c:pt idx="4">
                  <c:v>3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65581312"/>
        <c:axId val="265582848"/>
      </c:lineChart>
      <c:catAx>
        <c:axId val="265581312"/>
        <c:scaling>
          <c:orientation val="minMax"/>
        </c:scaling>
        <c:delete val="0"/>
        <c:axPos val="b"/>
        <c:majorTickMark val="none"/>
        <c:minorTickMark val="none"/>
        <c:tickLblPos val="nextTo"/>
        <c:crossAx val="265582848"/>
        <c:crosses val="autoZero"/>
        <c:auto val="1"/>
        <c:lblAlgn val="ctr"/>
        <c:lblOffset val="100"/>
        <c:noMultiLvlLbl val="0"/>
      </c:catAx>
      <c:valAx>
        <c:axId val="26558284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crossAx val="265581312"/>
        <c:crosses val="autoZero"/>
        <c:crossBetween val="between"/>
      </c:valAx>
      <c:spPr>
        <a:ln>
          <a:solidFill>
            <a:schemeClr val="accent1"/>
          </a:solidFill>
        </a:ln>
      </c:spPr>
    </c:plotArea>
    <c:legend>
      <c:legendPos val="b"/>
      <c:layout/>
      <c:overlay val="0"/>
    </c:legend>
    <c:plotVisOnly val="1"/>
    <c:dispBlanksAs val="gap"/>
    <c:showDLblsOverMax val="0"/>
  </c:chart>
  <c:spPr>
    <a:solidFill>
      <a:schemeClr val="bg1"/>
    </a:solidFill>
    <a:ln>
      <a:solidFill>
        <a:schemeClr val="accent1"/>
      </a:solidFill>
    </a:ln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 smtClean="0"/>
              <a:t>Obědy</a:t>
            </a:r>
            <a:endParaRPr lang="cs-CZ" dirty="0"/>
          </a:p>
        </c:rich>
      </c:tx>
      <c:layout/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explosion val="25"/>
          <c:dLbls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List2!$E$6:$E$8</c:f>
              <c:strCache>
                <c:ptCount val="3"/>
                <c:pt idx="0">
                  <c:v>Řízek</c:v>
                </c:pt>
                <c:pt idx="1">
                  <c:v>Ptáček</c:v>
                </c:pt>
                <c:pt idx="2">
                  <c:v>Guláš</c:v>
                </c:pt>
              </c:strCache>
            </c:strRef>
          </c:cat>
          <c:val>
            <c:numRef>
              <c:f>List2!$F$6:$F$8</c:f>
              <c:numCache>
                <c:formatCode>General</c:formatCode>
                <c:ptCount val="3"/>
                <c:pt idx="0">
                  <c:v>123</c:v>
                </c:pt>
                <c:pt idx="1">
                  <c:v>125</c:v>
                </c:pt>
                <c:pt idx="2">
                  <c:v>245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</c:pie3DChart>
    </c:plotArea>
    <c:legend>
      <c:legendPos val="t"/>
      <c:layout/>
      <c:overlay val="0"/>
    </c:legend>
    <c:plotVisOnly val="1"/>
    <c:dispBlanksAs val="gap"/>
    <c:showDLblsOverMax val="0"/>
  </c:chart>
  <c:spPr>
    <a:solidFill>
      <a:schemeClr val="bg1"/>
    </a:solidFill>
    <a:ln>
      <a:solidFill>
        <a:schemeClr val="tx1"/>
      </a:solidFill>
    </a:ln>
  </c:sp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CDCE-26BF-428F-9FA9-33A4A07E40D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BC90-A56C-4D13-97EE-885D5C5C72C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CDCE-26BF-428F-9FA9-33A4A07E40D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BC90-A56C-4D13-97EE-885D5C5C72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CDCE-26BF-428F-9FA9-33A4A07E40D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BC90-A56C-4D13-97EE-885D5C5C72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CDCE-26BF-428F-9FA9-33A4A07E40D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BC90-A56C-4D13-97EE-885D5C5C72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CDCE-26BF-428F-9FA9-33A4A07E40D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BC90-A56C-4D13-97EE-885D5C5C72C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CDCE-26BF-428F-9FA9-33A4A07E40D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BC90-A56C-4D13-97EE-885D5C5C72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CDCE-26BF-428F-9FA9-33A4A07E40D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BC90-A56C-4D13-97EE-885D5C5C72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CDCE-26BF-428F-9FA9-33A4A07E40D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BC90-A56C-4D13-97EE-885D5C5C72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CDCE-26BF-428F-9FA9-33A4A07E40D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BC90-A56C-4D13-97EE-885D5C5C72C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CDCE-26BF-428F-9FA9-33A4A07E40D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BC90-A56C-4D13-97EE-885D5C5C72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CDCE-26BF-428F-9FA9-33A4A07E40D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BC90-A56C-4D13-97EE-885D5C5C72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1ACDCE-26BF-428F-9FA9-33A4A07E40D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48EBC90-A56C-4D13-97EE-885D5C5C72C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graf&amp;source=images&amp;cd=&amp;cad=rja&amp;docid=BgO7UE6BDHf-pM&amp;tbnid=NbI0BskF-vYzRM:&amp;ved=0CAUQjRw&amp;url=http://commons.wikimedia.org/wiki/File:Graf_sily_tahanie.jpg&amp;ei=TEVdUfygDcjIswaOoYDACA&amp;bvm=bv.44770516,d.bGE&amp;psig=AFQjCNHw8l23cdevlbG3jzcpy8ofbjF26Q&amp;ust=1365153328304940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http://www.google.cz/url?sa=i&amp;rct=j&amp;q=graf&amp;source=images&amp;cd=&amp;cad=rja&amp;docid=iJ2NMC6pXl90WM&amp;tbnid=EnCG_ogDck5vwM:&amp;ved=0CAUQjRw&amp;url=http://office.lasakovi.com/excel/grafy/graf-vysecovy-excel-2010/&amp;ei=xUNdUf2CO8fMtQbZ0IHABg&amp;bvm=bv.44770516,d.bGE&amp;psig=AFQjCNEktPPFpfOG3HI1Weay4wuOdbDGWQ&amp;ust=136515307150121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url?sa=i&amp;rct=j&amp;q=graf&amp;source=images&amp;cd=&amp;cad=rja&amp;docid=Qpx6QDX8A5sPuM&amp;tbnid=083nmzyY86b6aM:&amp;ved=0CAUQjRw&amp;url=http://hobby.idnes.cz/analyzy-vytazenych-klistat-ukazuji-odkud-jsou-nejcasteji-ta-nakazena-1zi-/hobby-zahrada.aspx?c=A090630_171214_hobby-zahrada_mce&amp;ei=vkRdUfPkLMrjtQav3YAI&amp;bvm=bv.44770516,d.bGE&amp;psig=AFQjCNHw8l23cdevlbG3jzcpy8ofbjF26Q&amp;ust=1365153328304940" TargetMode="External"/><Relationship Id="rId5" Type="http://schemas.openxmlformats.org/officeDocument/2006/relationships/image" Target="../media/image9.gif"/><Relationship Id="rId4" Type="http://schemas.openxmlformats.org/officeDocument/2006/relationships/hyperlink" Target="http://www.google.cz/url?sa=i&amp;rct=j&amp;q=graf&amp;source=images&amp;cd=&amp;cad=rja&amp;docid=iJ2NMC6pXl90WM&amp;tbnid=EnCG_ogDck5vwM:&amp;ved=0CAUQjRw&amp;url=http://technet.microsoft.com/cs-cz/library/dd220426(v=sql.105).aspx&amp;ei=40NdUandGdGOswbu9YCYAw&amp;bvm=bv.44770516,d.bGE&amp;psig=AFQjCNEktPPFpfOG3HI1Weay4wuOdbDGWQ&amp;ust=1365153071501212" TargetMode="External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45352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</a:t>
            </a:r>
            <a:r>
              <a:rPr lang="cs-CZ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Bambasová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.4.2013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VY_32_INOVACE_2B_INF9_07_MS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Office Excel –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grafy I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Informační a komunikační technologie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MS Office Excel –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grafy I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9.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Excel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4564295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687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</a:p>
        </p:txBody>
      </p:sp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857250" y="1785938"/>
            <a:ext cx="764381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onstant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nstant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nstant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nstant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nstant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nstant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nstant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nstant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nstantia" pitchFamily="18" charset="0"/>
              </a:defRPr>
            </a:lvl9pPr>
          </a:lstStyle>
          <a:p>
            <a:r>
              <a:rPr lang="cs-CZ" dirty="0">
                <a:latin typeface="Century Gothic" pitchFamily="34" charset="0"/>
              </a:rPr>
              <a:t>Materiál slouží k </a:t>
            </a:r>
            <a:r>
              <a:rPr lang="cs-CZ" dirty="0" smtClean="0">
                <a:latin typeface="Century Gothic" pitchFamily="34" charset="0"/>
              </a:rPr>
              <a:t>seznámení s prací s grafy. Ukazuje druhy grafů a tvorbu těch základních.</a:t>
            </a:r>
            <a:endParaRPr lang="cs-CZ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59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MS Excel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Grafy</a:t>
            </a:r>
            <a:endParaRPr lang="cs-CZ" dirty="0"/>
          </a:p>
        </p:txBody>
      </p:sp>
      <p:pic>
        <p:nvPicPr>
          <p:cNvPr id="1027" name="Picture 3" descr="C:\Users\bambasova\AppData\Local\Microsoft\Windows\Temporary Internet Files\Content.IE5\62UBALU7\MC90044152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764704"/>
            <a:ext cx="459572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823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bambasova\AppData\Local\Microsoft\Windows\Temporary Internet Files\Content.IE5\JILRJR5N\MM91000109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1981200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ambasova\AppData\Local\Microsoft\Windows\Temporary Internet Files\Content.IE5\869UWM3G\MP9004490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68960"/>
            <a:ext cx="2496276" cy="1872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ambasova\AppData\Local\Microsoft\Windows\Temporary Internet Files\Content.IE5\NY3DSF53\MP9003826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0801" y="764704"/>
            <a:ext cx="2880320" cy="2057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bambasova\AppData\Local\Microsoft\Windows\Temporary Internet Files\Content.IE5\T12NSTY4\MC9002905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509120"/>
            <a:ext cx="2129073" cy="2064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bambasova\AppData\Local\Microsoft\Windows\Temporary Internet Files\Content.IE5\4SQMCYUP\MC9002822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5"/>
            <a:ext cx="207197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6642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office.lasakovi.com/excel/grafy/graf-vysecovy-excel-2010/graf-vysecovy-graf-hotov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416" y="116632"/>
            <a:ext cx="3867150" cy="28670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i.technet.microsoft.com/dynimg/IC402947.gif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0648"/>
            <a:ext cx="3905250" cy="226695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i.idnes.cz/09/064/gal/MCE2c1d4b_graf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15" y="3187675"/>
            <a:ext cx="4381500" cy="325755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upload.wikimedia.org/wikipedia/commons/0/0f/Graf_sily_tahanie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13096"/>
            <a:ext cx="3725076" cy="355468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5859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grafů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spojnicový</a:t>
            </a:r>
          </a:p>
          <a:p>
            <a:r>
              <a:rPr lang="cs-CZ" dirty="0" smtClean="0"/>
              <a:t>sloupcový</a:t>
            </a:r>
          </a:p>
          <a:p>
            <a:r>
              <a:rPr lang="cs-CZ" dirty="0" smtClean="0"/>
              <a:t>výsečový</a:t>
            </a:r>
          </a:p>
          <a:p>
            <a:r>
              <a:rPr lang="cs-CZ" dirty="0" smtClean="0"/>
              <a:t>bodový</a:t>
            </a:r>
          </a:p>
          <a:p>
            <a:r>
              <a:rPr lang="cs-CZ" dirty="0" smtClean="0"/>
              <a:t>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2906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-675456"/>
            <a:ext cx="5966666" cy="2423346"/>
          </a:xfrm>
        </p:spPr>
        <p:txBody>
          <a:bodyPr/>
          <a:lstStyle/>
          <a:p>
            <a:r>
              <a:rPr lang="cs-CZ" dirty="0" smtClean="0"/>
              <a:t>Spojnicový graf</a:t>
            </a:r>
            <a:endParaRPr lang="cs-CZ" dirty="0"/>
          </a:p>
        </p:txBody>
      </p:sp>
      <p:pic>
        <p:nvPicPr>
          <p:cNvPr id="5122" name="Picture 2" descr="C:\Users\bambasova\AppData\Local\Microsoft\Windows\Temporary Internet Files\Content.IE5\46F1V0OS\MP9003991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780928"/>
            <a:ext cx="64008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6233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 </a:t>
            </a:r>
            <a:r>
              <a:rPr lang="cs-CZ" u="sng" dirty="0" smtClean="0"/>
              <a:t>Úkol č.1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1386044"/>
            <a:ext cx="67425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do nového sešitu vytvořte následující tabulku</a:t>
            </a:r>
            <a:endParaRPr lang="cs-CZ" sz="2400" dirty="0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02582"/>
            <a:ext cx="6854606" cy="1962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496" y="5301208"/>
            <a:ext cx="92320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na internetu vyhledejte, jaká teplota vzduchu bude v daný den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92887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548680"/>
            <a:ext cx="78694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označím celou oblast grafu a v kartě vložení vybereme typ grafu</a:t>
            </a:r>
            <a:endParaRPr lang="cs-CZ" sz="2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14" r="45996" b="50000"/>
          <a:stretch/>
        </p:blipFill>
        <p:spPr bwMode="auto">
          <a:xfrm>
            <a:off x="1522917" y="1321659"/>
            <a:ext cx="5326668" cy="4876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112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Graf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31173950"/>
              </p:ext>
            </p:extLst>
          </p:nvPr>
        </p:nvGraphicFramePr>
        <p:xfrm>
          <a:off x="1691680" y="2348880"/>
          <a:ext cx="5292080" cy="38233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11560" y="1124744"/>
            <a:ext cx="87398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 nástrojích a vlastnostech grafu můžeme graf ještě upravit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61572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-675456"/>
            <a:ext cx="5966666" cy="2423346"/>
          </a:xfrm>
        </p:spPr>
        <p:txBody>
          <a:bodyPr/>
          <a:lstStyle/>
          <a:p>
            <a:r>
              <a:rPr lang="cs-CZ" dirty="0" smtClean="0"/>
              <a:t>Výsečový graf</a:t>
            </a:r>
            <a:endParaRPr lang="cs-CZ" dirty="0"/>
          </a:p>
        </p:txBody>
      </p:sp>
      <p:pic>
        <p:nvPicPr>
          <p:cNvPr id="7171" name="Picture 3" descr="C:\Users\bambasova\AppData\Local\Microsoft\Windows\Temporary Internet Files\Content.IE5\MB3E99AN\MC9004413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996952"/>
            <a:ext cx="3531840" cy="353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6171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 </a:t>
            </a:r>
            <a:r>
              <a:rPr lang="cs-CZ" u="sng" dirty="0" smtClean="0"/>
              <a:t>Úkol č.2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1386044"/>
            <a:ext cx="67425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do nového sešitu vytvořte následující tabulku</a:t>
            </a:r>
            <a:endParaRPr lang="cs-CZ" sz="2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9041149"/>
              </p:ext>
            </p:extLst>
          </p:nvPr>
        </p:nvGraphicFramePr>
        <p:xfrm>
          <a:off x="2691656" y="2425725"/>
          <a:ext cx="2888456" cy="2083395"/>
        </p:xfrm>
        <a:graphic>
          <a:graphicData uri="http://schemas.openxmlformats.org/drawingml/2006/table">
            <a:tbl>
              <a:tblPr/>
              <a:tblGrid>
                <a:gridCol w="1805285"/>
                <a:gridCol w="1083171"/>
              </a:tblGrid>
              <a:tr h="68842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Řízek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7DEE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7DEE8"/>
                    </a:solidFill>
                  </a:tcPr>
                </a:tc>
              </a:tr>
              <a:tr h="68842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Ptáček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7DEE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7DEE8"/>
                    </a:solidFill>
                  </a:tcPr>
                </a:tc>
              </a:tr>
              <a:tr h="706543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Guláš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7DEE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245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7DEE8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3295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20688"/>
            <a:ext cx="6048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označte oblast grafu a vyberte typ grafu</a:t>
            </a:r>
            <a:endParaRPr lang="cs-CZ" sz="2400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36" r="44676" b="56486"/>
          <a:stretch/>
        </p:blipFill>
        <p:spPr bwMode="auto">
          <a:xfrm>
            <a:off x="2123728" y="1412776"/>
            <a:ext cx="5112568" cy="442855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2997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Graf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28809720"/>
              </p:ext>
            </p:extLst>
          </p:nvPr>
        </p:nvGraphicFramePr>
        <p:xfrm>
          <a:off x="1907704" y="1052736"/>
          <a:ext cx="5814392" cy="38198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142627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5445224"/>
            <a:ext cx="6512511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620688"/>
            <a:ext cx="853409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effectLst/>
              </a:rPr>
              <a:t>AUTOR NEUVEDEN. </a:t>
            </a:r>
            <a:r>
              <a:rPr lang="cs-CZ" sz="1400" i="1" dirty="0" smtClean="0">
                <a:effectLst/>
              </a:rPr>
              <a:t>technet.microsoft.com</a:t>
            </a:r>
            <a:r>
              <a:rPr lang="cs-CZ" sz="1400" dirty="0" smtClean="0">
                <a:effectLst/>
              </a:rPr>
              <a:t> [online]. [cit. 4.4.2013]. Dostupný na WWW: http://technet.microsoft.com/cs-cz/library/dd220426(v=sql.105).aspx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effectLst/>
              </a:rPr>
              <a:t>AUTOR NEUVEDEN. </a:t>
            </a:r>
            <a:r>
              <a:rPr lang="cs-CZ" sz="1400" i="1" dirty="0" smtClean="0">
                <a:effectLst/>
              </a:rPr>
              <a:t>office.lasakovi.com</a:t>
            </a:r>
            <a:r>
              <a:rPr lang="cs-CZ" sz="1400" dirty="0" smtClean="0">
                <a:effectLst/>
              </a:rPr>
              <a:t> [online]. [cit. 4.4.2013]. Dostupný na WWW: http://office.lasakovi.com/excel/grafy/graf-vysecovy-excel-2010/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effectLst/>
              </a:rPr>
              <a:t>AUTOR NEUVEDEN. </a:t>
            </a:r>
            <a:r>
              <a:rPr lang="cs-CZ" sz="1400" i="1" dirty="0" smtClean="0">
                <a:effectLst/>
              </a:rPr>
              <a:t>kliste.cz</a:t>
            </a:r>
            <a:r>
              <a:rPr lang="cs-CZ" sz="1400" dirty="0" smtClean="0">
                <a:effectLst/>
              </a:rPr>
              <a:t> [online]. [cit. 4.4.2013]. Dostupný na WWW: http://hobby.idnes.cz/analyzy-vytazenych-klistat-ukazuji-odkud-jsou-nejcasteji-ta-nakazena-1zi-/hobby-zahrada.aspx?c=A090630_171214_hobby-zahrada_mce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 smtClean="0">
                <a:effectLst/>
              </a:rPr>
              <a:t>AUTOR NEUVEDEN. </a:t>
            </a:r>
            <a:r>
              <a:rPr lang="en-US" sz="1400" i="1" dirty="0" smtClean="0">
                <a:effectLst/>
              </a:rPr>
              <a:t>commons.wikimedia.org</a:t>
            </a:r>
            <a:r>
              <a:rPr lang="en-US" sz="1400" dirty="0" smtClean="0">
                <a:effectLst/>
              </a:rPr>
              <a:t> [online]. [cit. 4.4.2013]. </a:t>
            </a:r>
            <a:r>
              <a:rPr lang="en-US" sz="1400" dirty="0" err="1" smtClean="0">
                <a:effectLst/>
              </a:rPr>
              <a:t>Dostupný</a:t>
            </a:r>
            <a:r>
              <a:rPr lang="en-US" sz="1400" dirty="0" smtClean="0">
                <a:effectLst/>
              </a:rPr>
              <a:t> </a:t>
            </a:r>
            <a:r>
              <a:rPr lang="en-US" sz="1400" dirty="0" err="1" smtClean="0">
                <a:effectLst/>
              </a:rPr>
              <a:t>na</a:t>
            </a:r>
            <a:r>
              <a:rPr lang="en-US" sz="1400" dirty="0" smtClean="0">
                <a:effectLst/>
              </a:rPr>
              <a:t> WWW: http://commons.wikimedia.org/wiki/File:Graf_sily_tahanie.jpg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94773263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42</TotalTime>
  <Words>233</Words>
  <Application>Microsoft Office PowerPoint</Application>
  <PresentationFormat>Předvádění na obrazovce (4:3)</PresentationFormat>
  <Paragraphs>41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Prezentace aplikace PowerPoint</vt:lpstr>
      <vt:lpstr>Anotace</vt:lpstr>
      <vt:lpstr>Grafy</vt:lpstr>
      <vt:lpstr>Prezentace aplikace PowerPoint</vt:lpstr>
      <vt:lpstr>Prezentace aplikace PowerPoint</vt:lpstr>
      <vt:lpstr>Typy grafů</vt:lpstr>
      <vt:lpstr>Spojnicový graf</vt:lpstr>
      <vt:lpstr> Úkol č.1</vt:lpstr>
      <vt:lpstr>Prezentace aplikace PowerPoint</vt:lpstr>
      <vt:lpstr>Prezentace aplikace PowerPoint</vt:lpstr>
      <vt:lpstr>Výsečový graf</vt:lpstr>
      <vt:lpstr> Úkol č.2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Bambasová Kateřina</dc:creator>
  <cp:lastModifiedBy>Bambasová Kateřina</cp:lastModifiedBy>
  <cp:revision>6</cp:revision>
  <dcterms:created xsi:type="dcterms:W3CDTF">2013-04-04T09:03:22Z</dcterms:created>
  <dcterms:modified xsi:type="dcterms:W3CDTF">2013-04-04T09:46:46Z</dcterms:modified>
</cp:coreProperties>
</file>