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Default Extension="bin" ContentType="application/vnd.ms-office.activeX"/>
  <Override PartName="/ppt/activeX/activeX4.xml" ContentType="application/vnd.ms-office.activeX+xml"/>
  <Override PartName="/ppt/activeX/activeX5.xml" ContentType="application/vnd.ms-office.activeX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activeX/activeX2.xml" ContentType="application/vnd.ms-office.activeX+xml"/>
  <Override PartName="/ppt/activeX/activeX3.xml" ContentType="application/vnd.ms-office.activeX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Override PartName="/ppt/activeX/activeX1.xml" ContentType="application/vnd.ms-office.activeX+xml"/>
  <Override PartName="/ppt/vbaProject.bin" ContentType="application/vnd.ms-office.vbaProject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activeX/activeX6.xml" ContentType="application/vnd.ms-office.activeX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8" r:id="rId2"/>
    <p:sldId id="259" r:id="rId3"/>
    <p:sldId id="256" r:id="rId4"/>
    <p:sldId id="260" r:id="rId5"/>
    <p:sldId id="25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F81BD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572" y="-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microsoft.com/office/2006/relationships/vbaProject" Target="vbaProject.bin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_rels/activeX3.xml.rels><?xml version="1.0" encoding="UTF-8" standalone="yes"?>
<Relationships xmlns="http://schemas.openxmlformats.org/package/2006/relationships"><Relationship Id="rId1" Type="http://schemas.microsoft.com/office/2006/relationships/activeXControlBinary" Target="activeX3.bin"/></Relationships>
</file>

<file path=ppt/activeX/_rels/activeX4.xml.rels><?xml version="1.0" encoding="UTF-8" standalone="yes"?>
<Relationships xmlns="http://schemas.openxmlformats.org/package/2006/relationships"><Relationship Id="rId1" Type="http://schemas.microsoft.com/office/2006/relationships/activeXControlBinary" Target="activeX4.bin"/></Relationships>
</file>

<file path=ppt/activeX/_rels/activeX5.xml.rels><?xml version="1.0" encoding="UTF-8" standalone="yes"?>
<Relationships xmlns="http://schemas.openxmlformats.org/package/2006/relationships"><Relationship Id="rId1" Type="http://schemas.microsoft.com/office/2006/relationships/activeXControlBinary" Target="activeX5.bin"/></Relationships>
</file>

<file path=ppt/activeX/_rels/activeX6.xml.rels><?xml version="1.0" encoding="UTF-8" standalone="yes"?>
<Relationships xmlns="http://schemas.openxmlformats.org/package/2006/relationships"><Relationship Id="rId1" Type="http://schemas.microsoft.com/office/2006/relationships/activeXControlBinary" Target="activeX6.bin"/></Relationships>
</file>

<file path=ppt/activeX/activeX1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2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3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4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5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6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F:\dumy\pohori_vrcholy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view3D>
      <c:rAngAx val="1"/>
    </c:view3D>
    <c:plotArea>
      <c:layout/>
      <c:bar3DChart>
        <c:barDir val="col"/>
        <c:grouping val="clustered"/>
        <c:ser>
          <c:idx val="0"/>
          <c:order val="0"/>
          <c:dPt>
            <c:idx val="6"/>
            <c:spPr>
              <a:solidFill>
                <a:schemeClr val="accent3">
                  <a:lumMod val="75000"/>
                </a:schemeClr>
              </a:solidFill>
            </c:spPr>
          </c:dPt>
          <c:cat>
            <c:strRef>
              <c:f>List1!$E$4:$E$10</c:f>
              <c:strCache>
                <c:ptCount val="7"/>
                <c:pt idx="0">
                  <c:v>Mont Blanc </c:v>
                </c:pt>
                <c:pt idx="1">
                  <c:v>Marmolada </c:v>
                </c:pt>
                <c:pt idx="2">
                  <c:v>Corno Grande </c:v>
                </c:pt>
                <c:pt idx="3">
                  <c:v>Etna </c:v>
                </c:pt>
                <c:pt idx="4">
                  <c:v>Stromboli </c:v>
                </c:pt>
                <c:pt idx="5">
                  <c:v>Vesuv </c:v>
                </c:pt>
                <c:pt idx="6">
                  <c:v>Sněžka</c:v>
                </c:pt>
              </c:strCache>
            </c:strRef>
          </c:cat>
          <c:val>
            <c:numRef>
              <c:f>List1!$F$4:$F$10</c:f>
              <c:numCache>
                <c:formatCode>General</c:formatCode>
                <c:ptCount val="7"/>
                <c:pt idx="0">
                  <c:v>4807</c:v>
                </c:pt>
                <c:pt idx="1">
                  <c:v>3343</c:v>
                </c:pt>
                <c:pt idx="2">
                  <c:v>2912</c:v>
                </c:pt>
                <c:pt idx="3">
                  <c:v>3323</c:v>
                </c:pt>
                <c:pt idx="4">
                  <c:v>924</c:v>
                </c:pt>
                <c:pt idx="5">
                  <c:v>1279</c:v>
                </c:pt>
                <c:pt idx="6">
                  <c:v>1602</c:v>
                </c:pt>
              </c:numCache>
            </c:numRef>
          </c:val>
        </c:ser>
        <c:dLbls>
          <c:showVal val="1"/>
        </c:dLbls>
        <c:shape val="cone"/>
        <c:axId val="62306176"/>
        <c:axId val="62307712"/>
        <c:axId val="0"/>
      </c:bar3DChart>
      <c:catAx>
        <c:axId val="62306176"/>
        <c:scaling>
          <c:orientation val="minMax"/>
        </c:scaling>
        <c:axPos val="b"/>
        <c:tickLblPos val="nextTo"/>
        <c:txPr>
          <a:bodyPr rot="-4200000" vert="horz" anchor="ctr" anchorCtr="1"/>
          <a:lstStyle/>
          <a:p>
            <a:pPr>
              <a:defRPr sz="1200"/>
            </a:pPr>
            <a:endParaRPr lang="cs-CZ"/>
          </a:p>
        </c:txPr>
        <c:crossAx val="62307712"/>
        <c:crosses val="autoZero"/>
        <c:auto val="1"/>
        <c:lblAlgn val="ctr"/>
        <c:lblOffset val="100"/>
      </c:catAx>
      <c:valAx>
        <c:axId val="62307712"/>
        <c:scaling>
          <c:orientation val="minMax"/>
        </c:scaling>
        <c:axPos val="l"/>
        <c:title>
          <c:tx>
            <c:rich>
              <a:bodyPr rot="-5400000" vert="horz"/>
              <a:lstStyle/>
              <a:p>
                <a:pPr>
                  <a:defRPr b="0"/>
                </a:pPr>
                <a:r>
                  <a:rPr lang="en-US" b="0"/>
                  <a:t>m n.m.</a:t>
                </a:r>
              </a:p>
            </c:rich>
          </c:tx>
          <c:layout/>
        </c:title>
        <c:numFmt formatCode="General" sourceLinked="1"/>
        <c:tickLblPos val="nextTo"/>
        <c:crossAx val="62306176"/>
        <c:crosses val="autoZero"/>
        <c:crossBetween val="between"/>
      </c:valAx>
    </c:plotArea>
    <c:plotVisOnly val="1"/>
  </c:chart>
  <c:externalData r:id="rId1"/>
</c:chartSpace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2BF3EF-B1B4-4C0E-8C7D-CFB173BCAFBD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70F5D2-961C-4484-A2CC-F52C60B9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7465C-8B64-4727-9314-871CDBB8CD4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7465C-8B64-4727-9314-871CDBB8CD4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CD3B2E-CAE1-4951-9CF7-44BE136BAE80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.xml"/><Relationship Id="rId3" Type="http://schemas.openxmlformats.org/officeDocument/2006/relationships/control" Target="../activeX/activeX2.xml"/><Relationship Id="rId7" Type="http://schemas.openxmlformats.org/officeDocument/2006/relationships/control" Target="../activeX/activeX6.xml"/><Relationship Id="rId12" Type="http://schemas.openxmlformats.org/officeDocument/2006/relationships/slide" Target="slide4.xml"/><Relationship Id="rId2" Type="http://schemas.openxmlformats.org/officeDocument/2006/relationships/control" Target="../activeX/activeX1.xml"/><Relationship Id="rId1" Type="http://schemas.openxmlformats.org/officeDocument/2006/relationships/vmlDrawing" Target="../drawings/vmlDrawing1.vml"/><Relationship Id="rId6" Type="http://schemas.openxmlformats.org/officeDocument/2006/relationships/control" Target="../activeX/activeX5.xml"/><Relationship Id="rId11" Type="http://schemas.openxmlformats.org/officeDocument/2006/relationships/hyperlink" Target="http://www.mapsofworld.com/italy/physical-map.html" TargetMode="External"/><Relationship Id="rId5" Type="http://schemas.openxmlformats.org/officeDocument/2006/relationships/control" Target="../activeX/activeX4.xml"/><Relationship Id="rId10" Type="http://schemas.openxmlformats.org/officeDocument/2006/relationships/image" Target="../media/image5.png"/><Relationship Id="rId4" Type="http://schemas.openxmlformats.org/officeDocument/2006/relationships/control" Target="../activeX/activeX3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3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404813"/>
            <a:ext cx="5759450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827088" y="2205038"/>
            <a:ext cx="7489825" cy="120032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+mj-lt"/>
                <a:cs typeface="Arial" pitchFamily="34" charset="0"/>
              </a:rPr>
              <a:t>Významná pohoří, vrcholy Itálie -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+mj-lt"/>
                <a:cs typeface="Arial" pitchFamily="34" charset="0"/>
              </a:rPr>
              <a:t>interaktivní slepá mapa</a:t>
            </a:r>
            <a:endParaRPr lang="cs-CZ" sz="3600" dirty="0">
              <a:solidFill>
                <a:schemeClr val="tx2">
                  <a:lumMod val="75000"/>
                </a:schemeClr>
              </a:solidFill>
              <a:latin typeface="+mj-lt"/>
              <a:cs typeface="Arial" pitchFamily="34" charset="0"/>
            </a:endParaRPr>
          </a:p>
        </p:txBody>
      </p:sp>
      <p:pic>
        <p:nvPicPr>
          <p:cNvPr id="2052" name="Obrázek 2" descr="GT-COL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738" y="4941888"/>
            <a:ext cx="1152525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54" name="TextovéPole 6"/>
          <p:cNvSpPr txBox="1">
            <a:spLocks noChangeArrowheads="1"/>
          </p:cNvSpPr>
          <p:nvPr/>
        </p:nvSpPr>
        <p:spPr bwMode="auto">
          <a:xfrm>
            <a:off x="900112" y="4400550"/>
            <a:ext cx="309582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>
                <a:latin typeface="Calibri" pitchFamily="34" charset="0"/>
              </a:rPr>
              <a:t>Autor</a:t>
            </a:r>
            <a:r>
              <a:rPr lang="cs-CZ" dirty="0" smtClean="0">
                <a:latin typeface="Calibri" pitchFamily="34" charset="0"/>
              </a:rPr>
              <a:t>: Mgr. Martin Rosocha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055" name="TextovéPole 8"/>
          <p:cNvSpPr txBox="1">
            <a:spLocks noChangeArrowheads="1"/>
          </p:cNvSpPr>
          <p:nvPr/>
        </p:nvSpPr>
        <p:spPr bwMode="auto">
          <a:xfrm>
            <a:off x="6084888" y="4400550"/>
            <a:ext cx="2159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dirty="0">
                <a:latin typeface="Calibri" pitchFamily="34" charset="0"/>
              </a:rPr>
              <a:t>Datum</a:t>
            </a:r>
            <a:r>
              <a:rPr lang="cs-CZ" dirty="0" smtClean="0">
                <a:latin typeface="Calibri" pitchFamily="34" charset="0"/>
              </a:rPr>
              <a:t>: 28. 12. 2012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056" name="TextovéPole 9"/>
          <p:cNvSpPr txBox="1">
            <a:spLocks noChangeArrowheads="1"/>
          </p:cNvSpPr>
          <p:nvPr/>
        </p:nvSpPr>
        <p:spPr bwMode="auto">
          <a:xfrm>
            <a:off x="1692275" y="5661025"/>
            <a:ext cx="60483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Calibri" pitchFamily="34" charset="0"/>
              </a:rPr>
              <a:t>Gymnázium, Třeboň, Na Sadech 308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900113" y="620713"/>
          <a:ext cx="7200800" cy="5981994"/>
        </p:xfrm>
        <a:graphic>
          <a:graphicData uri="http://schemas.openxmlformats.org/drawingml/2006/table">
            <a:tbl>
              <a:tblPr/>
              <a:tblGrid>
                <a:gridCol w="2190257"/>
                <a:gridCol w="5010543"/>
              </a:tblGrid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CZ.1.07/1.5.00/34.0702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+mn-lt"/>
                          <a:ea typeface="Calibri"/>
                          <a:cs typeface="Times New Roman"/>
                        </a:rPr>
                        <a:t>VY_32_INOVACE_ZE.04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Škola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Gymnázium, Třeboň, Na Sadech 308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Mgr. Martin Rosocha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Významná pohoří, vrcholy</a:t>
                      </a:r>
                      <a:r>
                        <a:rPr lang="cs-CZ" sz="1400" baseline="0" dirty="0" smtClean="0">
                          <a:latin typeface="Calibri"/>
                          <a:ea typeface="Calibri"/>
                          <a:cs typeface="Times New Roman"/>
                        </a:rPr>
                        <a:t> – Itálie; interaktivní slepá mapa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Zeměpis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Tematická oblast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+mn-lt"/>
                          <a:ea typeface="Calibri"/>
                          <a:cs typeface="Times New Roman"/>
                        </a:rPr>
                        <a:t>Regionální geografie pro SŠ, fyzická geografie Evropy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886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Šablona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40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latin typeface="Arial"/>
                          <a:ea typeface="Calibri"/>
                          <a:cs typeface="Times New Roman"/>
                        </a:rPr>
                        <a:t>III/2 </a:t>
                      </a:r>
                      <a:r>
                        <a:rPr lang="cs-CZ" sz="1400" dirty="0">
                          <a:latin typeface="Arial"/>
                          <a:ea typeface="Calibri"/>
                          <a:cs typeface="Times New Roman"/>
                        </a:rPr>
                        <a:t>- Inovace a zkvalitnění výuky prostřednictvím </a:t>
                      </a:r>
                      <a:r>
                        <a:rPr lang="cs-CZ" sz="1400" dirty="0" err="1" smtClean="0">
                          <a:latin typeface="Arial"/>
                          <a:ea typeface="Calibri"/>
                          <a:cs typeface="Times New Roman"/>
                        </a:rPr>
                        <a:t>ICT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VII, 3.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Metodický list/Anotace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Interaktivní slepá mapa slouží</a:t>
                      </a:r>
                      <a:r>
                        <a:rPr lang="cs-CZ" sz="1400" baseline="0" dirty="0" smtClean="0">
                          <a:latin typeface="Calibri"/>
                          <a:ea typeface="Calibri"/>
                          <a:cs typeface="Times New Roman"/>
                        </a:rPr>
                        <a:t> jako testovací materiál pro </a:t>
                      </a:r>
                      <a:r>
                        <a:rPr lang="cs-CZ" sz="14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FG</a:t>
                      </a:r>
                      <a:r>
                        <a:rPr lang="cs-CZ" sz="1400" baseline="0" dirty="0" smtClean="0">
                          <a:latin typeface="Calibri"/>
                          <a:ea typeface="Calibri"/>
                          <a:cs typeface="Times New Roman"/>
                        </a:rPr>
                        <a:t> států Evropy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baseline="0" dirty="0" smtClean="0">
                          <a:latin typeface="+mn-lt"/>
                          <a:ea typeface="Calibri"/>
                          <a:cs typeface="Times New Roman"/>
                        </a:rPr>
                        <a:t>Po spuštění je třeba „povolit aktivní obsah = povolit makra v souboru (zobrazí se po spuštění v horní části pod kartami)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Pokud není uvedeno jinak, použitý materiál je z vlastních zdrojů autora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61" name="Picture 49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547664" y="1"/>
            <a:ext cx="5800544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5076056" y="0"/>
            <a:ext cx="4067944" cy="44627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300" dirty="0" smtClean="0"/>
              <a:t>Významná pohoří, vrcholy Itálie</a:t>
            </a:r>
            <a:endParaRPr lang="cs-CZ" sz="2300" dirty="0"/>
          </a:p>
        </p:txBody>
      </p:sp>
      <p:sp>
        <p:nvSpPr>
          <p:cNvPr id="14" name="Obdélník 13"/>
          <p:cNvSpPr/>
          <p:nvPr/>
        </p:nvSpPr>
        <p:spPr>
          <a:xfrm>
            <a:off x="0" y="6027003"/>
            <a:ext cx="2808312" cy="830997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600" dirty="0" smtClean="0"/>
              <a:t>Podle atlasu doplňte názvy pohoří. Najděte je rovněž na satelitním snímku.</a:t>
            </a:r>
            <a:endParaRPr lang="cs-CZ" sz="1600" dirty="0"/>
          </a:p>
        </p:txBody>
      </p:sp>
      <p:sp>
        <p:nvSpPr>
          <p:cNvPr id="16" name="AutoShape 357">
            <a:hlinkClick r:id="rId11" tooltip="Satelitní snímek Asie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170862" y="764704"/>
            <a:ext cx="973138" cy="496888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200" dirty="0"/>
              <a:t>Satelitní snímek</a:t>
            </a:r>
          </a:p>
        </p:txBody>
      </p:sp>
      <p:sp>
        <p:nvSpPr>
          <p:cNvPr id="42" name="AutoShape 357">
            <a:hlinkClick r:id="" action="ppaction://noaction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594798" y="5877272"/>
            <a:ext cx="1549202" cy="445088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2000" dirty="0" smtClean="0"/>
              <a:t>vyhodnocení</a:t>
            </a:r>
            <a:endParaRPr lang="cs-CZ" sz="2000" dirty="0"/>
          </a:p>
        </p:txBody>
      </p:sp>
      <p:sp>
        <p:nvSpPr>
          <p:cNvPr id="47" name="AutoShape 357">
            <a:hlinkClick r:id="" action="ppaction://noaction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495928" y="6515068"/>
            <a:ext cx="648072" cy="342932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400" dirty="0" smtClean="0"/>
              <a:t>znovu</a:t>
            </a:r>
            <a:endParaRPr lang="cs-CZ" sz="1400" dirty="0"/>
          </a:p>
        </p:txBody>
      </p:sp>
      <p:sp>
        <p:nvSpPr>
          <p:cNvPr id="41" name="AutoShape 357">
            <a:hlinkClick r:id="rId12" action="ppaction://hlinksldjump" tooltip="Satelitní snímek Asie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170862" y="1412776"/>
            <a:ext cx="973138" cy="513191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200" dirty="0" smtClean="0"/>
              <a:t>Nejvyšší body</a:t>
            </a:r>
            <a:endParaRPr lang="cs-CZ" sz="1200" dirty="0"/>
          </a:p>
        </p:txBody>
      </p:sp>
      <p:sp>
        <p:nvSpPr>
          <p:cNvPr id="48" name="Elipsa 47"/>
          <p:cNvSpPr/>
          <p:nvPr/>
        </p:nvSpPr>
        <p:spPr>
          <a:xfrm rot="20524463">
            <a:off x="1596463" y="292435"/>
            <a:ext cx="2949651" cy="165508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 rot="2853788">
            <a:off x="2530642" y="2684847"/>
            <a:ext cx="4220236" cy="425649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 rot="21208675">
            <a:off x="3865651" y="218913"/>
            <a:ext cx="548602" cy="273027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Násobení 38"/>
          <p:cNvSpPr/>
          <p:nvPr/>
        </p:nvSpPr>
        <p:spPr>
          <a:xfrm>
            <a:off x="5292080" y="5805264"/>
            <a:ext cx="360040" cy="432048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Násobení 39"/>
          <p:cNvSpPr/>
          <p:nvPr/>
        </p:nvSpPr>
        <p:spPr>
          <a:xfrm>
            <a:off x="5076056" y="3789040"/>
            <a:ext cx="360040" cy="432048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Násobení 57"/>
          <p:cNvSpPr/>
          <p:nvPr/>
        </p:nvSpPr>
        <p:spPr>
          <a:xfrm>
            <a:off x="5364088" y="5157192"/>
            <a:ext cx="360040" cy="432048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Čárový popisek 1 70"/>
          <p:cNvSpPr/>
          <p:nvPr/>
        </p:nvSpPr>
        <p:spPr>
          <a:xfrm>
            <a:off x="323528" y="1700808"/>
            <a:ext cx="1440160" cy="720080"/>
          </a:xfrm>
          <a:prstGeom prst="borderCallout1">
            <a:avLst>
              <a:gd name="adj1" fmla="val 34638"/>
              <a:gd name="adj2" fmla="val 100722"/>
              <a:gd name="adj3" fmla="val -148468"/>
              <a:gd name="adj4" fmla="val 167218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Čárový popisek 1 71"/>
          <p:cNvSpPr/>
          <p:nvPr/>
        </p:nvSpPr>
        <p:spPr>
          <a:xfrm>
            <a:off x="5436096" y="764704"/>
            <a:ext cx="1440160" cy="720080"/>
          </a:xfrm>
          <a:prstGeom prst="borderCallout1">
            <a:avLst>
              <a:gd name="adj1" fmla="val 48748"/>
              <a:gd name="adj2" fmla="val -1068"/>
              <a:gd name="adj3" fmla="val -41639"/>
              <a:gd name="adj4" fmla="val -73652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Čárový popisek 1 72"/>
          <p:cNvSpPr/>
          <p:nvPr/>
        </p:nvSpPr>
        <p:spPr>
          <a:xfrm>
            <a:off x="2987824" y="4221088"/>
            <a:ext cx="1440160" cy="720080"/>
          </a:xfrm>
          <a:prstGeom prst="borderCallout1">
            <a:avLst>
              <a:gd name="adj1" fmla="val 32622"/>
              <a:gd name="adj2" fmla="val 99714"/>
              <a:gd name="adj3" fmla="val -31560"/>
              <a:gd name="adj4" fmla="val 150086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Čárový popisek 1 73"/>
          <p:cNvSpPr/>
          <p:nvPr/>
        </p:nvSpPr>
        <p:spPr>
          <a:xfrm>
            <a:off x="5940152" y="2636912"/>
            <a:ext cx="1440160" cy="720080"/>
          </a:xfrm>
          <a:prstGeom prst="borderCallout1">
            <a:avLst>
              <a:gd name="adj1" fmla="val 46732"/>
              <a:gd name="adj2" fmla="val -61"/>
              <a:gd name="adj3" fmla="val 65191"/>
              <a:gd name="adj4" fmla="val -86754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Čárový popisek 1 74"/>
          <p:cNvSpPr/>
          <p:nvPr/>
        </p:nvSpPr>
        <p:spPr>
          <a:xfrm>
            <a:off x="6732240" y="4653136"/>
            <a:ext cx="1440160" cy="720080"/>
          </a:xfrm>
          <a:prstGeom prst="borderCallout1">
            <a:avLst>
              <a:gd name="adj1" fmla="val 50763"/>
              <a:gd name="adj2" fmla="val -60"/>
              <a:gd name="adj3" fmla="val 95426"/>
              <a:gd name="adj4" fmla="val -70629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Čárový popisek 1 75"/>
          <p:cNvSpPr/>
          <p:nvPr/>
        </p:nvSpPr>
        <p:spPr>
          <a:xfrm>
            <a:off x="2195736" y="5229200"/>
            <a:ext cx="1440160" cy="720080"/>
          </a:xfrm>
          <a:prstGeom prst="borderCallout1">
            <a:avLst>
              <a:gd name="adj1" fmla="val 48748"/>
              <a:gd name="adj2" fmla="val 98706"/>
              <a:gd name="adj3" fmla="val 107520"/>
              <a:gd name="adj4" fmla="val 214586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4" name="Skupina 83"/>
          <p:cNvGrpSpPr/>
          <p:nvPr/>
        </p:nvGrpSpPr>
        <p:grpSpPr>
          <a:xfrm>
            <a:off x="323528" y="1340768"/>
            <a:ext cx="7848872" cy="4761820"/>
            <a:chOff x="323528" y="1340768"/>
            <a:chExt cx="7848872" cy="4761820"/>
          </a:xfrm>
        </p:grpSpPr>
        <p:sp>
          <p:nvSpPr>
            <p:cNvPr id="78" name="TextovéPole 77"/>
            <p:cNvSpPr txBox="1"/>
            <p:nvPr/>
          </p:nvSpPr>
          <p:spPr>
            <a:xfrm>
              <a:off x="5436096" y="1340768"/>
              <a:ext cx="1440160" cy="369332"/>
            </a:xfrm>
            <a:prstGeom prst="rect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Dolomity</a:t>
              </a:r>
              <a:endParaRPr lang="cs-CZ" dirty="0"/>
            </a:p>
          </p:txBody>
        </p:sp>
        <p:sp>
          <p:nvSpPr>
            <p:cNvPr id="79" name="TextovéPole 78"/>
            <p:cNvSpPr txBox="1"/>
            <p:nvPr/>
          </p:nvSpPr>
          <p:spPr>
            <a:xfrm>
              <a:off x="323528" y="2276872"/>
              <a:ext cx="1440160" cy="369332"/>
            </a:xfrm>
            <a:prstGeom prst="rect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Alpy</a:t>
              </a:r>
              <a:endParaRPr lang="cs-CZ" dirty="0"/>
            </a:p>
          </p:txBody>
        </p:sp>
        <p:sp>
          <p:nvSpPr>
            <p:cNvPr id="80" name="TextovéPole 79"/>
            <p:cNvSpPr txBox="1"/>
            <p:nvPr/>
          </p:nvSpPr>
          <p:spPr>
            <a:xfrm>
              <a:off x="2987824" y="4725144"/>
              <a:ext cx="1440160" cy="369332"/>
            </a:xfrm>
            <a:prstGeom prst="rect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Vesuv</a:t>
              </a:r>
              <a:endParaRPr lang="cs-CZ" dirty="0"/>
            </a:p>
          </p:txBody>
        </p:sp>
        <p:sp>
          <p:nvSpPr>
            <p:cNvPr id="81" name="TextovéPole 80"/>
            <p:cNvSpPr txBox="1"/>
            <p:nvPr/>
          </p:nvSpPr>
          <p:spPr>
            <a:xfrm>
              <a:off x="2195736" y="5733256"/>
              <a:ext cx="1440160" cy="369332"/>
            </a:xfrm>
            <a:prstGeom prst="rect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Etna</a:t>
              </a:r>
              <a:endParaRPr lang="cs-CZ" dirty="0"/>
            </a:p>
          </p:txBody>
        </p:sp>
        <p:sp>
          <p:nvSpPr>
            <p:cNvPr id="82" name="TextovéPole 81"/>
            <p:cNvSpPr txBox="1"/>
            <p:nvPr/>
          </p:nvSpPr>
          <p:spPr>
            <a:xfrm>
              <a:off x="5940152" y="3212976"/>
              <a:ext cx="1440160" cy="369332"/>
            </a:xfrm>
            <a:prstGeom prst="rect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Apeniny</a:t>
              </a:r>
              <a:endParaRPr lang="cs-CZ" dirty="0"/>
            </a:p>
          </p:txBody>
        </p:sp>
        <p:sp>
          <p:nvSpPr>
            <p:cNvPr id="83" name="TextovéPole 82"/>
            <p:cNvSpPr txBox="1"/>
            <p:nvPr/>
          </p:nvSpPr>
          <p:spPr>
            <a:xfrm>
              <a:off x="6732240" y="5157192"/>
              <a:ext cx="1440160" cy="369332"/>
            </a:xfrm>
            <a:prstGeom prst="rect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err="1" smtClean="0"/>
                <a:t>Stromboli</a:t>
              </a:r>
              <a:endParaRPr lang="cs-CZ" dirty="0"/>
            </a:p>
          </p:txBody>
        </p:sp>
      </p:grpSp>
    </p:spTree>
    <p:controls>
      <p:control spid="13345" name="HTMLSelect1" r:id="rId2" imgW="1190520" imgH="247680"/>
      <p:control spid="13372" name="HTMLSelect2" r:id="rId3" imgW="1190520" imgH="247680"/>
      <p:control spid="13373" name="HTMLSelect3" r:id="rId4" imgW="1190520" imgH="228600"/>
      <p:control spid="13374" name="HTMLSelect4" r:id="rId5" imgW="1190520" imgH="228600"/>
      <p:control spid="13375" name="HTMLSelect5" r:id="rId6" imgW="1190520" imgH="228600"/>
      <p:control spid="13376" name="HTMLSelect6" r:id="rId7" imgW="1190520" imgH="228600"/>
    </p:controls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Graf 8"/>
          <p:cNvGraphicFramePr/>
          <p:nvPr/>
        </p:nvGraphicFramePr>
        <p:xfrm>
          <a:off x="0" y="0"/>
          <a:ext cx="9144001" cy="407707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93296" y="0"/>
            <a:ext cx="3250704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Nejvyšší body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539552" y="4005064"/>
          <a:ext cx="7812361" cy="261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04788"/>
                <a:gridCol w="3004788"/>
                <a:gridCol w="1802785"/>
              </a:tblGrid>
              <a:tr h="41223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název pohoří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nejvyšší bod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výška</a:t>
                      </a:r>
                      <a:endParaRPr lang="cs-CZ" sz="2400" b="1" dirty="0"/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Alpy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0" dirty="0" err="1" smtClean="0"/>
                        <a:t>Mont</a:t>
                      </a:r>
                      <a:r>
                        <a:rPr lang="cs-CZ" sz="1600" b="0" dirty="0" smtClean="0"/>
                        <a:t> </a:t>
                      </a:r>
                      <a:r>
                        <a:rPr lang="cs-CZ" sz="1600" b="0" dirty="0" err="1" smtClean="0"/>
                        <a:t>Blanc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4807 m </a:t>
                      </a:r>
                      <a:r>
                        <a:rPr lang="cs-CZ" sz="1600" b="0" dirty="0" err="1" smtClean="0"/>
                        <a:t>n.m</a:t>
                      </a:r>
                      <a:r>
                        <a:rPr lang="cs-CZ" sz="1600" b="0" dirty="0" smtClean="0"/>
                        <a:t>. </a:t>
                      </a:r>
                      <a:endParaRPr lang="cs-CZ" sz="1600" b="0" dirty="0"/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Dolomity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err="1" smtClean="0"/>
                        <a:t>Marmolada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3343 m </a:t>
                      </a:r>
                      <a:r>
                        <a:rPr lang="cs-CZ" sz="1600" b="0" dirty="0" err="1" smtClean="0"/>
                        <a:t>n.m</a:t>
                      </a:r>
                      <a:r>
                        <a:rPr lang="cs-CZ" sz="1600" b="0" dirty="0" smtClean="0"/>
                        <a:t>. </a:t>
                      </a:r>
                      <a:endParaRPr lang="cs-CZ" sz="1600" b="0" dirty="0"/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Apeniny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err="1" smtClean="0"/>
                        <a:t>Corno</a:t>
                      </a:r>
                      <a:r>
                        <a:rPr lang="cs-CZ" sz="1600" b="0" dirty="0" smtClean="0"/>
                        <a:t> Grande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2912 m </a:t>
                      </a:r>
                      <a:r>
                        <a:rPr lang="cs-CZ" sz="1600" b="0" dirty="0" err="1" smtClean="0"/>
                        <a:t>n.m</a:t>
                      </a:r>
                      <a:r>
                        <a:rPr lang="cs-CZ" sz="1600" b="0" dirty="0" smtClean="0"/>
                        <a:t>. </a:t>
                      </a:r>
                      <a:endParaRPr lang="cs-CZ" sz="1600" b="0" dirty="0"/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pPr algn="ctr"/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Etna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3323 m </a:t>
                      </a:r>
                      <a:r>
                        <a:rPr lang="cs-CZ" sz="1600" b="0" dirty="0" err="1" smtClean="0"/>
                        <a:t>n.m</a:t>
                      </a:r>
                      <a:r>
                        <a:rPr lang="cs-CZ" sz="1600" b="0" dirty="0" smtClean="0"/>
                        <a:t>. </a:t>
                      </a:r>
                      <a:endParaRPr lang="cs-CZ" sz="1600" b="0" dirty="0"/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pPr algn="ctr"/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err="1" smtClean="0"/>
                        <a:t>Stromboli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924 m </a:t>
                      </a:r>
                      <a:r>
                        <a:rPr lang="cs-CZ" sz="1600" b="0" dirty="0" err="1" smtClean="0"/>
                        <a:t>n.m</a:t>
                      </a:r>
                      <a:r>
                        <a:rPr lang="cs-CZ" sz="1600" b="0" dirty="0" smtClean="0"/>
                        <a:t>. </a:t>
                      </a:r>
                      <a:endParaRPr lang="cs-CZ" sz="1600" b="0" dirty="0"/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pPr algn="ctr"/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Vesuv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1279 m </a:t>
                      </a:r>
                      <a:r>
                        <a:rPr lang="cs-CZ" sz="1600" b="0" dirty="0" err="1" smtClean="0"/>
                        <a:t>n.m</a:t>
                      </a:r>
                      <a:r>
                        <a:rPr lang="cs-CZ" sz="1600" b="0" dirty="0" smtClean="0"/>
                        <a:t>. </a:t>
                      </a:r>
                      <a:endParaRPr lang="cs-CZ" sz="1600" b="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Tlačítko akce: Návrat 5">
            <a:hlinkClick r:id="" action="ppaction://hlinkshowjump?jump=lastslideviewed" highlightClick="1"/>
          </p:cNvPr>
          <p:cNvSpPr/>
          <p:nvPr/>
        </p:nvSpPr>
        <p:spPr>
          <a:xfrm>
            <a:off x="8532440" y="6381328"/>
            <a:ext cx="611560" cy="476672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404664"/>
            <a:ext cx="8064896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Zdroje:</a:t>
            </a:r>
          </a:p>
          <a:p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Itálie - slepá mapa. [online]. [cit. 2012-12-28]. Dostupné z: http://d-</a:t>
            </a:r>
            <a:r>
              <a:rPr lang="cs-CZ" dirty="0" err="1" smtClean="0"/>
              <a:t>maps.com</a:t>
            </a:r>
            <a:r>
              <a:rPr lang="cs-CZ" dirty="0" smtClean="0"/>
              <a:t>/</a:t>
            </a:r>
            <a:r>
              <a:rPr lang="cs-CZ" dirty="0" err="1" smtClean="0"/>
              <a:t>carte.php</a:t>
            </a:r>
            <a:r>
              <a:rPr lang="cs-CZ" dirty="0" smtClean="0"/>
              <a:t>?lib=</a:t>
            </a:r>
            <a:r>
              <a:rPr lang="cs-CZ" dirty="0" err="1" smtClean="0"/>
              <a:t>italy</a:t>
            </a:r>
            <a:r>
              <a:rPr lang="cs-CZ" dirty="0" smtClean="0"/>
              <a:t>_map&amp;</a:t>
            </a:r>
            <a:r>
              <a:rPr lang="cs-CZ" dirty="0" err="1" smtClean="0"/>
              <a:t>num</a:t>
            </a:r>
            <a:r>
              <a:rPr lang="cs-CZ" dirty="0" smtClean="0"/>
              <a:t>_car=2321&amp;</a:t>
            </a:r>
            <a:r>
              <a:rPr lang="cs-CZ" dirty="0" err="1" smtClean="0"/>
              <a:t>lang</a:t>
            </a:r>
            <a:r>
              <a:rPr lang="cs-CZ" dirty="0" smtClean="0"/>
              <a:t>=</a:t>
            </a:r>
            <a:r>
              <a:rPr lang="cs-CZ" dirty="0" err="1" smtClean="0"/>
              <a:t>en</a:t>
            </a:r>
            <a:r>
              <a:rPr lang="cs-CZ" dirty="0" smtClean="0"/>
              <a:t> </a:t>
            </a:r>
          </a:p>
          <a:p>
            <a:pPr marL="342900" indent="-342900">
              <a:buAutoNum type="arabicPeriod"/>
            </a:pPr>
            <a:r>
              <a:rPr lang="cs-CZ" dirty="0" err="1" smtClean="0"/>
              <a:t>ČEMAN</a:t>
            </a:r>
            <a:r>
              <a:rPr lang="cs-CZ" dirty="0" smtClean="0"/>
              <a:t>, </a:t>
            </a:r>
            <a:r>
              <a:rPr lang="cs-CZ" dirty="0" err="1" smtClean="0"/>
              <a:t>Róbert</a:t>
            </a:r>
            <a:r>
              <a:rPr lang="cs-CZ" dirty="0" smtClean="0"/>
              <a:t>. </a:t>
            </a:r>
            <a:r>
              <a:rPr lang="cs-CZ" i="1" dirty="0" smtClean="0"/>
              <a:t>Školní atlas světa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Překlad Mojmír </a:t>
            </a:r>
            <a:r>
              <a:rPr lang="cs-CZ" dirty="0" err="1" smtClean="0"/>
              <a:t>Kohut</a:t>
            </a:r>
            <a:r>
              <a:rPr lang="cs-CZ" dirty="0" smtClean="0"/>
              <a:t>. Bratislava: Mapa </a:t>
            </a:r>
            <a:r>
              <a:rPr lang="cs-CZ" dirty="0" err="1" smtClean="0"/>
              <a:t>Slovakia</a:t>
            </a:r>
            <a:r>
              <a:rPr lang="cs-CZ" dirty="0" smtClean="0"/>
              <a:t> Plus, 2008, 256 s. </a:t>
            </a:r>
            <a:r>
              <a:rPr lang="cs-CZ" dirty="0" err="1" smtClean="0"/>
              <a:t>ISBN</a:t>
            </a:r>
            <a:r>
              <a:rPr lang="cs-CZ" dirty="0" smtClean="0"/>
              <a:t> 978-808-0671-914. </a:t>
            </a:r>
          </a:p>
          <a:p>
            <a:pPr marL="342900" indent="-342900">
              <a:buFontTx/>
              <a:buAutoNum type="arabicPeriod"/>
            </a:pPr>
            <a:r>
              <a:rPr lang="cs-CZ" dirty="0" smtClean="0"/>
              <a:t>BIČÍK, Ivan. </a:t>
            </a:r>
            <a:r>
              <a:rPr lang="cs-CZ" i="1" dirty="0" smtClean="0"/>
              <a:t>Školní atlas dnešní Evropy a Česka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Terra</a:t>
            </a:r>
            <a:r>
              <a:rPr lang="cs-CZ" dirty="0" smtClean="0"/>
              <a:t>, 2003, 39 s. </a:t>
            </a:r>
            <a:r>
              <a:rPr lang="cs-CZ" dirty="0" err="1" smtClean="0"/>
              <a:t>ISBN</a:t>
            </a:r>
            <a:r>
              <a:rPr lang="cs-CZ" dirty="0" smtClean="0"/>
              <a:t> 80-902-2825-9. </a:t>
            </a:r>
          </a:p>
          <a:p>
            <a:pPr marL="342900" indent="-342900">
              <a:buFontTx/>
              <a:buAutoNum type="arabicPeriod"/>
            </a:pPr>
            <a:r>
              <a:rPr lang="cs-CZ" i="1" dirty="0" smtClean="0"/>
              <a:t>Školní atlas Evropy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Kartografie Praha, 2001, 48 s. </a:t>
            </a:r>
            <a:r>
              <a:rPr lang="cs-CZ" dirty="0" err="1" smtClean="0"/>
              <a:t>ISBN</a:t>
            </a:r>
            <a:r>
              <a:rPr lang="cs-CZ" dirty="0" smtClean="0"/>
              <a:t> 80-701-1609-9. </a:t>
            </a:r>
          </a:p>
          <a:p>
            <a:pPr marL="342900" indent="-342900">
              <a:buAutoNum type="arabicPeriod"/>
            </a:pPr>
            <a:endParaRPr lang="en-US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372</TotalTime>
  <Words>310</Words>
  <Application>Microsoft Office PowerPoint</Application>
  <PresentationFormat>Předvádění na obrazovce (4:3)</PresentationFormat>
  <Paragraphs>71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Nejvyšší body</vt:lpstr>
      <vt:lpstr>Snímek 5</vt:lpstr>
    </vt:vector>
  </TitlesOfParts>
  <Company>Lenovo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Rosocha</dc:creator>
  <cp:lastModifiedBy>Rosocha</cp:lastModifiedBy>
  <cp:revision>72</cp:revision>
  <dcterms:created xsi:type="dcterms:W3CDTF">2012-12-16T16:16:42Z</dcterms:created>
  <dcterms:modified xsi:type="dcterms:W3CDTF">2013-02-22T13:39:37Z</dcterms:modified>
</cp:coreProperties>
</file>