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Default Extension="bin" ContentType="application/vnd.ms-office.activeX"/>
  <Override PartName="/ppt/activeX/activeX4.xml" ContentType="application/vnd.ms-office.activeX+xml"/>
  <Override PartName="/ppt/activeX/activeX5.xml" ContentType="application/vnd.ms-office.activeX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activeX/activeX2.xml" ContentType="application/vnd.ms-office.activeX+xml"/>
  <Override PartName="/ppt/activeX/activeX3.xml" ContentType="application/vnd.ms-office.activeX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activeX/activeX1.xml" ContentType="application/vnd.ms-office.activeX+xml"/>
  <Override PartName="/ppt/vbaProject.bin" ContentType="application/vnd.ms-office.vbaProject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activeX/activeX6.xml" ContentType="application/vnd.ms-office.activeX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8" r:id="rId2"/>
    <p:sldId id="259" r:id="rId3"/>
    <p:sldId id="256" r:id="rId4"/>
    <p:sldId id="260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F81BD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06/relationships/vbaProject" Target="vbaProject.bin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activeX1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F:\dumy\pohori_vrcholy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view3D>
      <c:rAngAx val="1"/>
    </c:view3D>
    <c:plotArea>
      <c:layout/>
      <c:bar3DChart>
        <c:barDir val="col"/>
        <c:grouping val="clustered"/>
        <c:ser>
          <c:idx val="0"/>
          <c:order val="0"/>
          <c:dPt>
            <c:idx val="6"/>
            <c:spPr>
              <a:solidFill>
                <a:schemeClr val="accent3">
                  <a:lumMod val="75000"/>
                </a:schemeClr>
              </a:solidFill>
            </c:spPr>
          </c:dPt>
          <c:cat>
            <c:strRef>
              <c:f>List1!$E$4:$E$10</c:f>
              <c:strCache>
                <c:ptCount val="7"/>
                <c:pt idx="0">
                  <c:v>Pyreneje </c:v>
                </c:pt>
                <c:pt idx="1">
                  <c:v>Kantaberské pohoří </c:v>
                </c:pt>
                <c:pt idx="2">
                  <c:v>Kastilské pohoří </c:v>
                </c:pt>
                <c:pt idx="3">
                  <c:v>Iberské pohoří </c:v>
                </c:pt>
                <c:pt idx="4">
                  <c:v>Sierra Morena </c:v>
                </c:pt>
                <c:pt idx="5">
                  <c:v>Sierra Nevada </c:v>
                </c:pt>
                <c:pt idx="6">
                  <c:v>Sněžka</c:v>
                </c:pt>
              </c:strCache>
            </c:strRef>
          </c:cat>
          <c:val>
            <c:numRef>
              <c:f>List1!$F$4:$F$10</c:f>
              <c:numCache>
                <c:formatCode>General</c:formatCode>
                <c:ptCount val="7"/>
                <c:pt idx="0">
                  <c:v>3404</c:v>
                </c:pt>
                <c:pt idx="1">
                  <c:v>2648</c:v>
                </c:pt>
                <c:pt idx="2">
                  <c:v>2592</c:v>
                </c:pt>
                <c:pt idx="3">
                  <c:v>2313</c:v>
                </c:pt>
                <c:pt idx="4">
                  <c:v>1324</c:v>
                </c:pt>
                <c:pt idx="5">
                  <c:v>3479</c:v>
                </c:pt>
                <c:pt idx="6">
                  <c:v>1602</c:v>
                </c:pt>
              </c:numCache>
            </c:numRef>
          </c:val>
        </c:ser>
        <c:dLbls>
          <c:showVal val="1"/>
        </c:dLbls>
        <c:shape val="cone"/>
        <c:axId val="65451136"/>
        <c:axId val="65452672"/>
        <c:axId val="0"/>
      </c:bar3DChart>
      <c:catAx>
        <c:axId val="65451136"/>
        <c:scaling>
          <c:orientation val="minMax"/>
        </c:scaling>
        <c:axPos val="b"/>
        <c:tickLblPos val="nextTo"/>
        <c:txPr>
          <a:bodyPr rot="-4200000" vert="horz" anchor="ctr" anchorCtr="1"/>
          <a:lstStyle/>
          <a:p>
            <a:pPr>
              <a:defRPr sz="1200"/>
            </a:pPr>
            <a:endParaRPr lang="cs-CZ"/>
          </a:p>
        </c:txPr>
        <c:crossAx val="65452672"/>
        <c:crosses val="autoZero"/>
        <c:auto val="1"/>
        <c:lblAlgn val="ctr"/>
        <c:lblOffset val="100"/>
      </c:catAx>
      <c:valAx>
        <c:axId val="65452672"/>
        <c:scaling>
          <c:orientation val="minMax"/>
        </c:scaling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m n.m.</a:t>
                </a:r>
              </a:p>
            </c:rich>
          </c:tx>
          <c:layout/>
        </c:title>
        <c:numFmt formatCode="General" sourceLinked="1"/>
        <c:tickLblPos val="nextTo"/>
        <c:crossAx val="65451136"/>
        <c:crosses val="autoZero"/>
        <c:crossBetween val="between"/>
      </c:valAx>
    </c:plotArea>
    <c:plotVisOnly val="1"/>
  </c:chart>
  <c:externalData r:id="rId1"/>
</c:chartSpace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2BF3EF-B1B4-4C0E-8C7D-CFB173BCAFBD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0F5D2-961C-4484-A2CC-F52C60B9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D3B2E-CAE1-4951-9CF7-44BE136BAE80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3" Type="http://schemas.openxmlformats.org/officeDocument/2006/relationships/control" Target="../activeX/activeX2.xml"/><Relationship Id="rId7" Type="http://schemas.openxmlformats.org/officeDocument/2006/relationships/control" Target="../activeX/activeX6.xml"/><Relationship Id="rId12" Type="http://schemas.openxmlformats.org/officeDocument/2006/relationships/slide" Target="slide4.xm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hyperlink" Target="http://www.vidiani.com/maps/maps_of_europe/maps_of_spain/physical_map_of_spain.jpg" TargetMode="External"/><Relationship Id="rId5" Type="http://schemas.openxmlformats.org/officeDocument/2006/relationships/control" Target="../activeX/activeX4.xml"/><Relationship Id="rId10" Type="http://schemas.openxmlformats.org/officeDocument/2006/relationships/image" Target="../media/image5.png"/><Relationship Id="rId4" Type="http://schemas.openxmlformats.org/officeDocument/2006/relationships/control" Target="../activeX/activeX3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404813"/>
            <a:ext cx="57594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088" y="2205038"/>
            <a:ext cx="7489825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Významná pohoří Španělsko-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interaktivní slepá mapa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+mj-lt"/>
              <a:cs typeface="Arial" pitchFamily="34" charset="0"/>
            </a:endParaRPr>
          </a:p>
        </p:txBody>
      </p:sp>
      <p:pic>
        <p:nvPicPr>
          <p:cNvPr id="2052" name="Obrázek 2" descr="GT-COL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4941888"/>
            <a:ext cx="115252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4" name="TextovéPole 6"/>
          <p:cNvSpPr txBox="1">
            <a:spLocks noChangeArrowheads="1"/>
          </p:cNvSpPr>
          <p:nvPr/>
        </p:nvSpPr>
        <p:spPr bwMode="auto">
          <a:xfrm>
            <a:off x="900112" y="4400550"/>
            <a:ext cx="3095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</a:rPr>
              <a:t>: Mgr. Martin Rosocha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5" name="TextovéPole 8"/>
          <p:cNvSpPr txBox="1">
            <a:spLocks noChangeArrowheads="1"/>
          </p:cNvSpPr>
          <p:nvPr/>
        </p:nvSpPr>
        <p:spPr bwMode="auto">
          <a:xfrm>
            <a:off x="6084888" y="4400550"/>
            <a:ext cx="215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dirty="0">
                <a:latin typeface="Calibri" pitchFamily="34" charset="0"/>
              </a:rPr>
              <a:t>Datum</a:t>
            </a:r>
            <a:r>
              <a:rPr lang="cs-CZ" dirty="0" smtClean="0">
                <a:latin typeface="Calibri" pitchFamily="34" charset="0"/>
              </a:rPr>
              <a:t>: 29. 12. 2012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6" name="TextovéPole 9"/>
          <p:cNvSpPr txBox="1">
            <a:spLocks noChangeArrowheads="1"/>
          </p:cNvSpPr>
          <p:nvPr/>
        </p:nvSpPr>
        <p:spPr bwMode="auto">
          <a:xfrm>
            <a:off x="1692275" y="5661025"/>
            <a:ext cx="6048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Calibri" pitchFamily="34" charset="0"/>
              </a:rPr>
              <a:t>Gymnázium, Třeboň, Na Sadech 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00113" y="620713"/>
          <a:ext cx="7200800" cy="5981994"/>
        </p:xfrm>
        <a:graphic>
          <a:graphicData uri="http://schemas.openxmlformats.org/drawingml/2006/table">
            <a:tbl>
              <a:tblPr/>
              <a:tblGrid>
                <a:gridCol w="2190257"/>
                <a:gridCol w="5010543"/>
              </a:tblGrid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CZ.1.07/1.5.00/34.0702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VY_32_INOVACE_ZE.05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Gymnázium, Třeboň, Na Sadech 308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Mgr. Martin Rosocha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Významná pohoří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– Španělsko; interaktivní slepá mapa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Zeměpis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Tematická oblast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Regionální geografie pro SŠ, fyzická geografie Evropy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Šablona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Arial"/>
                          <a:ea typeface="Calibri"/>
                          <a:cs typeface="Times New Roman"/>
                        </a:rPr>
                        <a:t>III/2 </a:t>
                      </a:r>
                      <a:r>
                        <a:rPr lang="cs-CZ" sz="1400" dirty="0">
                          <a:latin typeface="Arial"/>
                          <a:ea typeface="Calibri"/>
                          <a:cs typeface="Times New Roman"/>
                        </a:rPr>
                        <a:t>- Inovace a zkvalitnění výuky prostřednictvím </a:t>
                      </a:r>
                      <a:r>
                        <a:rPr lang="cs-CZ" sz="1400" dirty="0" err="1" smtClean="0">
                          <a:latin typeface="Arial"/>
                          <a:ea typeface="Calibri"/>
                          <a:cs typeface="Times New Roman"/>
                        </a:rPr>
                        <a:t>ICT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VII, 3.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Metodický list/Anotace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Interaktivní slepá mapa slouží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jako testovací materiál pro </a:t>
                      </a:r>
                      <a:r>
                        <a:rPr lang="cs-CZ" sz="14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FG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států Evropy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baseline="0" dirty="0" smtClean="0">
                          <a:latin typeface="+mn-lt"/>
                          <a:ea typeface="Calibri"/>
                          <a:cs typeface="Times New Roman"/>
                        </a:rPr>
                        <a:t>Po spuštění je třeba „povolit aktivní obsah = povolit makra v souboru (zobrazí se po spuštění v horní části pod kartami)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Pokud není uvedeno jinak, použitý materiál je z vlastních zdrojů autora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79" name="Picture 67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475488"/>
            <a:ext cx="9144000" cy="6382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0" y="0"/>
            <a:ext cx="3635896" cy="4462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300" dirty="0" smtClean="0"/>
              <a:t>Významná pohoří Španělska</a:t>
            </a:r>
            <a:endParaRPr lang="cs-CZ" sz="2300" dirty="0"/>
          </a:p>
        </p:txBody>
      </p:sp>
      <p:sp>
        <p:nvSpPr>
          <p:cNvPr id="14" name="Obdélník 13"/>
          <p:cNvSpPr/>
          <p:nvPr/>
        </p:nvSpPr>
        <p:spPr>
          <a:xfrm>
            <a:off x="6335688" y="0"/>
            <a:ext cx="2808312" cy="830997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600" dirty="0" smtClean="0"/>
              <a:t>Podle atlasu doplňte názvy pohoří. Najděte je rovněž na satelitním snímku.</a:t>
            </a:r>
            <a:endParaRPr lang="cs-CZ" sz="1600" dirty="0"/>
          </a:p>
        </p:txBody>
      </p:sp>
      <p:sp>
        <p:nvSpPr>
          <p:cNvPr id="16" name="AutoShape 357">
            <a:hlinkClick r:id="rId11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4139952" y="6344809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Pomocná mapa</a:t>
            </a:r>
            <a:endParaRPr lang="cs-CZ" sz="1200" dirty="0"/>
          </a:p>
        </p:txBody>
      </p:sp>
      <p:sp>
        <p:nvSpPr>
          <p:cNvPr id="42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659894" y="6412912"/>
            <a:ext cx="1549202" cy="445088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2000" dirty="0" smtClean="0"/>
              <a:t>vyhodnocení</a:t>
            </a:r>
            <a:endParaRPr lang="cs-CZ" sz="2000" dirty="0"/>
          </a:p>
        </p:txBody>
      </p:sp>
      <p:sp>
        <p:nvSpPr>
          <p:cNvPr id="47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495928" y="6515068"/>
            <a:ext cx="648072" cy="342932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400" dirty="0" smtClean="0"/>
              <a:t>znovu</a:t>
            </a:r>
            <a:endParaRPr lang="cs-CZ" sz="1400" dirty="0"/>
          </a:p>
        </p:txBody>
      </p:sp>
      <p:sp>
        <p:nvSpPr>
          <p:cNvPr id="41" name="AutoShape 357">
            <a:hlinkClick r:id="rId12" action="ppaction://hlinksldjump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5399923" y="6344809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Nejvyšší body</a:t>
            </a:r>
            <a:endParaRPr lang="cs-CZ" sz="1200" dirty="0"/>
          </a:p>
        </p:txBody>
      </p:sp>
      <p:sp>
        <p:nvSpPr>
          <p:cNvPr id="36" name="Elipsa 35"/>
          <p:cNvSpPr/>
          <p:nvPr/>
        </p:nvSpPr>
        <p:spPr>
          <a:xfrm rot="779658">
            <a:off x="5903222" y="1176769"/>
            <a:ext cx="2299337" cy="573870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Čárový popisek 1 71"/>
          <p:cNvSpPr/>
          <p:nvPr/>
        </p:nvSpPr>
        <p:spPr>
          <a:xfrm>
            <a:off x="179512" y="692696"/>
            <a:ext cx="2304256" cy="648072"/>
          </a:xfrm>
          <a:prstGeom prst="borderCallout1">
            <a:avLst>
              <a:gd name="adj1" fmla="val 31719"/>
              <a:gd name="adj2" fmla="val 100877"/>
              <a:gd name="adj3" fmla="val 89725"/>
              <a:gd name="adj4" fmla="val 148026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 rot="220512">
            <a:off x="2852957" y="1038190"/>
            <a:ext cx="1810000" cy="533147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 rot="20953692">
            <a:off x="3021699" y="2801357"/>
            <a:ext cx="1810000" cy="533147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 rot="20953692">
            <a:off x="4595820" y="5349694"/>
            <a:ext cx="547756" cy="306546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 rot="20953692">
            <a:off x="2919922" y="4565714"/>
            <a:ext cx="1412827" cy="388811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 rot="2494316">
            <a:off x="4660272" y="2026750"/>
            <a:ext cx="1948917" cy="473557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Čárový popisek 1 44"/>
          <p:cNvSpPr/>
          <p:nvPr/>
        </p:nvSpPr>
        <p:spPr>
          <a:xfrm>
            <a:off x="251520" y="2348880"/>
            <a:ext cx="2304256" cy="648072"/>
          </a:xfrm>
          <a:prstGeom prst="borderCallout1">
            <a:avLst>
              <a:gd name="adj1" fmla="val 31719"/>
              <a:gd name="adj2" fmla="val 100877"/>
              <a:gd name="adj3" fmla="val 114052"/>
              <a:gd name="adj4" fmla="val 153500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Čárový popisek 1 45"/>
          <p:cNvSpPr/>
          <p:nvPr/>
        </p:nvSpPr>
        <p:spPr>
          <a:xfrm>
            <a:off x="323528" y="3789040"/>
            <a:ext cx="2304256" cy="648072"/>
          </a:xfrm>
          <a:prstGeom prst="borderCallout1">
            <a:avLst>
              <a:gd name="adj1" fmla="val 31719"/>
              <a:gd name="adj2" fmla="val 100877"/>
              <a:gd name="adj3" fmla="val 152975"/>
              <a:gd name="adj4" fmla="val 146658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Čárový popisek 1 48"/>
          <p:cNvSpPr/>
          <p:nvPr/>
        </p:nvSpPr>
        <p:spPr>
          <a:xfrm>
            <a:off x="5652120" y="4869160"/>
            <a:ext cx="2304256" cy="648072"/>
          </a:xfrm>
          <a:prstGeom prst="borderCallout1">
            <a:avLst>
              <a:gd name="adj1" fmla="val 48748"/>
              <a:gd name="adj2" fmla="val -384"/>
              <a:gd name="adj3" fmla="val 99456"/>
              <a:gd name="adj4" fmla="val -36705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Čárový popisek 1 49"/>
          <p:cNvSpPr/>
          <p:nvPr/>
        </p:nvSpPr>
        <p:spPr>
          <a:xfrm>
            <a:off x="6300192" y="3501008"/>
            <a:ext cx="2304256" cy="648072"/>
          </a:xfrm>
          <a:prstGeom prst="borderCallout1">
            <a:avLst>
              <a:gd name="adj1" fmla="val 48748"/>
              <a:gd name="adj2" fmla="val -384"/>
              <a:gd name="adj3" fmla="val -180302"/>
              <a:gd name="adj4" fmla="val -25758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Čárový popisek 1 50"/>
          <p:cNvSpPr/>
          <p:nvPr/>
        </p:nvSpPr>
        <p:spPr>
          <a:xfrm>
            <a:off x="6588224" y="2276872"/>
            <a:ext cx="2304256" cy="648072"/>
          </a:xfrm>
          <a:prstGeom prst="borderCallout1">
            <a:avLst>
              <a:gd name="adj1" fmla="val 4960"/>
              <a:gd name="adj2" fmla="val 49562"/>
              <a:gd name="adj3" fmla="val -129216"/>
              <a:gd name="adj4" fmla="val 15977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0" name="Skupina 59"/>
          <p:cNvGrpSpPr/>
          <p:nvPr/>
        </p:nvGrpSpPr>
        <p:grpSpPr>
          <a:xfrm>
            <a:off x="251520" y="1196752"/>
            <a:ext cx="8496944" cy="4545796"/>
            <a:chOff x="251520" y="1196752"/>
            <a:chExt cx="8496944" cy="4545796"/>
          </a:xfrm>
        </p:grpSpPr>
        <p:sp>
          <p:nvSpPr>
            <p:cNvPr id="52" name="TextovéPole 51"/>
            <p:cNvSpPr txBox="1"/>
            <p:nvPr/>
          </p:nvSpPr>
          <p:spPr>
            <a:xfrm>
              <a:off x="251520" y="1196752"/>
              <a:ext cx="2088232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Kantaberské</a:t>
              </a:r>
              <a:r>
                <a:rPr lang="cs-CZ" dirty="0" smtClean="0"/>
                <a:t> pohoří</a:t>
              </a:r>
              <a:endParaRPr lang="cs-CZ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323528" y="2852936"/>
              <a:ext cx="2088232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Kastilské pohoří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395536" y="4293096"/>
              <a:ext cx="2088232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Sierra </a:t>
              </a:r>
              <a:r>
                <a:rPr lang="cs-CZ" dirty="0" err="1" smtClean="0"/>
                <a:t>Morena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6660232" y="2780928"/>
              <a:ext cx="2088232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Pyreneje</a:t>
              </a:r>
              <a:endParaRPr lang="cs-CZ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6372200" y="4005064"/>
              <a:ext cx="2088232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Iberské pohoří</a:t>
              </a:r>
              <a:endParaRPr lang="cs-CZ" dirty="0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5724128" y="5373216"/>
              <a:ext cx="2088232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Sierra Nevada</a:t>
              </a:r>
              <a:endParaRPr lang="cs-CZ" dirty="0"/>
            </a:p>
          </p:txBody>
        </p:sp>
      </p:grpSp>
    </p:spTree>
    <p:controls>
      <p:control spid="13372" name="HTMLSelect2" r:id="rId2" imgW="1962000" imgH="247680"/>
      <p:control spid="13385" name="HTMLSelect1" r:id="rId3" imgW="1962000" imgH="228600"/>
      <p:control spid="13386" name="HTMLSelect3" r:id="rId4" imgW="1962000" imgH="228600"/>
      <p:control spid="13387" name="HTMLSelect4" r:id="rId5" imgW="1962000" imgH="228600"/>
      <p:control spid="13388" name="HTMLSelect5" r:id="rId6" imgW="1962000" imgH="228600"/>
      <p:control spid="13389" name="HTMLSelect6" r:id="rId7" imgW="1962000" imgH="228600"/>
    </p:controls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Graf 6"/>
          <p:cNvGraphicFramePr/>
          <p:nvPr/>
        </p:nvGraphicFramePr>
        <p:xfrm>
          <a:off x="0" y="0"/>
          <a:ext cx="9144000" cy="40770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0"/>
            <a:ext cx="3168352" cy="6926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Nejvyšší body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39552" y="4005064"/>
          <a:ext cx="7812361" cy="261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04788"/>
                <a:gridCol w="3004788"/>
                <a:gridCol w="1802785"/>
              </a:tblGrid>
              <a:tr h="41223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název pohoří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nejvyšší bod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výška</a:t>
                      </a:r>
                      <a:endParaRPr lang="cs-CZ" sz="2400" b="1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Pyreneje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err="1" smtClean="0"/>
                        <a:t>Pico</a:t>
                      </a:r>
                      <a:r>
                        <a:rPr lang="cs-CZ" sz="1600" b="0" dirty="0" smtClean="0"/>
                        <a:t> de Aneto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3404 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Kantaberské</a:t>
                      </a:r>
                      <a:r>
                        <a:rPr lang="cs-CZ" sz="1600" b="0" dirty="0" smtClean="0"/>
                        <a:t> pohoří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Torre de </a:t>
                      </a:r>
                      <a:r>
                        <a:rPr lang="cs-CZ" sz="1600" b="0" dirty="0" err="1" smtClean="0"/>
                        <a:t>Cerredo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2648 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Kastilské</a:t>
                      </a:r>
                      <a:r>
                        <a:rPr lang="cs-CZ" sz="1600" b="0" baseline="0" dirty="0" smtClean="0"/>
                        <a:t> pohoří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Pico</a:t>
                      </a:r>
                      <a:r>
                        <a:rPr lang="cs-CZ" sz="1600" b="0" dirty="0" smtClean="0"/>
                        <a:t> </a:t>
                      </a:r>
                      <a:r>
                        <a:rPr lang="cs-CZ" sz="1600" b="0" dirty="0" err="1" smtClean="0"/>
                        <a:t>Almanzor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2592 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Iberské pohoří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Moncayo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2313 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Sierra </a:t>
                      </a:r>
                      <a:r>
                        <a:rPr lang="cs-CZ" sz="1600" b="0" dirty="0" err="1" smtClean="0"/>
                        <a:t>Morena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err="1" smtClean="0"/>
                        <a:t>Bañuelas</a:t>
                      </a:r>
                      <a:r>
                        <a:rPr lang="cs-CZ" sz="1600" dirty="0" smtClean="0"/>
                        <a:t> 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1324 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Sierra Nevada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Mulhacén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3479 m </a:t>
                      </a:r>
                      <a:r>
                        <a:rPr lang="cs-CZ" sz="1600" b="0" dirty="0" err="1" smtClean="0"/>
                        <a:t>n.m</a:t>
                      </a:r>
                      <a:r>
                        <a:rPr lang="cs-CZ" sz="1600" b="0" dirty="0" smtClean="0"/>
                        <a:t>. </a:t>
                      </a:r>
                      <a:endParaRPr lang="cs-CZ" sz="1600" b="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lačítko akce: Návrat 5">
            <a:hlinkClick r:id="" action="ppaction://hlinkshowjump?jump=lastslideviewed" highlightClick="1"/>
          </p:cNvPr>
          <p:cNvSpPr/>
          <p:nvPr/>
        </p:nvSpPr>
        <p:spPr>
          <a:xfrm>
            <a:off x="8532440" y="6381328"/>
            <a:ext cx="611560" cy="47667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806489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Španělsko- slepá mapa. [online]. [cit. 2012-12-29]. Dostupné z: http://d-</a:t>
            </a:r>
            <a:r>
              <a:rPr lang="cs-CZ" dirty="0" err="1" smtClean="0"/>
              <a:t>maps.com</a:t>
            </a:r>
            <a:r>
              <a:rPr lang="cs-CZ" dirty="0" smtClean="0"/>
              <a:t>/</a:t>
            </a:r>
            <a:r>
              <a:rPr lang="cs-CZ" dirty="0" err="1" smtClean="0"/>
              <a:t>carte.php</a:t>
            </a:r>
            <a:r>
              <a:rPr lang="cs-CZ" dirty="0" smtClean="0"/>
              <a:t>?lib=</a:t>
            </a:r>
            <a:r>
              <a:rPr lang="cs-CZ" dirty="0" err="1" smtClean="0"/>
              <a:t>spain</a:t>
            </a:r>
            <a:r>
              <a:rPr lang="cs-CZ" dirty="0" smtClean="0"/>
              <a:t>_map&amp;</a:t>
            </a:r>
            <a:r>
              <a:rPr lang="cs-CZ" dirty="0" err="1" smtClean="0"/>
              <a:t>num</a:t>
            </a:r>
            <a:r>
              <a:rPr lang="cs-CZ" dirty="0" smtClean="0"/>
              <a:t>_car=2198&amp;</a:t>
            </a:r>
            <a:r>
              <a:rPr lang="cs-CZ" dirty="0" err="1" smtClean="0"/>
              <a:t>lang</a:t>
            </a:r>
            <a:r>
              <a:rPr lang="cs-CZ" dirty="0" smtClean="0"/>
              <a:t>=</a:t>
            </a:r>
            <a:r>
              <a:rPr lang="cs-CZ" dirty="0" err="1" smtClean="0"/>
              <a:t>en</a:t>
            </a:r>
            <a:r>
              <a:rPr lang="cs-CZ" dirty="0" smtClean="0"/>
              <a:t> 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ČEMAN</a:t>
            </a:r>
            <a:r>
              <a:rPr lang="cs-CZ" dirty="0" smtClean="0"/>
              <a:t>, </a:t>
            </a:r>
            <a:r>
              <a:rPr lang="cs-CZ" dirty="0" err="1" smtClean="0"/>
              <a:t>Róbert</a:t>
            </a:r>
            <a:r>
              <a:rPr lang="cs-CZ" dirty="0" smtClean="0"/>
              <a:t>. </a:t>
            </a:r>
            <a:r>
              <a:rPr lang="cs-CZ" i="1" dirty="0" smtClean="0"/>
              <a:t>Školní atlas světa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Mojmír </a:t>
            </a:r>
            <a:r>
              <a:rPr lang="cs-CZ" dirty="0" err="1" smtClean="0"/>
              <a:t>Kohut</a:t>
            </a:r>
            <a:r>
              <a:rPr lang="cs-CZ" dirty="0" smtClean="0"/>
              <a:t>. Bratislava: Mapa </a:t>
            </a:r>
            <a:r>
              <a:rPr lang="cs-CZ" dirty="0" err="1" smtClean="0"/>
              <a:t>Slovakia</a:t>
            </a:r>
            <a:r>
              <a:rPr lang="cs-CZ" dirty="0" smtClean="0"/>
              <a:t> Plus, 2008, 256 s. </a:t>
            </a:r>
            <a:r>
              <a:rPr lang="cs-CZ" dirty="0" err="1" smtClean="0"/>
              <a:t>ISBN</a:t>
            </a:r>
            <a:r>
              <a:rPr lang="cs-CZ" dirty="0" smtClean="0"/>
              <a:t> 978-808-0671-914. 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BIČÍK, Ivan. </a:t>
            </a:r>
            <a:r>
              <a:rPr lang="cs-CZ" i="1" dirty="0" smtClean="0"/>
              <a:t>Školní atlas dnešní Evropy a Česka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Terra</a:t>
            </a:r>
            <a:r>
              <a:rPr lang="cs-CZ" dirty="0" smtClean="0"/>
              <a:t>, 2003, 39 s. </a:t>
            </a:r>
            <a:r>
              <a:rPr lang="cs-CZ" dirty="0" err="1" smtClean="0"/>
              <a:t>ISBN</a:t>
            </a:r>
            <a:r>
              <a:rPr lang="cs-CZ" dirty="0" smtClean="0"/>
              <a:t> 80-902-2825-9. </a:t>
            </a:r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Školní atlas Evropy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Kartografie Praha, 2001, 48 s. </a:t>
            </a:r>
            <a:r>
              <a:rPr lang="cs-CZ" dirty="0" err="1" smtClean="0"/>
              <a:t>ISBN</a:t>
            </a:r>
            <a:r>
              <a:rPr lang="cs-CZ" dirty="0" smtClean="0"/>
              <a:t> 80-701-1609-9. </a:t>
            </a:r>
          </a:p>
          <a:p>
            <a:pPr marL="342900" indent="-342900">
              <a:buAutoNum type="arabicPeriod"/>
            </a:pPr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409</TotalTime>
  <Words>318</Words>
  <Application>Microsoft Office PowerPoint</Application>
  <PresentationFormat>Předvádění na obrazovce (4:3)</PresentationFormat>
  <Paragraphs>74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Nejvyšší body</vt:lpstr>
      <vt:lpstr>Snímek 5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Rosocha</dc:creator>
  <cp:lastModifiedBy>Rosocha</cp:lastModifiedBy>
  <cp:revision>79</cp:revision>
  <dcterms:created xsi:type="dcterms:W3CDTF">2012-12-16T16:16:42Z</dcterms:created>
  <dcterms:modified xsi:type="dcterms:W3CDTF">2013-02-22T13:39:11Z</dcterms:modified>
</cp:coreProperties>
</file>