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Pt>
            <c:idx val="1"/>
            <c:spPr>
              <a:solidFill>
                <a:schemeClr val="accent3">
                  <a:lumMod val="75000"/>
                </a:schemeClr>
              </a:solidFill>
            </c:spPr>
          </c:dPt>
          <c:cat>
            <c:strRef>
              <c:f>List1!$E$4:$E$9</c:f>
              <c:strCache>
                <c:ptCount val="6"/>
                <c:pt idx="0">
                  <c:v>Tatry</c:v>
                </c:pt>
                <c:pt idx="1">
                  <c:v>Krkonoše</c:v>
                </c:pt>
                <c:pt idx="2">
                  <c:v>Poloniny</c:v>
                </c:pt>
                <c:pt idx="3">
                  <c:v>Slezské Beskydy</c:v>
                </c:pt>
                <c:pt idx="4">
                  <c:v>Pieniny</c:v>
                </c:pt>
                <c:pt idx="5">
                  <c:v>Svatokřížské hory</c:v>
                </c:pt>
              </c:strCache>
            </c:strRef>
          </c:cat>
          <c:val>
            <c:numRef>
              <c:f>List1!$F$4:$F$9</c:f>
              <c:numCache>
                <c:formatCode>General</c:formatCode>
                <c:ptCount val="6"/>
                <c:pt idx="0">
                  <c:v>2499</c:v>
                </c:pt>
                <c:pt idx="1">
                  <c:v>1602</c:v>
                </c:pt>
                <c:pt idx="2">
                  <c:v>1346</c:v>
                </c:pt>
                <c:pt idx="3">
                  <c:v>1257</c:v>
                </c:pt>
                <c:pt idx="4">
                  <c:v>1050</c:v>
                </c:pt>
                <c:pt idx="5">
                  <c:v>612</c:v>
                </c:pt>
              </c:numCache>
            </c:numRef>
          </c:val>
        </c:ser>
        <c:dLbls>
          <c:showVal val="1"/>
        </c:dLbls>
        <c:shape val="cone"/>
        <c:axId val="72748416"/>
        <c:axId val="72762496"/>
        <c:axId val="0"/>
      </c:bar3DChart>
      <c:catAx>
        <c:axId val="72748416"/>
        <c:scaling>
          <c:orientation val="minMax"/>
        </c:scaling>
        <c:axPos val="b"/>
        <c:tickLblPos val="nextTo"/>
        <c:txPr>
          <a:bodyPr rot="-4200000" vert="horz" anchor="ctr" anchorCtr="1"/>
          <a:lstStyle/>
          <a:p>
            <a:pPr>
              <a:defRPr sz="1200"/>
            </a:pPr>
            <a:endParaRPr lang="cs-CZ"/>
          </a:p>
        </c:txPr>
        <c:crossAx val="72762496"/>
        <c:crosses val="autoZero"/>
        <c:auto val="1"/>
        <c:lblAlgn val="ctr"/>
        <c:lblOffset val="100"/>
      </c:catAx>
      <c:valAx>
        <c:axId val="72762496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7274841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slide" Target="slide4.xm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hyperlink" Target="http://www.vidiani.com/maps/maps_of_europe/maps_of_spain/physical_map_of_spain.jpg" TargetMode="External"/><Relationship Id="rId5" Type="http://schemas.openxmlformats.org/officeDocument/2006/relationships/control" Target="../activeX/activeX4.xml"/><Relationship Id="rId10" Type="http://schemas.openxmlformats.org/officeDocument/2006/relationships/image" Target="../media/image4.png"/><Relationship Id="rId4" Type="http://schemas.openxmlformats.org/officeDocument/2006/relationships/control" Target="../activeX/activeX3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Polska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29. 01.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981994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VY_32_INOVACE_ZE.05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Polsko;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</a:t>
                      </a: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geografie, </a:t>
                      </a: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fyzická geografie Evropy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států Evropy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Po 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90" name="Picture 78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6">
                <a:lumMod val="40000"/>
                <a:lumOff val="60000"/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043608" y="-10580"/>
            <a:ext cx="6961981" cy="68685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3635896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Polska</a:t>
            </a:r>
            <a:endParaRPr lang="cs-CZ" sz="2300" dirty="0"/>
          </a:p>
        </p:txBody>
      </p:sp>
      <p:sp>
        <p:nvSpPr>
          <p:cNvPr id="14" name="Obdélník 13"/>
          <p:cNvSpPr/>
          <p:nvPr/>
        </p:nvSpPr>
        <p:spPr>
          <a:xfrm>
            <a:off x="6335688" y="0"/>
            <a:ext cx="2808312" cy="830997"/>
          </a:xfrm>
          <a:prstGeom prst="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600" dirty="0" smtClean="0"/>
              <a:t>Podle atlasu doplňte názvy pohoří. Najděte je rovněž na satelitním snímku.</a:t>
            </a:r>
            <a:endParaRPr lang="cs-CZ" sz="1600" dirty="0"/>
          </a:p>
        </p:txBody>
      </p:sp>
      <p:sp>
        <p:nvSpPr>
          <p:cNvPr id="16" name="AutoShape 357">
            <a:hlinkClick r:id="rId11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1081315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634974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126876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2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8170862" y="1844824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72" name="Čárový popisek 1 71"/>
          <p:cNvSpPr/>
          <p:nvPr/>
        </p:nvSpPr>
        <p:spPr>
          <a:xfrm>
            <a:off x="251520" y="3212976"/>
            <a:ext cx="2304256" cy="648072"/>
          </a:xfrm>
          <a:prstGeom prst="borderCallout1">
            <a:avLst>
              <a:gd name="adj1" fmla="val 102267"/>
              <a:gd name="adj2" fmla="val 74194"/>
              <a:gd name="adj3" fmla="val 261987"/>
              <a:gd name="adj4" fmla="val 86746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 rot="220512">
            <a:off x="1988923" y="4743345"/>
            <a:ext cx="577700" cy="30590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 rot="220512">
            <a:off x="4220671" y="5815954"/>
            <a:ext cx="342619" cy="282783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 rot="220512">
            <a:off x="4798884" y="6219179"/>
            <a:ext cx="556416" cy="29205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 rot="2024145">
            <a:off x="6164980" y="6177994"/>
            <a:ext cx="713362" cy="328139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 rot="220512">
            <a:off x="5298361" y="6099905"/>
            <a:ext cx="212737" cy="20280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5292080" y="4941168"/>
            <a:ext cx="504056" cy="36004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Čárový popisek 1 36"/>
          <p:cNvSpPr/>
          <p:nvPr/>
        </p:nvSpPr>
        <p:spPr>
          <a:xfrm>
            <a:off x="5004048" y="2780928"/>
            <a:ext cx="2304256" cy="648072"/>
          </a:xfrm>
          <a:prstGeom prst="borderCallout1">
            <a:avLst>
              <a:gd name="adj1" fmla="val 102267"/>
              <a:gd name="adj2" fmla="val 74194"/>
              <a:gd name="adj3" fmla="val 362186"/>
              <a:gd name="adj4" fmla="val 2350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Čárový popisek 1 38"/>
          <p:cNvSpPr/>
          <p:nvPr/>
        </p:nvSpPr>
        <p:spPr>
          <a:xfrm>
            <a:off x="6372200" y="4509120"/>
            <a:ext cx="2304256" cy="648072"/>
          </a:xfrm>
          <a:prstGeom prst="borderCallout1">
            <a:avLst>
              <a:gd name="adj1" fmla="val 99834"/>
              <a:gd name="adj2" fmla="val 33827"/>
              <a:gd name="adj3" fmla="val 291638"/>
              <a:gd name="adj4" fmla="val 5714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Čárový popisek 1 39"/>
          <p:cNvSpPr/>
          <p:nvPr/>
        </p:nvSpPr>
        <p:spPr>
          <a:xfrm>
            <a:off x="251520" y="5229200"/>
            <a:ext cx="2304256" cy="648072"/>
          </a:xfrm>
          <a:prstGeom prst="borderCallout1">
            <a:avLst>
              <a:gd name="adj1" fmla="val 73075"/>
              <a:gd name="adj2" fmla="val 100193"/>
              <a:gd name="adj3" fmla="val 113869"/>
              <a:gd name="adj4" fmla="val 18018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Čárový popisek 1 47"/>
          <p:cNvSpPr/>
          <p:nvPr/>
        </p:nvSpPr>
        <p:spPr>
          <a:xfrm>
            <a:off x="2915816" y="4149080"/>
            <a:ext cx="2304256" cy="648072"/>
          </a:xfrm>
          <a:prstGeom prst="borderCallout1">
            <a:avLst>
              <a:gd name="adj1" fmla="val 102267"/>
              <a:gd name="adj2" fmla="val 74194"/>
              <a:gd name="adj3" fmla="val 318397"/>
              <a:gd name="adj4" fmla="val 10834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Čárový popisek 1 53"/>
          <p:cNvSpPr/>
          <p:nvPr/>
        </p:nvSpPr>
        <p:spPr>
          <a:xfrm>
            <a:off x="1619672" y="6093296"/>
            <a:ext cx="2304256" cy="648072"/>
          </a:xfrm>
          <a:prstGeom prst="borderCallout1">
            <a:avLst>
              <a:gd name="adj1" fmla="val 70642"/>
              <a:gd name="adj2" fmla="val 99509"/>
              <a:gd name="adj3" fmla="val 41578"/>
              <a:gd name="adj4" fmla="val 15109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7" name="Skupina 66"/>
          <p:cNvGrpSpPr/>
          <p:nvPr/>
        </p:nvGrpSpPr>
        <p:grpSpPr>
          <a:xfrm>
            <a:off x="467544" y="3356992"/>
            <a:ext cx="7920880" cy="3501008"/>
            <a:chOff x="467544" y="3356992"/>
            <a:chExt cx="7920880" cy="3501008"/>
          </a:xfrm>
        </p:grpSpPr>
        <p:sp>
          <p:nvSpPr>
            <p:cNvPr id="58" name="TextovéPole 57"/>
            <p:cNvSpPr txBox="1"/>
            <p:nvPr/>
          </p:nvSpPr>
          <p:spPr>
            <a:xfrm>
              <a:off x="467544" y="3717032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Krkonoše</a:t>
              </a:r>
              <a:endParaRPr lang="cs-CZ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539552" y="580526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Slezské Beskydy</a:t>
              </a:r>
              <a:endParaRPr lang="cs-CZ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1979712" y="6488668"/>
              <a:ext cx="1584176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Tatry</a:t>
              </a:r>
              <a:endParaRPr lang="cs-CZ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3131840" y="472514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Pieniny</a:t>
              </a:r>
              <a:endParaRPr lang="cs-CZ" dirty="0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5292080" y="3356992"/>
              <a:ext cx="1728192" cy="338554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dirty="0" err="1" smtClean="0"/>
                <a:t>Svatokřížské</a:t>
              </a:r>
              <a:r>
                <a:rPr lang="cs-CZ" sz="1600" dirty="0" smtClean="0"/>
                <a:t> hory</a:t>
              </a:r>
              <a:endParaRPr lang="cs-CZ" sz="1600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6660232" y="5085184"/>
              <a:ext cx="1728192" cy="369332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Poloniny</a:t>
              </a:r>
              <a:endParaRPr lang="cs-CZ" dirty="0"/>
            </a:p>
          </p:txBody>
        </p:sp>
      </p:grpSp>
    </p:spTree>
    <p:controls>
      <p:control spid="13396" name="HTMLSelect2" r:id="rId2" imgW="1876320" imgH="228600"/>
      <p:control spid="13397" name="HTMLSelect1" r:id="rId3" imgW="1876320" imgH="228600"/>
      <p:control spid="13398" name="HTMLSelect3" r:id="rId4" imgW="1876320" imgH="228600"/>
      <p:control spid="13399" name="HTMLSelect4" r:id="rId5" imgW="1876320" imgH="228600"/>
      <p:control spid="13400" name="HTMLSelect5" r:id="rId6" imgW="1876320" imgH="228600"/>
      <p:control spid="13401" name="HTMLSelect6" r:id="rId7" imgW="187632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4005064"/>
          <a:ext cx="7812361" cy="261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04788"/>
                <a:gridCol w="3004788"/>
                <a:gridCol w="1802785"/>
              </a:tblGrid>
              <a:tr h="41223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název pohoří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nejvyšší bod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2000" b="1" i="0" u="none" strike="noStrike" dirty="0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Tatry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/>
                        <a:t>Rysy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2499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Krkonoše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Sněžka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1602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Poloniny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Tarnica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1346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Slezské Beskydy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Skrzyczne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1257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Pieniny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 Vysoké Skalky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1050</a:t>
                      </a:r>
                      <a:endParaRPr lang="cs-CZ" sz="1600" b="0" dirty="0"/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Svatokřížské</a:t>
                      </a:r>
                      <a:r>
                        <a:rPr lang="cs-CZ" sz="1600" b="0" dirty="0" smtClean="0"/>
                        <a:t> hory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err="1" smtClean="0"/>
                        <a:t>Łysica</a:t>
                      </a:r>
                      <a:endParaRPr lang="cs-CZ" sz="16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/>
                        <a:t>612</a:t>
                      </a:r>
                      <a:endParaRPr lang="cs-CZ" sz="1600" b="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Graf 7"/>
          <p:cNvGraphicFramePr/>
          <p:nvPr/>
        </p:nvGraphicFramePr>
        <p:xfrm>
          <a:off x="0" y="260648"/>
          <a:ext cx="9144000" cy="38164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Polsko: slepá mapa. [online]. [cit. 2013-01-29].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poland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_car=2473&amp;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486</TotalTime>
  <Words>294</Words>
  <Application>Microsoft Office PowerPoint</Application>
  <PresentationFormat>Předvádění na obrazovce (4:3)</PresentationFormat>
  <Paragraphs>74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100</cp:revision>
  <dcterms:created xsi:type="dcterms:W3CDTF">2012-12-16T16:16:42Z</dcterms:created>
  <dcterms:modified xsi:type="dcterms:W3CDTF">2013-04-04T08:16:39Z</dcterms:modified>
</cp:coreProperties>
</file>