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Default Extension="bin" ContentType="application/vnd.ms-office.activeX"/>
  <Override PartName="/ppt/activeX/activeX4.xml" ContentType="application/vnd.ms-office.activeX+xml"/>
  <Override PartName="/ppt/activeX/activeX5.xml" ContentType="application/vnd.ms-office.activeX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activeX/activeX2.xml" ContentType="application/vnd.ms-office.activeX+xml"/>
  <Override PartName="/ppt/activeX/activeX3.xml" ContentType="application/vnd.ms-office.activeX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activeX/activeX1.xml" ContentType="application/vnd.ms-office.activeX+xml"/>
  <Override PartName="/ppt/vbaProject.bin" ContentType="application/vnd.ms-office.vbaProject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8" r:id="rId2"/>
    <p:sldId id="259" r:id="rId3"/>
    <p:sldId id="256" r:id="rId4"/>
    <p:sldId id="260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FF99"/>
    <a:srgbClr val="FFCC99"/>
    <a:srgbClr val="4F81BD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572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06/relationships/vbaProject" Target="vbaProject.bin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activeX1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5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Rosino\Desktop\dumy\pohori_vrcholy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view3D>
      <c:rAngAx val="1"/>
    </c:view3D>
    <c:plotArea>
      <c:layout/>
      <c:bar3DChart>
        <c:barDir val="col"/>
        <c:grouping val="clustered"/>
        <c:ser>
          <c:idx val="0"/>
          <c:order val="0"/>
          <c:dPt>
            <c:idx val="5"/>
            <c:spPr>
              <a:solidFill>
                <a:schemeClr val="accent3">
                  <a:lumMod val="75000"/>
                </a:schemeClr>
              </a:solidFill>
            </c:spPr>
          </c:dPt>
          <c:dLbls>
            <c:txPr>
              <a:bodyPr/>
              <a:lstStyle/>
              <a:p>
                <a:pPr>
                  <a:defRPr sz="1200"/>
                </a:pPr>
                <a:endParaRPr lang="cs-CZ"/>
              </a:p>
            </c:txPr>
            <c:showVal val="1"/>
          </c:dLbls>
          <c:cat>
            <c:strRef>
              <c:f>List1!$F$4:$F$9</c:f>
              <c:strCache>
                <c:ptCount val="6"/>
                <c:pt idx="0">
                  <c:v>Mátra</c:v>
                </c:pt>
                <c:pt idx="1">
                  <c:v>Bukové hory</c:v>
                </c:pt>
                <c:pt idx="2">
                  <c:v>Börzsöny</c:v>
                </c:pt>
                <c:pt idx="3">
                  <c:v>Bakoňský les</c:v>
                </c:pt>
                <c:pt idx="4">
                  <c:v>Mecsek</c:v>
                </c:pt>
                <c:pt idx="5">
                  <c:v>Krkonoše</c:v>
                </c:pt>
              </c:strCache>
            </c:strRef>
          </c:cat>
          <c:val>
            <c:numRef>
              <c:f>List1!$H$4:$H$9</c:f>
              <c:numCache>
                <c:formatCode>General</c:formatCode>
                <c:ptCount val="6"/>
                <c:pt idx="0">
                  <c:v>1014</c:v>
                </c:pt>
                <c:pt idx="1">
                  <c:v>959</c:v>
                </c:pt>
                <c:pt idx="2">
                  <c:v>939</c:v>
                </c:pt>
                <c:pt idx="3">
                  <c:v>709</c:v>
                </c:pt>
                <c:pt idx="4">
                  <c:v>682</c:v>
                </c:pt>
                <c:pt idx="5">
                  <c:v>1602</c:v>
                </c:pt>
              </c:numCache>
            </c:numRef>
          </c:val>
        </c:ser>
        <c:dLbls>
          <c:showVal val="1"/>
        </c:dLbls>
        <c:shape val="cone"/>
        <c:axId val="66764160"/>
        <c:axId val="66770048"/>
        <c:axId val="0"/>
      </c:bar3DChart>
      <c:catAx>
        <c:axId val="66764160"/>
        <c:scaling>
          <c:orientation val="minMax"/>
        </c:scaling>
        <c:axPos val="b"/>
        <c:tickLblPos val="nextTo"/>
        <c:txPr>
          <a:bodyPr rot="-4200000" vert="horz" anchor="ctr" anchorCtr="1"/>
          <a:lstStyle/>
          <a:p>
            <a:pPr>
              <a:defRPr sz="1200"/>
            </a:pPr>
            <a:endParaRPr lang="cs-CZ"/>
          </a:p>
        </c:txPr>
        <c:crossAx val="66770048"/>
        <c:crosses val="autoZero"/>
        <c:auto val="1"/>
        <c:lblAlgn val="ctr"/>
        <c:lblOffset val="100"/>
      </c:catAx>
      <c:valAx>
        <c:axId val="66770048"/>
        <c:scaling>
          <c:orientation val="minMax"/>
        </c:scaling>
        <c:axPos val="l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m n.m.</a:t>
                </a:r>
              </a:p>
            </c:rich>
          </c:tx>
          <c:layout/>
        </c:title>
        <c:numFmt formatCode="General" sourceLinked="1"/>
        <c:tickLblPos val="nextTo"/>
        <c:crossAx val="66764160"/>
        <c:crosses val="autoZero"/>
        <c:crossBetween val="between"/>
      </c:valAx>
    </c:plotArea>
    <c:plotVisOnly val="1"/>
  </c:chart>
  <c:externalData r:id="rId1"/>
</c:chartSpace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2BF3EF-B1B4-4C0E-8C7D-CFB173BCAFBD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70F5D2-961C-4484-A2CC-F52C60B9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3.xml"/><Relationship Id="rId3" Type="http://schemas.openxmlformats.org/officeDocument/2006/relationships/control" Target="../activeX/activeX2.xml"/><Relationship Id="rId7" Type="http://schemas.openxmlformats.org/officeDocument/2006/relationships/slideLayout" Target="../slideLayouts/slideLayout7.xml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slide" Target="slide4.xml"/><Relationship Id="rId5" Type="http://schemas.openxmlformats.org/officeDocument/2006/relationships/control" Target="../activeX/activeX4.xml"/><Relationship Id="rId10" Type="http://schemas.openxmlformats.org/officeDocument/2006/relationships/hyperlink" Target="http://www.planetware.com/i/map/H/hungary-landscapes-lakes-and-rivers-mountains-map.jpg" TargetMode="External"/><Relationship Id="rId4" Type="http://schemas.openxmlformats.org/officeDocument/2006/relationships/control" Target="../activeX/activeX3.xml"/><Relationship Id="rId9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404813"/>
            <a:ext cx="575945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27088" y="2205038"/>
            <a:ext cx="7489825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Významná pohoří Maďarska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interaktivní slepá mapa</a:t>
            </a:r>
            <a:endParaRPr lang="cs-CZ" sz="3600" dirty="0">
              <a:solidFill>
                <a:schemeClr val="tx2">
                  <a:lumMod val="75000"/>
                </a:schemeClr>
              </a:solidFill>
              <a:latin typeface="+mj-lt"/>
              <a:cs typeface="Arial" pitchFamily="34" charset="0"/>
            </a:endParaRPr>
          </a:p>
        </p:txBody>
      </p:sp>
      <p:pic>
        <p:nvPicPr>
          <p:cNvPr id="2052" name="Obrázek 2" descr="GT-COL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738" y="4941888"/>
            <a:ext cx="1152525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4" name="TextovéPole 6"/>
          <p:cNvSpPr txBox="1">
            <a:spLocks noChangeArrowheads="1"/>
          </p:cNvSpPr>
          <p:nvPr/>
        </p:nvSpPr>
        <p:spPr bwMode="auto">
          <a:xfrm>
            <a:off x="900112" y="4400550"/>
            <a:ext cx="309582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Calibri" pitchFamily="34" charset="0"/>
              </a:rPr>
              <a:t>Autor</a:t>
            </a:r>
            <a:r>
              <a:rPr lang="cs-CZ" dirty="0" smtClean="0">
                <a:latin typeface="Calibri" pitchFamily="34" charset="0"/>
              </a:rPr>
              <a:t>: Mgr. Martin Rosocha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5" name="TextovéPole 8"/>
          <p:cNvSpPr txBox="1">
            <a:spLocks noChangeArrowheads="1"/>
          </p:cNvSpPr>
          <p:nvPr/>
        </p:nvSpPr>
        <p:spPr bwMode="auto">
          <a:xfrm>
            <a:off x="6084888" y="4400550"/>
            <a:ext cx="2159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dirty="0">
                <a:latin typeface="Calibri" pitchFamily="34" charset="0"/>
              </a:rPr>
              <a:t>Datum</a:t>
            </a:r>
            <a:r>
              <a:rPr lang="cs-CZ" dirty="0" smtClean="0">
                <a:latin typeface="Calibri" pitchFamily="34" charset="0"/>
              </a:rPr>
              <a:t>: 29. 01. 2013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6" name="TextovéPole 9"/>
          <p:cNvSpPr txBox="1">
            <a:spLocks noChangeArrowheads="1"/>
          </p:cNvSpPr>
          <p:nvPr/>
        </p:nvSpPr>
        <p:spPr bwMode="auto">
          <a:xfrm>
            <a:off x="1692275" y="5661025"/>
            <a:ext cx="60483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Calibri" pitchFamily="34" charset="0"/>
              </a:rPr>
              <a:t>Gymnázium, Třeboň, Na Sadech 308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00113" y="620713"/>
          <a:ext cx="7200800" cy="5981994"/>
        </p:xfrm>
        <a:graphic>
          <a:graphicData uri="http://schemas.openxmlformats.org/drawingml/2006/table">
            <a:tbl>
              <a:tblPr/>
              <a:tblGrid>
                <a:gridCol w="2190257"/>
                <a:gridCol w="5010543"/>
              </a:tblGrid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CZ.1.07/1.5.00/34.0702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+mn-lt"/>
                          <a:ea typeface="Calibri"/>
                          <a:cs typeface="Times New Roman"/>
                        </a:rPr>
                        <a:t>VY_32_INOVACE_ZE.07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Škola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Gymnázium, Třeboň, Na Sadech 308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Mgr. Martin Rosocha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Významná pohoří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– Maďarsko; interaktivní slepá mapa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Zeměpis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Tematická oblast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+mn-lt"/>
                          <a:ea typeface="Calibri"/>
                          <a:cs typeface="Times New Roman"/>
                        </a:rPr>
                        <a:t>Regionální geografie, fyzická geografie Evropy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8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Šablona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40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Arial"/>
                          <a:ea typeface="Calibri"/>
                          <a:cs typeface="Times New Roman"/>
                        </a:rPr>
                        <a:t>III/2 </a:t>
                      </a:r>
                      <a:r>
                        <a:rPr lang="cs-CZ" sz="1400" dirty="0">
                          <a:latin typeface="Arial"/>
                          <a:ea typeface="Calibri"/>
                          <a:cs typeface="Times New Roman"/>
                        </a:rPr>
                        <a:t>- Inovace a zkvalitnění výuky prostřednictvím </a:t>
                      </a:r>
                      <a:r>
                        <a:rPr lang="cs-CZ" sz="1400" dirty="0" err="1" smtClean="0">
                          <a:latin typeface="Arial"/>
                          <a:ea typeface="Calibri"/>
                          <a:cs typeface="Times New Roman"/>
                        </a:rPr>
                        <a:t>ICT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Calibri"/>
                          <a:ea typeface="Calibri"/>
                          <a:cs typeface="Times New Roman"/>
                        </a:rPr>
                        <a:t>IV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Metodický list/Anotace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Interaktivní slepá mapa slouží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jako testovací materiál pro </a:t>
                      </a:r>
                      <a:r>
                        <a:rPr lang="cs-CZ" sz="14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FG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států Evropy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baseline="0" dirty="0" smtClean="0">
                          <a:latin typeface="+mn-lt"/>
                          <a:ea typeface="Calibri"/>
                          <a:cs typeface="Times New Roman"/>
                        </a:rPr>
                        <a:t>Po spuštění je třeba „povolit aktivní obsah = povolit makra v souboru (zobrazí se po spuštění v horní části pod kartami)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Pokud není uvedeno jinak, použitý materiál je z vlastních zdrojů autora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96" name="Picture 8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699326"/>
            <a:ext cx="9144000" cy="569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0" y="0"/>
            <a:ext cx="3635896" cy="44627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300" dirty="0" smtClean="0"/>
              <a:t>Významná pohoří Maďarska</a:t>
            </a:r>
            <a:endParaRPr lang="cs-CZ" sz="2300" dirty="0"/>
          </a:p>
        </p:txBody>
      </p:sp>
      <p:sp>
        <p:nvSpPr>
          <p:cNvPr id="14" name="Obdélník 13"/>
          <p:cNvSpPr/>
          <p:nvPr/>
        </p:nvSpPr>
        <p:spPr>
          <a:xfrm>
            <a:off x="6335688" y="0"/>
            <a:ext cx="2808312" cy="830997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600" dirty="0" smtClean="0"/>
              <a:t>Podle atlasu doplňte názvy pohoří. Najděte je rovněž na satelitním snímku.</a:t>
            </a:r>
            <a:endParaRPr lang="cs-CZ" sz="1600" dirty="0"/>
          </a:p>
        </p:txBody>
      </p:sp>
      <p:sp>
        <p:nvSpPr>
          <p:cNvPr id="16" name="AutoShape 357">
            <a:hlinkClick r:id="rId10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948264" y="6344809"/>
            <a:ext cx="973138" cy="513191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 smtClean="0"/>
              <a:t>Pomocná mapa</a:t>
            </a:r>
            <a:endParaRPr lang="cs-CZ" sz="1200" dirty="0"/>
          </a:p>
        </p:txBody>
      </p:sp>
      <p:sp>
        <p:nvSpPr>
          <p:cNvPr id="42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634974"/>
            <a:ext cx="1549202" cy="445088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2000" dirty="0" smtClean="0"/>
              <a:t>vyhodnocení</a:t>
            </a:r>
            <a:endParaRPr lang="cs-CZ" sz="2000" dirty="0"/>
          </a:p>
        </p:txBody>
      </p:sp>
      <p:sp>
        <p:nvSpPr>
          <p:cNvPr id="47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1268760"/>
            <a:ext cx="648072" cy="342932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400" dirty="0" smtClean="0"/>
              <a:t>znovu</a:t>
            </a:r>
            <a:endParaRPr lang="cs-CZ" sz="1400" dirty="0"/>
          </a:p>
        </p:txBody>
      </p:sp>
      <p:sp>
        <p:nvSpPr>
          <p:cNvPr id="41" name="AutoShape 357">
            <a:hlinkClick r:id="rId11" action="ppaction://hlinksldjump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170862" y="6344809"/>
            <a:ext cx="973138" cy="513191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 smtClean="0"/>
              <a:t>Nejvyšší body</a:t>
            </a:r>
            <a:endParaRPr lang="cs-CZ" sz="1200" dirty="0"/>
          </a:p>
        </p:txBody>
      </p:sp>
      <p:sp>
        <p:nvSpPr>
          <p:cNvPr id="34" name="Elipsa 33"/>
          <p:cNvSpPr/>
          <p:nvPr/>
        </p:nvSpPr>
        <p:spPr>
          <a:xfrm rot="20259308">
            <a:off x="5738945" y="1515059"/>
            <a:ext cx="577700" cy="305902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Čárový popisek 1 38"/>
          <p:cNvSpPr/>
          <p:nvPr/>
        </p:nvSpPr>
        <p:spPr>
          <a:xfrm>
            <a:off x="179512" y="5517232"/>
            <a:ext cx="2304256" cy="648072"/>
          </a:xfrm>
          <a:prstGeom prst="borderCallout1">
            <a:avLst>
              <a:gd name="adj1" fmla="val 26854"/>
              <a:gd name="adj2" fmla="val 99509"/>
              <a:gd name="adj3" fmla="val -2716"/>
              <a:gd name="adj4" fmla="val 117921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 rot="21014170">
            <a:off x="5025803" y="1963601"/>
            <a:ext cx="577700" cy="305902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 rot="21014170">
            <a:off x="2712643" y="5407302"/>
            <a:ext cx="417982" cy="187254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1835696" y="3356992"/>
            <a:ext cx="420300" cy="231671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3707904" y="2060848"/>
            <a:ext cx="360040" cy="288032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Čárový popisek 1 44"/>
          <p:cNvSpPr/>
          <p:nvPr/>
        </p:nvSpPr>
        <p:spPr>
          <a:xfrm>
            <a:off x="323528" y="3933056"/>
            <a:ext cx="2304256" cy="648072"/>
          </a:xfrm>
          <a:prstGeom prst="borderCallout1">
            <a:avLst>
              <a:gd name="adj1" fmla="val 94"/>
              <a:gd name="adj2" fmla="val 70773"/>
              <a:gd name="adj3" fmla="val -73264"/>
              <a:gd name="adj4" fmla="val 75501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Čárový popisek 1 45"/>
          <p:cNvSpPr/>
          <p:nvPr/>
        </p:nvSpPr>
        <p:spPr>
          <a:xfrm>
            <a:off x="3203848" y="3212976"/>
            <a:ext cx="2304256" cy="648072"/>
          </a:xfrm>
          <a:prstGeom prst="borderCallout1">
            <a:avLst>
              <a:gd name="adj1" fmla="val 2527"/>
              <a:gd name="adj2" fmla="val 31090"/>
              <a:gd name="adj3" fmla="val -168138"/>
              <a:gd name="adj4" fmla="val 31029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Čárový popisek 1 48"/>
          <p:cNvSpPr/>
          <p:nvPr/>
        </p:nvSpPr>
        <p:spPr>
          <a:xfrm>
            <a:off x="5868144" y="3212976"/>
            <a:ext cx="2304256" cy="648072"/>
          </a:xfrm>
          <a:prstGeom prst="borderCallout1">
            <a:avLst>
              <a:gd name="adj1" fmla="val 94"/>
              <a:gd name="adj2" fmla="val 11248"/>
              <a:gd name="adj3" fmla="val -175436"/>
              <a:gd name="adj4" fmla="val -25075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Čárový popisek 1 49"/>
          <p:cNvSpPr/>
          <p:nvPr/>
        </p:nvSpPr>
        <p:spPr>
          <a:xfrm>
            <a:off x="6372200" y="2060848"/>
            <a:ext cx="2304256" cy="648072"/>
          </a:xfrm>
          <a:prstGeom prst="borderCallout1">
            <a:avLst>
              <a:gd name="adj1" fmla="val 29286"/>
              <a:gd name="adj2" fmla="val 302"/>
              <a:gd name="adj3" fmla="val -70831"/>
              <a:gd name="adj4" fmla="val -17549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7" name="Skupina 56"/>
          <p:cNvGrpSpPr/>
          <p:nvPr/>
        </p:nvGrpSpPr>
        <p:grpSpPr>
          <a:xfrm>
            <a:off x="395536" y="2564904"/>
            <a:ext cx="7992888" cy="3825716"/>
            <a:chOff x="395536" y="2564904"/>
            <a:chExt cx="7992888" cy="3825716"/>
          </a:xfrm>
        </p:grpSpPr>
        <p:sp>
          <p:nvSpPr>
            <p:cNvPr id="51" name="TextovéPole 50"/>
            <p:cNvSpPr txBox="1"/>
            <p:nvPr/>
          </p:nvSpPr>
          <p:spPr>
            <a:xfrm>
              <a:off x="539552" y="4437112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Bakoňský les</a:t>
              </a:r>
              <a:endParaRPr lang="cs-CZ" dirty="0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395536" y="6021288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err="1" smtClean="0"/>
                <a:t>Mecsek</a:t>
              </a:r>
              <a:endParaRPr lang="cs-CZ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3491880" y="3717032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err="1" smtClean="0"/>
                <a:t>Börzsöny</a:t>
              </a:r>
              <a:endParaRPr lang="cs-CZ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6156176" y="3717032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err="1" smtClean="0"/>
                <a:t>Mátra</a:t>
              </a:r>
              <a:endParaRPr lang="cs-CZ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6660232" y="2564904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Bukové hory</a:t>
              </a:r>
              <a:endParaRPr lang="cs-CZ" dirty="0"/>
            </a:p>
          </p:txBody>
        </p:sp>
      </p:grpSp>
    </p:spTree>
    <p:controls>
      <p:control spid="13412" name="HTMLSelect2" r:id="rId2" imgW="1447920" imgH="247680"/>
      <p:control spid="13413" name="HTMLSelect1" r:id="rId3" imgW="1447920" imgH="228600"/>
      <p:control spid="13414" name="HTMLSelect3" r:id="rId4" imgW="1447920" imgH="228600"/>
      <p:control spid="13415" name="HTMLSelect4" r:id="rId5" imgW="1447920" imgH="228600"/>
      <p:control spid="13416" name="HTMLSelect5" r:id="rId6" imgW="1447920" imgH="228600"/>
    </p:controls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0" y="3861047"/>
          <a:ext cx="9144000" cy="2996954"/>
        </p:xfrm>
        <a:graphic>
          <a:graphicData uri="http://schemas.openxmlformats.org/drawingml/2006/table">
            <a:tbl>
              <a:tblPr/>
              <a:tblGrid>
                <a:gridCol w="3230963"/>
                <a:gridCol w="3230963"/>
                <a:gridCol w="2682074"/>
              </a:tblGrid>
              <a:tr h="559016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2800" b="1" i="0" u="none" strike="noStrike" dirty="0">
                          <a:solidFill>
                            <a:srgbClr val="FFFFFF"/>
                          </a:solidFill>
                          <a:latin typeface="Calibri"/>
                        </a:rPr>
                        <a:t>název pohoří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2800" b="1" i="0" u="none" strike="noStrike">
                          <a:solidFill>
                            <a:srgbClr val="FFFFFF"/>
                          </a:solidFill>
                          <a:latin typeface="Calibri"/>
                        </a:rPr>
                        <a:t>nejvyšší bod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2000" b="1" i="0" u="none" strike="noStrike" dirty="0">
                          <a:solidFill>
                            <a:srgbClr val="FFFFFF"/>
                          </a:solidFill>
                          <a:latin typeface="Calibri"/>
                        </a:rPr>
                        <a:t>výška  (m. n. m.)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419263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Mátra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Kékes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1014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419263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Bukové hory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hu-HU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Istállóskő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959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403735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Börzsöny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Csóványos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939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403735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Bakoňský les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hu-HU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Kőris-hegy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709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403735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Mecsek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hu-HU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Zengő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682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388207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Krkonoše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Sněžka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1602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DBEEF3"/>
                    </a:solidFill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0"/>
            <a:ext cx="3168352" cy="6926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Nejvyšší body</a:t>
            </a:r>
            <a:endParaRPr lang="cs-CZ" dirty="0"/>
          </a:p>
        </p:txBody>
      </p:sp>
      <p:sp>
        <p:nvSpPr>
          <p:cNvPr id="6" name="Tlačítko akce: Návrat 5">
            <a:hlinkClick r:id="" action="ppaction://hlinkshowjump?jump=lastslideviewed" highlightClick="1"/>
          </p:cNvPr>
          <p:cNvSpPr/>
          <p:nvPr/>
        </p:nvSpPr>
        <p:spPr>
          <a:xfrm>
            <a:off x="8532440" y="6381328"/>
            <a:ext cx="611560" cy="476672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7" name="Graf 6"/>
          <p:cNvGraphicFramePr/>
          <p:nvPr/>
        </p:nvGraphicFramePr>
        <p:xfrm>
          <a:off x="0" y="0"/>
          <a:ext cx="9144000" cy="393305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04664"/>
            <a:ext cx="8064896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Zdroje:</a:t>
            </a:r>
          </a:p>
          <a:p>
            <a:endParaRPr lang="cs-CZ" dirty="0"/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Slepá mapa: Maďarsko. [online]. [cit. 2013-01-29]. Dostupné z: http://d-</a:t>
            </a:r>
            <a:r>
              <a:rPr lang="cs-CZ" dirty="0" err="1" smtClean="0"/>
              <a:t>maps.com</a:t>
            </a:r>
            <a:r>
              <a:rPr lang="cs-CZ" dirty="0" smtClean="0"/>
              <a:t>/</a:t>
            </a:r>
            <a:r>
              <a:rPr lang="cs-CZ" dirty="0" err="1" smtClean="0"/>
              <a:t>carte.php</a:t>
            </a:r>
            <a:r>
              <a:rPr lang="cs-CZ" dirty="0" smtClean="0"/>
              <a:t>?lib=</a:t>
            </a:r>
            <a:r>
              <a:rPr lang="cs-CZ" dirty="0" err="1" smtClean="0"/>
              <a:t>hungary</a:t>
            </a:r>
            <a:r>
              <a:rPr lang="cs-CZ" dirty="0" smtClean="0"/>
              <a:t>_map&amp;</a:t>
            </a:r>
            <a:r>
              <a:rPr lang="cs-CZ" dirty="0" err="1" smtClean="0"/>
              <a:t>num</a:t>
            </a:r>
            <a:r>
              <a:rPr lang="cs-CZ" dirty="0" smtClean="0"/>
              <a:t>_car=2289&amp;</a:t>
            </a:r>
            <a:r>
              <a:rPr lang="cs-CZ" dirty="0" err="1" smtClean="0"/>
              <a:t>lang</a:t>
            </a:r>
            <a:r>
              <a:rPr lang="cs-CZ" dirty="0" smtClean="0"/>
              <a:t>=</a:t>
            </a:r>
            <a:r>
              <a:rPr lang="cs-CZ" dirty="0" err="1" smtClean="0"/>
              <a:t>en</a:t>
            </a:r>
            <a:r>
              <a:rPr lang="cs-CZ" dirty="0" smtClean="0"/>
              <a:t> </a:t>
            </a:r>
          </a:p>
          <a:p>
            <a:pPr marL="342900" indent="-342900">
              <a:buFontTx/>
              <a:buAutoNum type="arabicPeriod"/>
            </a:pPr>
            <a:r>
              <a:rPr lang="cs-CZ" dirty="0" err="1" smtClean="0"/>
              <a:t>ČEMAN</a:t>
            </a:r>
            <a:r>
              <a:rPr lang="cs-CZ" dirty="0" smtClean="0"/>
              <a:t>, </a:t>
            </a:r>
            <a:r>
              <a:rPr lang="cs-CZ" dirty="0" err="1" smtClean="0"/>
              <a:t>Róbert</a:t>
            </a:r>
            <a:r>
              <a:rPr lang="cs-CZ" dirty="0" smtClean="0"/>
              <a:t>. </a:t>
            </a:r>
            <a:r>
              <a:rPr lang="cs-CZ" i="1" dirty="0" smtClean="0"/>
              <a:t>Školní atlas světa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Mojmír </a:t>
            </a:r>
            <a:r>
              <a:rPr lang="cs-CZ" dirty="0" err="1" smtClean="0"/>
              <a:t>Kohut</a:t>
            </a:r>
            <a:r>
              <a:rPr lang="cs-CZ" dirty="0" smtClean="0"/>
              <a:t>. Bratislava: Mapa </a:t>
            </a:r>
            <a:r>
              <a:rPr lang="cs-CZ" dirty="0" err="1" smtClean="0"/>
              <a:t>Slovakia</a:t>
            </a:r>
            <a:r>
              <a:rPr lang="cs-CZ" dirty="0" smtClean="0"/>
              <a:t> Plus, 2008, 256 s. </a:t>
            </a:r>
            <a:r>
              <a:rPr lang="cs-CZ" dirty="0" err="1" smtClean="0"/>
              <a:t>ISBN</a:t>
            </a:r>
            <a:r>
              <a:rPr lang="cs-CZ" dirty="0" smtClean="0"/>
              <a:t> 978-808-0671-914. 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BIČÍK, Ivan. </a:t>
            </a:r>
            <a:r>
              <a:rPr lang="cs-CZ" i="1" dirty="0" smtClean="0"/>
              <a:t>Školní atlas dnešní Evropy a Česka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Terra</a:t>
            </a:r>
            <a:r>
              <a:rPr lang="cs-CZ" dirty="0" smtClean="0"/>
              <a:t>, 2003, 39 s. </a:t>
            </a:r>
            <a:r>
              <a:rPr lang="cs-CZ" dirty="0" err="1" smtClean="0"/>
              <a:t>ISBN</a:t>
            </a:r>
            <a:r>
              <a:rPr lang="cs-CZ" dirty="0" smtClean="0"/>
              <a:t> 80-902-2825-9. </a:t>
            </a:r>
          </a:p>
          <a:p>
            <a:pPr marL="342900" indent="-342900">
              <a:buFontTx/>
              <a:buAutoNum type="arabicPeriod"/>
            </a:pPr>
            <a:r>
              <a:rPr lang="cs-CZ" i="1" dirty="0" smtClean="0"/>
              <a:t>Školní atlas Evropy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Kartografie Praha, 2001, 48 s. </a:t>
            </a:r>
            <a:r>
              <a:rPr lang="cs-CZ" dirty="0" err="1" smtClean="0"/>
              <a:t>ISBN</a:t>
            </a:r>
            <a:r>
              <a:rPr lang="cs-CZ" dirty="0" smtClean="0"/>
              <a:t> 80-701-1609-9. </a:t>
            </a:r>
          </a:p>
          <a:p>
            <a:pPr marL="342900" indent="-342900">
              <a:buAutoNum type="arabicPeriod"/>
            </a:pPr>
            <a:endParaRPr lang="en-US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523</TotalTime>
  <Words>291</Words>
  <Application>Microsoft Office PowerPoint</Application>
  <PresentationFormat>Předvádění na obrazovce (4:3)</PresentationFormat>
  <Paragraphs>73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Nejvyšší body</vt:lpstr>
      <vt:lpstr>Snímek 5</vt:lpstr>
    </vt:vector>
  </TitlesOfParts>
  <Company>Lenovo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Rosocha</dc:creator>
  <cp:lastModifiedBy>Rosocha</cp:lastModifiedBy>
  <cp:revision>109</cp:revision>
  <dcterms:created xsi:type="dcterms:W3CDTF">2012-12-16T16:16:42Z</dcterms:created>
  <dcterms:modified xsi:type="dcterms:W3CDTF">2013-04-04T08:16:49Z</dcterms:modified>
</cp:coreProperties>
</file>