
<file path=[Content_Types].xml><?xml version="1.0" encoding="utf-8"?>
<Types xmlns="http://schemas.openxmlformats.org/package/2006/content-types"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activeX/activeX4.xml" ContentType="application/vnd.ms-office.activeX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activeX/activeX2.xml" ContentType="application/vnd.ms-office.activeX+xml"/>
  <Override PartName="/ppt/activeX/activeX3.xml" ContentType="application/vnd.ms-office.activeX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activeX/activeX1.xml" ContentType="application/vnd.ms-office.activeX+xml"/>
  <Override PartName="/ppt/vbaProject.bin" ContentType="application/vnd.ms-office.vbaProject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activeX/activeX8.xml" ContentType="application/vnd.ms-office.activeX+xml"/>
  <Override PartName="/ppt/activeX/activeX9.xml" ContentType="application/vnd.ms-office.activeX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activeX/activeX6.xml" ContentType="application/vnd.ms-office.activeX+xml"/>
  <Override PartName="/ppt/activeX/activeX7.xml" ContentType="application/vnd.ms-office.activeX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ms-office.activeX"/>
  <Override PartName="/ppt/activeX/activeX5.xml" ContentType="application/vnd.ms-office.activeX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8" r:id="rId2"/>
    <p:sldId id="259" r:id="rId3"/>
    <p:sldId id="256" r:id="rId4"/>
    <p:sldId id="260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FF99"/>
    <a:srgbClr val="FFCC99"/>
    <a:srgbClr val="4F81BD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06/relationships/vbaProject" Target="vbaProject.bin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ppt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ppt/activeX/activeX1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7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8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9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Rosino\Desktop\dumy\pohori_vrcholy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view3D>
      <c:rAngAx val="1"/>
    </c:view3D>
    <c:plotArea>
      <c:layout/>
      <c:bar3DChart>
        <c:barDir val="col"/>
        <c:grouping val="clustered"/>
        <c:ser>
          <c:idx val="0"/>
          <c:order val="0"/>
          <c:cat>
            <c:strRef>
              <c:f>List1!$F$2:$F$11</c:f>
              <c:strCache>
                <c:ptCount val="10"/>
                <c:pt idx="0">
                  <c:v>Vysoké Tatry</c:v>
                </c:pt>
                <c:pt idx="1">
                  <c:v>Nízké Tatry</c:v>
                </c:pt>
                <c:pt idx="2">
                  <c:v>Veľká Fatra</c:v>
                </c:pt>
                <c:pt idx="3">
                  <c:v>Slovenské rudohorie</c:v>
                </c:pt>
                <c:pt idx="4">
                  <c:v>Vihorlat</c:v>
                </c:pt>
                <c:pt idx="5">
                  <c:v>Štiavnické vrchy</c:v>
                </c:pt>
                <c:pt idx="6">
                  <c:v>Bílé Karpaty</c:v>
                </c:pt>
                <c:pt idx="7">
                  <c:v>Slovenský Kras</c:v>
                </c:pt>
                <c:pt idx="8">
                  <c:v>Malé Karpaty</c:v>
                </c:pt>
                <c:pt idx="9">
                  <c:v>Krkonoše</c:v>
                </c:pt>
              </c:strCache>
            </c:strRef>
          </c:cat>
          <c:val>
            <c:numRef>
              <c:f>List1!$H$2:$H$11</c:f>
              <c:numCache>
                <c:formatCode>General</c:formatCode>
                <c:ptCount val="10"/>
                <c:pt idx="0">
                  <c:v>2655</c:v>
                </c:pt>
                <c:pt idx="1">
                  <c:v>2043</c:v>
                </c:pt>
                <c:pt idx="2">
                  <c:v>1592</c:v>
                </c:pt>
                <c:pt idx="3">
                  <c:v>1476</c:v>
                </c:pt>
                <c:pt idx="4">
                  <c:v>1076</c:v>
                </c:pt>
                <c:pt idx="5">
                  <c:v>1009</c:v>
                </c:pt>
                <c:pt idx="6">
                  <c:v>970</c:v>
                </c:pt>
                <c:pt idx="7">
                  <c:v>925</c:v>
                </c:pt>
                <c:pt idx="8">
                  <c:v>767</c:v>
                </c:pt>
                <c:pt idx="9">
                  <c:v>1602</c:v>
                </c:pt>
              </c:numCache>
            </c:numRef>
          </c:val>
        </c:ser>
        <c:dLbls>
          <c:showVal val="1"/>
        </c:dLbls>
        <c:shape val="cone"/>
        <c:axId val="70978176"/>
        <c:axId val="70988160"/>
        <c:axId val="0"/>
      </c:bar3DChart>
      <c:catAx>
        <c:axId val="70978176"/>
        <c:scaling>
          <c:orientation val="minMax"/>
        </c:scaling>
        <c:axPos val="b"/>
        <c:numFmt formatCode="General" sourceLinked="1"/>
        <c:tickLblPos val="nextTo"/>
        <c:txPr>
          <a:bodyPr rot="-4200000" vert="horz" anchor="ctr" anchorCtr="1"/>
          <a:lstStyle/>
          <a:p>
            <a:pPr>
              <a:defRPr sz="1200"/>
            </a:pPr>
            <a:endParaRPr lang="cs-CZ"/>
          </a:p>
        </c:txPr>
        <c:crossAx val="70988160"/>
        <c:crosses val="autoZero"/>
        <c:auto val="1"/>
        <c:lblAlgn val="ctr"/>
        <c:lblOffset val="100"/>
      </c:catAx>
      <c:valAx>
        <c:axId val="70988160"/>
        <c:scaling>
          <c:orientation val="minMax"/>
        </c:scaling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m n.m.</a:t>
                </a:r>
              </a:p>
            </c:rich>
          </c:tx>
          <c:layout/>
        </c:title>
        <c:numFmt formatCode="General" sourceLinked="1"/>
        <c:tickLblPos val="nextTo"/>
        <c:crossAx val="70978176"/>
        <c:crosses val="autoZero"/>
        <c:crossBetween val="between"/>
      </c:valAx>
    </c:plotArea>
    <c:plotVisOnly val="1"/>
  </c:chart>
  <c:externalData r:id="rId1"/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2BF3EF-B1B4-4C0E-8C7D-CFB173BCAFBD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0F5D2-961C-4484-A2CC-F52C60B9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.xml"/><Relationship Id="rId13" Type="http://schemas.openxmlformats.org/officeDocument/2006/relationships/image" Target="../media/image4.png"/><Relationship Id="rId3" Type="http://schemas.openxmlformats.org/officeDocument/2006/relationships/control" Target="../activeX/activeX2.xml"/><Relationship Id="rId7" Type="http://schemas.openxmlformats.org/officeDocument/2006/relationships/control" Target="../activeX/activeX6.xml"/><Relationship Id="rId12" Type="http://schemas.openxmlformats.org/officeDocument/2006/relationships/notesSlide" Target="../notesSlides/notesSlide3.xml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slideLayout" Target="../slideLayouts/slideLayout7.xml"/><Relationship Id="rId5" Type="http://schemas.openxmlformats.org/officeDocument/2006/relationships/control" Target="../activeX/activeX4.xml"/><Relationship Id="rId15" Type="http://schemas.openxmlformats.org/officeDocument/2006/relationships/slide" Target="slide4.xml"/><Relationship Id="rId10" Type="http://schemas.openxmlformats.org/officeDocument/2006/relationships/control" Target="../activeX/activeX9.xml"/><Relationship Id="rId4" Type="http://schemas.openxmlformats.org/officeDocument/2006/relationships/control" Target="../activeX/activeX3.xml"/><Relationship Id="rId9" Type="http://schemas.openxmlformats.org/officeDocument/2006/relationships/control" Target="../activeX/activeX8.xml"/><Relationship Id="rId14" Type="http://schemas.openxmlformats.org/officeDocument/2006/relationships/hyperlink" Target="http://www.ubytovanie-tatry.net/hory-slovensko/imga/mapa-hory-slovensko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404813"/>
            <a:ext cx="57594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7088" y="2205038"/>
            <a:ext cx="7489825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Významná pohoří Slovenska -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interaktivní slepá mapa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+mj-lt"/>
              <a:cs typeface="Arial" pitchFamily="34" charset="0"/>
            </a:endParaRPr>
          </a:p>
        </p:txBody>
      </p:sp>
      <p:pic>
        <p:nvPicPr>
          <p:cNvPr id="2052" name="Obrázek 2" descr="GT-COL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738" y="4941888"/>
            <a:ext cx="1152525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4" name="TextovéPole 6"/>
          <p:cNvSpPr txBox="1">
            <a:spLocks noChangeArrowheads="1"/>
          </p:cNvSpPr>
          <p:nvPr/>
        </p:nvSpPr>
        <p:spPr bwMode="auto">
          <a:xfrm>
            <a:off x="900112" y="4400550"/>
            <a:ext cx="309582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alibri" pitchFamily="34" charset="0"/>
              </a:rPr>
              <a:t>Autor</a:t>
            </a:r>
            <a:r>
              <a:rPr lang="cs-CZ" dirty="0" smtClean="0">
                <a:latin typeface="Calibri" pitchFamily="34" charset="0"/>
              </a:rPr>
              <a:t>: Mgr. Martin Rosocha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5" name="TextovéPole 8"/>
          <p:cNvSpPr txBox="1">
            <a:spLocks noChangeArrowheads="1"/>
          </p:cNvSpPr>
          <p:nvPr/>
        </p:nvSpPr>
        <p:spPr bwMode="auto">
          <a:xfrm>
            <a:off x="6084888" y="4400550"/>
            <a:ext cx="215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dirty="0">
                <a:latin typeface="Calibri" pitchFamily="34" charset="0"/>
              </a:rPr>
              <a:t>Datum</a:t>
            </a:r>
            <a:r>
              <a:rPr lang="cs-CZ" dirty="0" smtClean="0">
                <a:latin typeface="Calibri" pitchFamily="34" charset="0"/>
              </a:rPr>
              <a:t>: 29. 01. 2013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6" name="TextovéPole 9"/>
          <p:cNvSpPr txBox="1">
            <a:spLocks noChangeArrowheads="1"/>
          </p:cNvSpPr>
          <p:nvPr/>
        </p:nvSpPr>
        <p:spPr bwMode="auto">
          <a:xfrm>
            <a:off x="1692275" y="5661025"/>
            <a:ext cx="60483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Calibri" pitchFamily="34" charset="0"/>
              </a:rPr>
              <a:t>Gymnázium, Třeboň, Na Sadech 308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00113" y="620713"/>
          <a:ext cx="7200800" cy="5967580"/>
        </p:xfrm>
        <a:graphic>
          <a:graphicData uri="http://schemas.openxmlformats.org/drawingml/2006/table">
            <a:tbl>
              <a:tblPr/>
              <a:tblGrid>
                <a:gridCol w="2190257"/>
                <a:gridCol w="5010543"/>
              </a:tblGrid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CZ.1.07/1.5.00/34.0702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+mn-lt"/>
                          <a:ea typeface="Calibri"/>
                          <a:cs typeface="Times New Roman"/>
                        </a:rPr>
                        <a:t>VY_32_INOVACE_ZE.08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Gymnázium, Třeboň, Na Sadech 308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Mgr. Martin Rosocha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Významná pohoří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– Slovensko; interaktivní slepá mapa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Zeměpis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Tematická oblast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+mn-lt"/>
                          <a:ea typeface="Calibri"/>
                          <a:cs typeface="Times New Roman"/>
                        </a:rPr>
                        <a:t>Regionální geografie, fyzická geografie Evropy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Šablona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40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Arial"/>
                          <a:ea typeface="Calibri"/>
                          <a:cs typeface="Times New Roman"/>
                        </a:rPr>
                        <a:t>III/2 </a:t>
                      </a:r>
                      <a:r>
                        <a:rPr lang="cs-CZ" sz="1400" dirty="0">
                          <a:latin typeface="Arial"/>
                          <a:ea typeface="Calibri"/>
                          <a:cs typeface="Times New Roman"/>
                        </a:rPr>
                        <a:t>- Inovace a zkvalitnění výuky prostřednictvím </a:t>
                      </a:r>
                      <a:r>
                        <a:rPr lang="cs-CZ" sz="1400" dirty="0" err="1" smtClean="0">
                          <a:latin typeface="Arial"/>
                          <a:ea typeface="Calibri"/>
                          <a:cs typeface="Times New Roman"/>
                        </a:rPr>
                        <a:t>ICT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Calibri"/>
                          <a:ea typeface="Calibri"/>
                          <a:cs typeface="Times New Roman"/>
                        </a:rPr>
                        <a:t>IV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Metodický list/Anotace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Interaktivní slepá mapa slouží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jako testovací materiál pro </a:t>
                      </a:r>
                      <a:r>
                        <a:rPr lang="cs-CZ" sz="14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FG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států Evropy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baseline="0" dirty="0" smtClean="0">
                          <a:latin typeface="+mn-lt"/>
                          <a:ea typeface="Calibri"/>
                          <a:cs typeface="Times New Roman"/>
                        </a:rPr>
                        <a:t>Po spuštění je třeba „povolit aktivní obsah = povolit makra v souboru (zobrazí se po spuštění v horní části pod kartami)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Pokud není uvedeno jinak, použitý materiál je z vlastních zdrojů autora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12" name="Picture 100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1052736"/>
            <a:ext cx="9195829" cy="49289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0" y="0"/>
            <a:ext cx="3635896" cy="44627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300" dirty="0" smtClean="0"/>
              <a:t>Významná pohoří Slovenska</a:t>
            </a:r>
            <a:endParaRPr lang="cs-CZ" sz="2300" dirty="0"/>
          </a:p>
        </p:txBody>
      </p:sp>
      <p:sp>
        <p:nvSpPr>
          <p:cNvPr id="14" name="Obdélník 13"/>
          <p:cNvSpPr/>
          <p:nvPr/>
        </p:nvSpPr>
        <p:spPr>
          <a:xfrm>
            <a:off x="6335688" y="0"/>
            <a:ext cx="2808312" cy="830997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600" dirty="0" smtClean="0"/>
              <a:t>Podle atlasu doplňte názvy pohoří. Najděte je rovněž na satelitním snímku.</a:t>
            </a:r>
            <a:endParaRPr lang="cs-CZ" sz="1600" dirty="0"/>
          </a:p>
        </p:txBody>
      </p:sp>
      <p:sp>
        <p:nvSpPr>
          <p:cNvPr id="16" name="AutoShape 357">
            <a:hlinkClick r:id="rId14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948264" y="6344809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Pomocná mapa</a:t>
            </a:r>
            <a:endParaRPr lang="cs-CZ" sz="1200" dirty="0"/>
          </a:p>
        </p:txBody>
      </p:sp>
      <p:sp>
        <p:nvSpPr>
          <p:cNvPr id="42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634974"/>
            <a:ext cx="1549202" cy="445088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2000" dirty="0" smtClean="0"/>
              <a:t>vyhodnocení</a:t>
            </a:r>
            <a:endParaRPr lang="cs-CZ" sz="2000" dirty="0"/>
          </a:p>
        </p:txBody>
      </p:sp>
      <p:sp>
        <p:nvSpPr>
          <p:cNvPr id="47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1268760"/>
            <a:ext cx="648072" cy="342932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400" dirty="0" smtClean="0"/>
              <a:t>znovu</a:t>
            </a:r>
            <a:endParaRPr lang="cs-CZ" sz="1400" dirty="0"/>
          </a:p>
        </p:txBody>
      </p:sp>
      <p:sp>
        <p:nvSpPr>
          <p:cNvPr id="41" name="AutoShape 357">
            <a:hlinkClick r:id="rId15" action="ppaction://hlinksldjump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170862" y="6344809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Nejvyšší body</a:t>
            </a:r>
            <a:endParaRPr lang="cs-CZ" sz="1200" dirty="0"/>
          </a:p>
        </p:txBody>
      </p:sp>
      <p:sp>
        <p:nvSpPr>
          <p:cNvPr id="34" name="Elipsa 33"/>
          <p:cNvSpPr/>
          <p:nvPr/>
        </p:nvSpPr>
        <p:spPr>
          <a:xfrm>
            <a:off x="4572000" y="2276872"/>
            <a:ext cx="936104" cy="360040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Čárový popisek 1 49"/>
          <p:cNvSpPr/>
          <p:nvPr/>
        </p:nvSpPr>
        <p:spPr>
          <a:xfrm>
            <a:off x="6372200" y="5157192"/>
            <a:ext cx="2304256" cy="648072"/>
          </a:xfrm>
          <a:prstGeom prst="borderCallout1">
            <a:avLst>
              <a:gd name="adj1" fmla="val -2339"/>
              <a:gd name="adj2" fmla="val 11249"/>
              <a:gd name="adj3" fmla="val -187600"/>
              <a:gd name="adj4" fmla="val -15496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3995936" y="2708920"/>
            <a:ext cx="1800200" cy="432048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 rot="19297951">
            <a:off x="3307215" y="2478208"/>
            <a:ext cx="838728" cy="392851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 rot="19789408">
            <a:off x="1213984" y="2779418"/>
            <a:ext cx="950896" cy="361246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 rot="19135427">
            <a:off x="622371" y="4270510"/>
            <a:ext cx="842477" cy="270143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3779912" y="3212976"/>
            <a:ext cx="3024336" cy="504056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 rot="19842566">
            <a:off x="5739297" y="3836639"/>
            <a:ext cx="542185" cy="203700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8244408" y="2852936"/>
            <a:ext cx="416878" cy="312441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 rot="19759838">
            <a:off x="2992850" y="4011988"/>
            <a:ext cx="729510" cy="502089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Čárový popisek 1 39"/>
          <p:cNvSpPr/>
          <p:nvPr/>
        </p:nvSpPr>
        <p:spPr>
          <a:xfrm>
            <a:off x="6516216" y="4005064"/>
            <a:ext cx="2304256" cy="648072"/>
          </a:xfrm>
          <a:prstGeom prst="borderCallout1">
            <a:avLst>
              <a:gd name="adj1" fmla="val -2339"/>
              <a:gd name="adj2" fmla="val 70774"/>
              <a:gd name="adj3" fmla="val -151110"/>
              <a:gd name="adj4" fmla="val 84396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Čárový popisek 1 42"/>
          <p:cNvSpPr/>
          <p:nvPr/>
        </p:nvSpPr>
        <p:spPr>
          <a:xfrm>
            <a:off x="2699792" y="5877272"/>
            <a:ext cx="2304256" cy="648072"/>
          </a:xfrm>
          <a:prstGeom prst="borderCallout1">
            <a:avLst>
              <a:gd name="adj1" fmla="val -4772"/>
              <a:gd name="adj2" fmla="val 29038"/>
              <a:gd name="adj3" fmla="val -253282"/>
              <a:gd name="adj4" fmla="val 28292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Čárový popisek 1 47"/>
          <p:cNvSpPr/>
          <p:nvPr/>
        </p:nvSpPr>
        <p:spPr>
          <a:xfrm>
            <a:off x="3779912" y="5013176"/>
            <a:ext cx="2304256" cy="648072"/>
          </a:xfrm>
          <a:prstGeom prst="borderCallout1">
            <a:avLst>
              <a:gd name="adj1" fmla="val 93"/>
              <a:gd name="adj2" fmla="val 42722"/>
              <a:gd name="adj3" fmla="val -248417"/>
              <a:gd name="adj4" fmla="val 58396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Čárový popisek 1 53"/>
          <p:cNvSpPr/>
          <p:nvPr/>
        </p:nvSpPr>
        <p:spPr>
          <a:xfrm>
            <a:off x="251520" y="5877272"/>
            <a:ext cx="2304256" cy="648072"/>
          </a:xfrm>
          <a:prstGeom prst="borderCallout1">
            <a:avLst>
              <a:gd name="adj1" fmla="val -4772"/>
              <a:gd name="adj2" fmla="val 29038"/>
              <a:gd name="adj3" fmla="val -231388"/>
              <a:gd name="adj4" fmla="val 33081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Čárový popisek 1 57"/>
          <p:cNvSpPr/>
          <p:nvPr/>
        </p:nvSpPr>
        <p:spPr>
          <a:xfrm>
            <a:off x="251520" y="1844824"/>
            <a:ext cx="2304256" cy="648072"/>
          </a:xfrm>
          <a:prstGeom prst="borderCallout1">
            <a:avLst>
              <a:gd name="adj1" fmla="val 97401"/>
              <a:gd name="adj2" fmla="val 42038"/>
              <a:gd name="adj3" fmla="val 177302"/>
              <a:gd name="adj4" fmla="val 62502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Čárový popisek 1 58"/>
          <p:cNvSpPr/>
          <p:nvPr/>
        </p:nvSpPr>
        <p:spPr>
          <a:xfrm>
            <a:off x="2627784" y="548680"/>
            <a:ext cx="2304256" cy="648072"/>
          </a:xfrm>
          <a:prstGeom prst="borderCallout1">
            <a:avLst>
              <a:gd name="adj1" fmla="val 97401"/>
              <a:gd name="adj2" fmla="val 42038"/>
              <a:gd name="adj3" fmla="val 335427"/>
              <a:gd name="adj4" fmla="val 49502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Čárový popisek 1 59"/>
          <p:cNvSpPr/>
          <p:nvPr/>
        </p:nvSpPr>
        <p:spPr>
          <a:xfrm>
            <a:off x="6516216" y="1844824"/>
            <a:ext cx="2304256" cy="648072"/>
          </a:xfrm>
          <a:prstGeom prst="borderCallout1">
            <a:avLst>
              <a:gd name="adj1" fmla="val 97401"/>
              <a:gd name="adj2" fmla="val 42038"/>
              <a:gd name="adj3" fmla="val 172438"/>
              <a:gd name="adj4" fmla="val -64758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Čárový popisek 1 60"/>
          <p:cNvSpPr/>
          <p:nvPr/>
        </p:nvSpPr>
        <p:spPr>
          <a:xfrm>
            <a:off x="5076056" y="1052736"/>
            <a:ext cx="2304256" cy="648072"/>
          </a:xfrm>
          <a:prstGeom prst="borderCallout1">
            <a:avLst>
              <a:gd name="adj1" fmla="val 97401"/>
              <a:gd name="adj2" fmla="val 42038"/>
              <a:gd name="adj3" fmla="val 218659"/>
              <a:gd name="adj4" fmla="val -3865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3" name="Skupina 52"/>
          <p:cNvGrpSpPr/>
          <p:nvPr/>
        </p:nvGrpSpPr>
        <p:grpSpPr>
          <a:xfrm>
            <a:off x="467544" y="1052736"/>
            <a:ext cx="8064896" cy="5697924"/>
            <a:chOff x="467544" y="1052736"/>
            <a:chExt cx="8064896" cy="5697924"/>
          </a:xfrm>
        </p:grpSpPr>
        <p:sp>
          <p:nvSpPr>
            <p:cNvPr id="28" name="TextovéPole 27"/>
            <p:cNvSpPr txBox="1"/>
            <p:nvPr/>
          </p:nvSpPr>
          <p:spPr>
            <a:xfrm>
              <a:off x="467544" y="2348880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Bílé Karpaty</a:t>
              </a:r>
              <a:endParaRPr lang="cs-CZ" dirty="0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2843808" y="1052736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err="1" smtClean="0"/>
                <a:t>Veľká</a:t>
              </a:r>
              <a:r>
                <a:rPr lang="cs-CZ" dirty="0" smtClean="0"/>
                <a:t> Fatra</a:t>
              </a:r>
              <a:endParaRPr lang="cs-CZ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5364088" y="1556792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Vysoké Tatry</a:t>
              </a:r>
              <a:endParaRPr lang="cs-CZ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6804248" y="2348880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Nízké Tatry</a:t>
              </a:r>
              <a:endParaRPr lang="cs-CZ" dirty="0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6804248" y="4509120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err="1" smtClean="0"/>
                <a:t>Vihorlat</a:t>
              </a:r>
              <a:endParaRPr lang="cs-CZ" dirty="0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6660232" y="5661248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Slovenský Kras</a:t>
              </a:r>
              <a:endParaRPr lang="cs-CZ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3995936" y="5517232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Slov. </a:t>
              </a:r>
              <a:r>
                <a:rPr lang="cs-CZ" dirty="0" err="1" smtClean="0"/>
                <a:t>rudohorie</a:t>
              </a:r>
              <a:endParaRPr lang="cs-CZ" dirty="0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2987824" y="6381328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err="1" smtClean="0"/>
                <a:t>Štiavnické</a:t>
              </a:r>
              <a:r>
                <a:rPr lang="cs-CZ" dirty="0" smtClean="0"/>
                <a:t> vrchy</a:t>
              </a:r>
              <a:endParaRPr lang="cs-CZ" dirty="0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539552" y="6381328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Malé Karpaty</a:t>
              </a:r>
              <a:endParaRPr lang="cs-CZ" dirty="0"/>
            </a:p>
          </p:txBody>
        </p:sp>
      </p:grpSp>
    </p:spTree>
    <p:controls>
      <p:control spid="13464" name="HTMLSelect2" r:id="rId2" imgW="1790640" imgH="228600"/>
      <p:control spid="13465" name="HTMLSelect1" r:id="rId3" imgW="1790640" imgH="228600"/>
      <p:control spid="13466" name="HTMLSelect3" r:id="rId4" imgW="1790640" imgH="228600"/>
      <p:control spid="13467" name="HTMLSelect4" r:id="rId5" imgW="1790640" imgH="228600"/>
      <p:control spid="13468" name="HTMLSelect5" r:id="rId6" imgW="1790640" imgH="228600"/>
      <p:control spid="13469" name="HTMLSelect6" r:id="rId7" imgW="1790640" imgH="228600"/>
      <p:control spid="13470" name="HTMLSelect7" r:id="rId8" imgW="1790640" imgH="228600"/>
      <p:control spid="13471" name="HTMLSelect8" r:id="rId9" imgW="1790640" imgH="228600"/>
      <p:control spid="13472" name="HTMLSelect9" r:id="rId10" imgW="1790640" imgH="228600"/>
    </p:controls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0" y="3717033"/>
          <a:ext cx="9144000" cy="3140966"/>
        </p:xfrm>
        <a:graphic>
          <a:graphicData uri="http://schemas.openxmlformats.org/drawingml/2006/table">
            <a:tbl>
              <a:tblPr/>
              <a:tblGrid>
                <a:gridCol w="3230963"/>
                <a:gridCol w="3230963"/>
                <a:gridCol w="2682074"/>
              </a:tblGrid>
              <a:tr h="379446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700" b="1" i="0" u="none" strike="noStrike" dirty="0">
                          <a:solidFill>
                            <a:srgbClr val="FFFFFF"/>
                          </a:solidFill>
                          <a:latin typeface="Calibri"/>
                        </a:rPr>
                        <a:t>název pohoří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700" b="1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nejvyšší bod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700" b="1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výška  (m. n. m.)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284584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Vysoké Tatry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Gerlachovský</a:t>
                      </a:r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štít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2655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84584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Nízké Tatry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Ďumbier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2043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4044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Veľká Fatra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Ostredok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1592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4044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Slovenské rudohorie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Stolica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1476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4044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Vihorlat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Vihorlat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1076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4044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Štiavnické vrchy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Sitno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1009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4044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Bílé Karpaty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Velká Javořina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970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4044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Slovenský Kras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Matesova skala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925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4044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Malé Karpaty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Záruby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767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4044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Krkonoše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Sněžka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1602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0"/>
            <a:ext cx="3168352" cy="6926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Nejvyšší body</a:t>
            </a:r>
            <a:endParaRPr lang="cs-CZ" dirty="0"/>
          </a:p>
        </p:txBody>
      </p:sp>
      <p:sp>
        <p:nvSpPr>
          <p:cNvPr id="6" name="Tlačítko akce: Návrat 5">
            <a:hlinkClick r:id="" action="ppaction://hlinkshowjump?jump=lastslideviewed" highlightClick="1"/>
          </p:cNvPr>
          <p:cNvSpPr/>
          <p:nvPr/>
        </p:nvSpPr>
        <p:spPr>
          <a:xfrm>
            <a:off x="8532440" y="6381328"/>
            <a:ext cx="611560" cy="476672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8" name="Graf 7"/>
          <p:cNvGraphicFramePr/>
          <p:nvPr/>
        </p:nvGraphicFramePr>
        <p:xfrm>
          <a:off x="0" y="0"/>
          <a:ext cx="9144000" cy="371703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04664"/>
            <a:ext cx="8064896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Zdroje:</a:t>
            </a:r>
          </a:p>
          <a:p>
            <a:endParaRPr lang="cs-CZ" dirty="0"/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Slepá mapa: Slovensko. [online]. [cit. 2013-01-29]. Dostupné z: http://d-</a:t>
            </a:r>
            <a:r>
              <a:rPr lang="cs-CZ" dirty="0" err="1" smtClean="0"/>
              <a:t>maps.com</a:t>
            </a:r>
            <a:r>
              <a:rPr lang="cs-CZ" dirty="0" smtClean="0"/>
              <a:t>/</a:t>
            </a:r>
            <a:r>
              <a:rPr lang="cs-CZ" dirty="0" err="1" smtClean="0"/>
              <a:t>pays.php</a:t>
            </a:r>
            <a:r>
              <a:rPr lang="cs-CZ" dirty="0" smtClean="0"/>
              <a:t>?lib=</a:t>
            </a:r>
            <a:r>
              <a:rPr lang="cs-CZ" dirty="0" err="1" smtClean="0"/>
              <a:t>slovakia</a:t>
            </a:r>
            <a:r>
              <a:rPr lang="cs-CZ" dirty="0" smtClean="0"/>
              <a:t>_</a:t>
            </a:r>
            <a:r>
              <a:rPr lang="cs-CZ" dirty="0" err="1" smtClean="0"/>
              <a:t>maps</a:t>
            </a:r>
            <a:r>
              <a:rPr lang="cs-CZ" dirty="0" smtClean="0"/>
              <a:t>&amp;</a:t>
            </a:r>
            <a:r>
              <a:rPr lang="cs-CZ" dirty="0" err="1" smtClean="0"/>
              <a:t>num</a:t>
            </a:r>
            <a:r>
              <a:rPr lang="cs-CZ" dirty="0" smtClean="0"/>
              <a:t>_</a:t>
            </a:r>
            <a:r>
              <a:rPr lang="cs-CZ" dirty="0" err="1" smtClean="0"/>
              <a:t>pay</a:t>
            </a:r>
            <a:r>
              <a:rPr lang="cs-CZ" dirty="0" smtClean="0"/>
              <a:t>=224&amp;</a:t>
            </a:r>
            <a:r>
              <a:rPr lang="cs-CZ" dirty="0" err="1" smtClean="0"/>
              <a:t>lang</a:t>
            </a:r>
            <a:r>
              <a:rPr lang="cs-CZ" dirty="0" smtClean="0"/>
              <a:t>=</a:t>
            </a:r>
            <a:r>
              <a:rPr lang="cs-CZ" dirty="0" err="1" smtClean="0"/>
              <a:t>en</a:t>
            </a:r>
            <a:r>
              <a:rPr lang="cs-CZ" dirty="0" smtClean="0"/>
              <a:t> </a:t>
            </a:r>
          </a:p>
          <a:p>
            <a:pPr marL="342900" indent="-342900">
              <a:buFontTx/>
              <a:buAutoNum type="arabicPeriod"/>
            </a:pPr>
            <a:r>
              <a:rPr lang="cs-CZ" dirty="0" err="1" smtClean="0"/>
              <a:t>ČEMAN</a:t>
            </a:r>
            <a:r>
              <a:rPr lang="cs-CZ" dirty="0" smtClean="0"/>
              <a:t>, </a:t>
            </a:r>
            <a:r>
              <a:rPr lang="cs-CZ" dirty="0" err="1" smtClean="0"/>
              <a:t>Róbert</a:t>
            </a:r>
            <a:r>
              <a:rPr lang="cs-CZ" dirty="0" smtClean="0"/>
              <a:t>. </a:t>
            </a:r>
            <a:r>
              <a:rPr lang="cs-CZ" i="1" dirty="0" smtClean="0"/>
              <a:t>Školní atlas světa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Mojmír </a:t>
            </a:r>
            <a:r>
              <a:rPr lang="cs-CZ" dirty="0" err="1" smtClean="0"/>
              <a:t>Kohut</a:t>
            </a:r>
            <a:r>
              <a:rPr lang="cs-CZ" dirty="0" smtClean="0"/>
              <a:t>. Bratislava: Mapa </a:t>
            </a:r>
            <a:r>
              <a:rPr lang="cs-CZ" dirty="0" err="1" smtClean="0"/>
              <a:t>Slovakia</a:t>
            </a:r>
            <a:r>
              <a:rPr lang="cs-CZ" dirty="0" smtClean="0"/>
              <a:t> Plus, 2008, 256 s. </a:t>
            </a:r>
            <a:r>
              <a:rPr lang="cs-CZ" dirty="0" err="1" smtClean="0"/>
              <a:t>ISBN</a:t>
            </a:r>
            <a:r>
              <a:rPr lang="cs-CZ" dirty="0" smtClean="0"/>
              <a:t> 978-808-0671-914. 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BIČÍK, Ivan. </a:t>
            </a:r>
            <a:r>
              <a:rPr lang="cs-CZ" i="1" dirty="0" smtClean="0"/>
              <a:t>Školní atlas dnešní Evropy a Česka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Terra</a:t>
            </a:r>
            <a:r>
              <a:rPr lang="cs-CZ" dirty="0" smtClean="0"/>
              <a:t>, 2003, 39 s. </a:t>
            </a:r>
            <a:r>
              <a:rPr lang="cs-CZ" dirty="0" err="1" smtClean="0"/>
              <a:t>ISBN</a:t>
            </a:r>
            <a:r>
              <a:rPr lang="cs-CZ" dirty="0" smtClean="0"/>
              <a:t> 80-902-2825-9. </a:t>
            </a:r>
          </a:p>
          <a:p>
            <a:pPr marL="342900" indent="-342900">
              <a:buFontTx/>
              <a:buAutoNum type="arabicPeriod"/>
            </a:pPr>
            <a:r>
              <a:rPr lang="cs-CZ" i="1" dirty="0" smtClean="0"/>
              <a:t>Školní atlas Evropy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Kartografie Praha, 2001, 48 s. </a:t>
            </a:r>
            <a:r>
              <a:rPr lang="cs-CZ" dirty="0" err="1" smtClean="0"/>
              <a:t>ISBN</a:t>
            </a:r>
            <a:r>
              <a:rPr lang="cs-CZ" dirty="0" smtClean="0"/>
              <a:t> 80-701-1609-9. </a:t>
            </a:r>
          </a:p>
          <a:p>
            <a:pPr marL="342900" indent="-342900">
              <a:buAutoNum type="arabicPeriod"/>
            </a:pPr>
            <a:endParaRPr lang="en-US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568</TotalTime>
  <Words>324</Words>
  <Application>Microsoft Office PowerPoint</Application>
  <PresentationFormat>Předvádění na obrazovce (4:3)</PresentationFormat>
  <Paragraphs>89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Nejvyšší body</vt:lpstr>
      <vt:lpstr>Snímek 5</vt:lpstr>
    </vt:vector>
  </TitlesOfParts>
  <Company>Lenovo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Rosocha</dc:creator>
  <cp:lastModifiedBy>Rosocha</cp:lastModifiedBy>
  <cp:revision>126</cp:revision>
  <dcterms:created xsi:type="dcterms:W3CDTF">2012-12-16T16:16:42Z</dcterms:created>
  <dcterms:modified xsi:type="dcterms:W3CDTF">2013-04-04T08:17:00Z</dcterms:modified>
</cp:coreProperties>
</file>