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Default Extension="bin" ContentType="application/vnd.ms-office.activeX"/>
  <Override PartName="/ppt/activeX/activeX4.xml" ContentType="application/vnd.ms-office.activeX+xml"/>
  <Override PartName="/ppt/activeX/activeX5.xml" ContentType="application/vnd.ms-office.activeX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activeX/activeX2.xml" ContentType="application/vnd.ms-office.activeX+xml"/>
  <Override PartName="/ppt/activeX/activeX3.xml" ContentType="application/vnd.ms-office.activeX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Override PartName="/ppt/activeX/activeX1.xml" ContentType="application/vnd.ms-office.activeX+xml"/>
  <Override PartName="/ppt/vbaProject.bin" ContentType="application/vnd.ms-office.vbaProject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activeX/activeX8.xml" ContentType="application/vnd.ms-office.activeX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activeX/activeX6.xml" ContentType="application/vnd.ms-office.activeX+xml"/>
  <Override PartName="/ppt/activeX/activeX7.xml" ContentType="application/vnd.ms-office.activeX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8" r:id="rId2"/>
    <p:sldId id="259" r:id="rId3"/>
    <p:sldId id="256" r:id="rId4"/>
    <p:sldId id="260" r:id="rId5"/>
    <p:sldId id="257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FFFF99"/>
    <a:srgbClr val="FFCC99"/>
    <a:srgbClr val="4F81BD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572" y="-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microsoft.com/office/2006/relationships/vbaProject" Target="vbaProject.bin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_rels/activeX6.xml.rels><?xml version="1.0" encoding="UTF-8" standalone="yes"?>
<Relationships xmlns="http://schemas.openxmlformats.org/package/2006/relationships"><Relationship Id="rId1" Type="http://schemas.microsoft.com/office/2006/relationships/activeXControlBinary" Target="activeX6.bin"/></Relationships>
</file>

<file path=ppt/activeX/_rels/activeX7.xml.rels><?xml version="1.0" encoding="UTF-8" standalone="yes"?>
<Relationships xmlns="http://schemas.openxmlformats.org/package/2006/relationships"><Relationship Id="rId1" Type="http://schemas.microsoft.com/office/2006/relationships/activeXControlBinary" Target="activeX7.bin"/></Relationships>
</file>

<file path=ppt/activeX/_rels/activeX8.xml.rels><?xml version="1.0" encoding="UTF-8" standalone="yes"?>
<Relationships xmlns="http://schemas.openxmlformats.org/package/2006/relationships"><Relationship Id="rId1" Type="http://schemas.microsoft.com/office/2006/relationships/activeXControlBinary" Target="activeX8.bin"/></Relationships>
</file>

<file path=ppt/activeX/activeX1.xml><?xml version="1.0" encoding="utf-8"?>
<ax:ocx xmlns:ax="http://schemas.microsoft.com/office/2006/activeX" xmlns:r="http://schemas.openxmlformats.org/officeDocument/2006/relationships" ax:classid="{5512D122-5CC6-11CF-8D67-00AA00BDCE1D}" ax:persistence="persistStream" r:id="rId1"/>
</file>

<file path=ppt/activeX/activeX2.xml><?xml version="1.0" encoding="utf-8"?>
<ax:ocx xmlns:ax="http://schemas.microsoft.com/office/2006/activeX" xmlns:r="http://schemas.openxmlformats.org/officeDocument/2006/relationships" ax:classid="{5512D122-5CC6-11CF-8D67-00AA00BDCE1D}" ax:persistence="persistStream" r:id="rId1"/>
</file>

<file path=ppt/activeX/activeX3.xml><?xml version="1.0" encoding="utf-8"?>
<ax:ocx xmlns:ax="http://schemas.microsoft.com/office/2006/activeX" xmlns:r="http://schemas.openxmlformats.org/officeDocument/2006/relationships" ax:classid="{5512D122-5CC6-11CF-8D67-00AA00BDCE1D}" ax:persistence="persistStream" r:id="rId1"/>
</file>

<file path=ppt/activeX/activeX4.xml><?xml version="1.0" encoding="utf-8"?>
<ax:ocx xmlns:ax="http://schemas.microsoft.com/office/2006/activeX" xmlns:r="http://schemas.openxmlformats.org/officeDocument/2006/relationships" ax:classid="{5512D122-5CC6-11CF-8D67-00AA00BDCE1D}" ax:persistence="persistStream" r:id="rId1"/>
</file>

<file path=ppt/activeX/activeX5.xml><?xml version="1.0" encoding="utf-8"?>
<ax:ocx xmlns:ax="http://schemas.microsoft.com/office/2006/activeX" xmlns:r="http://schemas.openxmlformats.org/officeDocument/2006/relationships" ax:classid="{5512D122-5CC6-11CF-8D67-00AA00BDCE1D}" ax:persistence="persistStream" r:id="rId1"/>
</file>

<file path=ppt/activeX/activeX6.xml><?xml version="1.0" encoding="utf-8"?>
<ax:ocx xmlns:ax="http://schemas.microsoft.com/office/2006/activeX" xmlns:r="http://schemas.openxmlformats.org/officeDocument/2006/relationships" ax:classid="{5512D122-5CC6-11CF-8D67-00AA00BDCE1D}" ax:persistence="persistStream" r:id="rId1"/>
</file>

<file path=ppt/activeX/activeX7.xml><?xml version="1.0" encoding="utf-8"?>
<ax:ocx xmlns:ax="http://schemas.microsoft.com/office/2006/activeX" xmlns:r="http://schemas.openxmlformats.org/officeDocument/2006/relationships" ax:classid="{5512D122-5CC6-11CF-8D67-00AA00BDCE1D}" ax:persistence="persistStream" r:id="rId1"/>
</file>

<file path=ppt/activeX/activeX8.xml><?xml version="1.0" encoding="utf-8"?>
<ax:ocx xmlns:ax="http://schemas.microsoft.com/office/2006/activeX" xmlns:r="http://schemas.openxmlformats.org/officeDocument/2006/relationships" ax:classid="{5512D122-5CC6-11CF-8D67-00AA00BDCE1D}" ax:persistence="persistStream" r:id="rId1"/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Rosino\Desktop\dumy\pohori_vrcholy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cs-CZ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dPt>
            <c:idx val="8"/>
            <c:spPr>
              <a:solidFill>
                <a:schemeClr val="accent3">
                  <a:lumMod val="75000"/>
                </a:schemeClr>
              </a:solidFill>
            </c:spPr>
          </c:dPt>
          <c:dLbls>
            <c:txPr>
              <a:bodyPr/>
              <a:lstStyle/>
              <a:p>
                <a:pPr>
                  <a:defRPr sz="1400"/>
                </a:pPr>
                <a:endParaRPr lang="cs-CZ"/>
              </a:p>
            </c:txPr>
            <c:showVal val="1"/>
          </c:dLbls>
          <c:cat>
            <c:strRef>
              <c:f>List1!$F$2:$F$10</c:f>
              <c:strCache>
                <c:ptCount val="9"/>
                <c:pt idx="0">
                  <c:v>Rila</c:v>
                </c:pt>
                <c:pt idx="1">
                  <c:v>Olymp</c:v>
                </c:pt>
                <c:pt idx="2">
                  <c:v>Pirin</c:v>
                </c:pt>
                <c:pt idx="3">
                  <c:v>Dinárské hory</c:v>
                </c:pt>
                <c:pt idx="4">
                  <c:v>Pindos</c:v>
                </c:pt>
                <c:pt idx="5">
                  <c:v>Jižní Karpaty</c:v>
                </c:pt>
                <c:pt idx="6">
                  <c:v>Stara planina</c:v>
                </c:pt>
                <c:pt idx="7">
                  <c:v>Rodopy</c:v>
                </c:pt>
                <c:pt idx="8">
                  <c:v>Krkonoše</c:v>
                </c:pt>
              </c:strCache>
            </c:strRef>
          </c:cat>
          <c:val>
            <c:numRef>
              <c:f>List1!$H$2:$H$10</c:f>
              <c:numCache>
                <c:formatCode>General</c:formatCode>
                <c:ptCount val="9"/>
                <c:pt idx="0">
                  <c:v>2925</c:v>
                </c:pt>
                <c:pt idx="1">
                  <c:v>2917</c:v>
                </c:pt>
                <c:pt idx="2">
                  <c:v>2914</c:v>
                </c:pt>
                <c:pt idx="3">
                  <c:v>2694</c:v>
                </c:pt>
                <c:pt idx="4">
                  <c:v>2637</c:v>
                </c:pt>
                <c:pt idx="5">
                  <c:v>2544</c:v>
                </c:pt>
                <c:pt idx="6">
                  <c:v>2376</c:v>
                </c:pt>
                <c:pt idx="7">
                  <c:v>2191</c:v>
                </c:pt>
                <c:pt idx="8">
                  <c:v>1602</c:v>
                </c:pt>
              </c:numCache>
            </c:numRef>
          </c:val>
        </c:ser>
        <c:dLbls>
          <c:showVal val="1"/>
        </c:dLbls>
        <c:shape val="cone"/>
        <c:axId val="67829760"/>
        <c:axId val="67831296"/>
        <c:axId val="0"/>
      </c:bar3DChart>
      <c:catAx>
        <c:axId val="67829760"/>
        <c:scaling>
          <c:orientation val="minMax"/>
        </c:scaling>
        <c:axPos val="b"/>
        <c:numFmt formatCode="General" sourceLinked="1"/>
        <c:tickLblPos val="nextTo"/>
        <c:txPr>
          <a:bodyPr rot="-4200000" vert="horz" anchor="ctr" anchorCtr="1"/>
          <a:lstStyle/>
          <a:p>
            <a:pPr>
              <a:defRPr sz="1200"/>
            </a:pPr>
            <a:endParaRPr lang="cs-CZ"/>
          </a:p>
        </c:txPr>
        <c:crossAx val="67831296"/>
        <c:crosses val="autoZero"/>
        <c:auto val="1"/>
        <c:lblAlgn val="ctr"/>
        <c:lblOffset val="100"/>
      </c:catAx>
      <c:valAx>
        <c:axId val="67831296"/>
        <c:scaling>
          <c:orientation val="minMax"/>
        </c:scaling>
        <c:axPos val="l"/>
        <c:title>
          <c:tx>
            <c:rich>
              <a:bodyPr rot="-5400000" vert="horz"/>
              <a:lstStyle/>
              <a:p>
                <a:pPr>
                  <a:defRPr b="0"/>
                </a:pPr>
                <a:r>
                  <a:rPr lang="en-US" b="0"/>
                  <a:t>m n.m.</a:t>
                </a:r>
              </a:p>
            </c:rich>
          </c:tx>
          <c:layout/>
        </c:title>
        <c:numFmt formatCode="General" sourceLinked="1"/>
        <c:tickLblPos val="nextTo"/>
        <c:crossAx val="67829760"/>
        <c:crosses val="autoZero"/>
        <c:crossBetween val="between"/>
      </c:valAx>
    </c:plotArea>
    <c:plotVisOnly val="1"/>
  </c:chart>
  <c:externalData r:id="rId1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2BF3EF-B1B4-4C0E-8C7D-CFB173BCAFBD}" type="datetimeFigureOut">
              <a:rPr lang="cs-CZ" smtClean="0"/>
              <a:pPr/>
              <a:t>4.4.2013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70F5D2-961C-4484-A2CC-F52C60B91BC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C7465C-8B64-4727-9314-871CDBB8CD49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C7465C-8B64-4727-9314-871CDBB8CD49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70F5D2-961C-4484-A2CC-F52C60B91BC6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70F5D2-961C-4484-A2CC-F52C60B91BC6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70F5D2-961C-4484-A2CC-F52C60B91BC6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D3B2E-CAE1-4951-9CF7-44BE136BAE80}" type="datetimeFigureOut">
              <a:rPr lang="cs-CZ" smtClean="0"/>
              <a:pPr/>
              <a:t>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E29DB-D218-4078-B2AB-02996F4191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D3B2E-CAE1-4951-9CF7-44BE136BAE80}" type="datetimeFigureOut">
              <a:rPr lang="cs-CZ" smtClean="0"/>
              <a:pPr/>
              <a:t>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E29DB-D218-4078-B2AB-02996F4191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D3B2E-CAE1-4951-9CF7-44BE136BAE80}" type="datetimeFigureOut">
              <a:rPr lang="cs-CZ" smtClean="0"/>
              <a:pPr/>
              <a:t>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E29DB-D218-4078-B2AB-02996F4191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D3B2E-CAE1-4951-9CF7-44BE136BAE80}" type="datetimeFigureOut">
              <a:rPr lang="cs-CZ" smtClean="0"/>
              <a:pPr/>
              <a:t>4.4.2013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E29DB-D218-4078-B2AB-02996F4191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D3B2E-CAE1-4951-9CF7-44BE136BAE80}" type="datetimeFigureOut">
              <a:rPr lang="cs-CZ" smtClean="0"/>
              <a:pPr/>
              <a:t>4.4.2013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E29DB-D218-4078-B2AB-02996F4191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D3B2E-CAE1-4951-9CF7-44BE136BAE80}" type="datetimeFigureOut">
              <a:rPr lang="cs-CZ" smtClean="0"/>
              <a:pPr/>
              <a:t>4.4.2013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E29DB-D218-4078-B2AB-02996F4191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D3B2E-CAE1-4951-9CF7-44BE136BAE80}" type="datetimeFigureOut">
              <a:rPr lang="cs-CZ" smtClean="0"/>
              <a:pPr/>
              <a:t>4.4.2013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E29DB-D218-4078-B2AB-02996F4191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D3B2E-CAE1-4951-9CF7-44BE136BAE80}" type="datetimeFigureOut">
              <a:rPr lang="cs-CZ" smtClean="0"/>
              <a:pPr/>
              <a:t>4.4.2013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E29DB-D218-4078-B2AB-02996F4191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D3B2E-CAE1-4951-9CF7-44BE136BAE80}" type="datetimeFigureOut">
              <a:rPr lang="cs-CZ" smtClean="0"/>
              <a:pPr/>
              <a:t>4.4.2013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E29DB-D218-4078-B2AB-02996F4191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D3B2E-CAE1-4951-9CF7-44BE136BAE80}" type="datetimeFigureOut">
              <a:rPr lang="cs-CZ" smtClean="0"/>
              <a:pPr/>
              <a:t>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E29DB-D218-4078-B2AB-02996F4191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D3B2E-CAE1-4951-9CF7-44BE136BAE80}" type="datetimeFigureOut">
              <a:rPr lang="cs-CZ" smtClean="0"/>
              <a:pPr/>
              <a:t>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E29DB-D218-4078-B2AB-02996F4191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CD3B2E-CAE1-4951-9CF7-44BE136BAE80}" type="datetimeFigureOut">
              <a:rPr lang="cs-CZ" smtClean="0"/>
              <a:pPr/>
              <a:t>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2E29DB-D218-4078-B2AB-02996F41917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7.xml"/><Relationship Id="rId13" Type="http://schemas.openxmlformats.org/officeDocument/2006/relationships/hyperlink" Target="http://www.staraplanina.eu/Balkan-mountains--map.htm" TargetMode="External"/><Relationship Id="rId3" Type="http://schemas.openxmlformats.org/officeDocument/2006/relationships/control" Target="../activeX/activeX2.xml"/><Relationship Id="rId7" Type="http://schemas.openxmlformats.org/officeDocument/2006/relationships/control" Target="../activeX/activeX6.xml"/><Relationship Id="rId12" Type="http://schemas.openxmlformats.org/officeDocument/2006/relationships/image" Target="../media/image4.png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6" Type="http://schemas.openxmlformats.org/officeDocument/2006/relationships/control" Target="../activeX/activeX5.xml"/><Relationship Id="rId11" Type="http://schemas.openxmlformats.org/officeDocument/2006/relationships/notesSlide" Target="../notesSlides/notesSlide3.xml"/><Relationship Id="rId5" Type="http://schemas.openxmlformats.org/officeDocument/2006/relationships/control" Target="../activeX/activeX4.xml"/><Relationship Id="rId10" Type="http://schemas.openxmlformats.org/officeDocument/2006/relationships/slideLayout" Target="../slideLayouts/slideLayout7.xml"/><Relationship Id="rId4" Type="http://schemas.openxmlformats.org/officeDocument/2006/relationships/control" Target="../activeX/activeX3.xml"/><Relationship Id="rId9" Type="http://schemas.openxmlformats.org/officeDocument/2006/relationships/control" Target="../activeX/activeX8.xml"/><Relationship Id="rId1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Obrázek 3" descr="OPVK_hor_zakladni_logolink_RGB_cz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2275" y="404813"/>
            <a:ext cx="5759450" cy="1258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827088" y="2205038"/>
            <a:ext cx="7489825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dirty="0" smtClean="0">
                <a:solidFill>
                  <a:schemeClr val="tx2">
                    <a:lumMod val="75000"/>
                  </a:schemeClr>
                </a:solidFill>
                <a:latin typeface="+mj-lt"/>
                <a:cs typeface="Arial" pitchFamily="34" charset="0"/>
              </a:rPr>
              <a:t>Významná pohoří </a:t>
            </a:r>
            <a:r>
              <a:rPr lang="cs-CZ" sz="3600" dirty="0" smtClean="0">
                <a:solidFill>
                  <a:schemeClr val="tx2">
                    <a:lumMod val="75000"/>
                  </a:schemeClr>
                </a:solidFill>
                <a:latin typeface="+mj-lt"/>
                <a:cs typeface="Arial" pitchFamily="34" charset="0"/>
              </a:rPr>
              <a:t>Balkánu -</a:t>
            </a:r>
            <a:endParaRPr lang="cs-CZ" sz="3600" dirty="0" smtClean="0">
              <a:solidFill>
                <a:schemeClr val="tx2">
                  <a:lumMod val="75000"/>
                </a:schemeClr>
              </a:solidFill>
              <a:latin typeface="+mj-lt"/>
              <a:cs typeface="Arial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dirty="0" smtClean="0">
                <a:solidFill>
                  <a:schemeClr val="tx2">
                    <a:lumMod val="75000"/>
                  </a:schemeClr>
                </a:solidFill>
                <a:latin typeface="+mj-lt"/>
                <a:cs typeface="Arial" pitchFamily="34" charset="0"/>
              </a:rPr>
              <a:t>interaktivní slepá mapa</a:t>
            </a:r>
            <a:endParaRPr lang="cs-CZ" sz="3600" dirty="0">
              <a:solidFill>
                <a:schemeClr val="tx2">
                  <a:lumMod val="75000"/>
                </a:schemeClr>
              </a:solidFill>
              <a:latin typeface="+mj-lt"/>
              <a:cs typeface="Arial" pitchFamily="34" charset="0"/>
            </a:endParaRPr>
          </a:p>
        </p:txBody>
      </p:sp>
      <p:pic>
        <p:nvPicPr>
          <p:cNvPr id="2052" name="Obrázek 2" descr="GT-COL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738" y="4941888"/>
            <a:ext cx="1152525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054" name="TextovéPole 6"/>
          <p:cNvSpPr txBox="1">
            <a:spLocks noChangeArrowheads="1"/>
          </p:cNvSpPr>
          <p:nvPr/>
        </p:nvSpPr>
        <p:spPr bwMode="auto">
          <a:xfrm>
            <a:off x="900112" y="4400550"/>
            <a:ext cx="309582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dirty="0">
                <a:latin typeface="Calibri" pitchFamily="34" charset="0"/>
              </a:rPr>
              <a:t>Autor</a:t>
            </a:r>
            <a:r>
              <a:rPr lang="cs-CZ" dirty="0" smtClean="0">
                <a:latin typeface="Calibri" pitchFamily="34" charset="0"/>
              </a:rPr>
              <a:t>: Mgr. Martin Rosocha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2055" name="TextovéPole 8"/>
          <p:cNvSpPr txBox="1">
            <a:spLocks noChangeArrowheads="1"/>
          </p:cNvSpPr>
          <p:nvPr/>
        </p:nvSpPr>
        <p:spPr bwMode="auto">
          <a:xfrm>
            <a:off x="6084888" y="4400550"/>
            <a:ext cx="2159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cs-CZ" dirty="0">
                <a:latin typeface="Calibri" pitchFamily="34" charset="0"/>
              </a:rPr>
              <a:t>Datum</a:t>
            </a:r>
            <a:r>
              <a:rPr lang="cs-CZ" dirty="0" smtClean="0">
                <a:latin typeface="Calibri" pitchFamily="34" charset="0"/>
              </a:rPr>
              <a:t>: 29. 01. 2013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2056" name="TextovéPole 9"/>
          <p:cNvSpPr txBox="1">
            <a:spLocks noChangeArrowheads="1"/>
          </p:cNvSpPr>
          <p:nvPr/>
        </p:nvSpPr>
        <p:spPr bwMode="auto">
          <a:xfrm>
            <a:off x="1692275" y="5661025"/>
            <a:ext cx="60483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1400">
                <a:latin typeface="Calibri" pitchFamily="34" charset="0"/>
              </a:rPr>
              <a:t>Gymnázium, Třeboň, Na Sadech 308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900113" y="620713"/>
          <a:ext cx="7200800" cy="5967580"/>
        </p:xfrm>
        <a:graphic>
          <a:graphicData uri="http://schemas.openxmlformats.org/drawingml/2006/table">
            <a:tbl>
              <a:tblPr/>
              <a:tblGrid>
                <a:gridCol w="2190257"/>
                <a:gridCol w="5010543"/>
              </a:tblGrid>
              <a:tr h="4205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latin typeface="Calibri"/>
                          <a:ea typeface="Calibri"/>
                          <a:cs typeface="Times New Roman"/>
                        </a:rPr>
                        <a:t>CZ.1.07/1.5.00/34.0702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05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latin typeface="Calibri"/>
                          <a:ea typeface="Calibri"/>
                          <a:cs typeface="Times New Roman"/>
                        </a:rPr>
                        <a:t>Číslo materiálu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smtClean="0">
                          <a:latin typeface="+mn-lt"/>
                          <a:ea typeface="Calibri"/>
                          <a:cs typeface="Times New Roman"/>
                        </a:rPr>
                        <a:t>VY_32_INOVACE_ZE.10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05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latin typeface="Calibri"/>
                          <a:ea typeface="Calibri"/>
                          <a:cs typeface="Times New Roman"/>
                        </a:rPr>
                        <a:t>Škola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latin typeface="Calibri"/>
                          <a:ea typeface="Calibri"/>
                          <a:cs typeface="Times New Roman"/>
                        </a:rPr>
                        <a:t>Gymnázium, Třeboň, Na Sadech 308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05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latin typeface="Calibri"/>
                          <a:ea typeface="Calibri"/>
                          <a:cs typeface="Times New Roman"/>
                        </a:rPr>
                        <a:t>Mgr. Martin Rosocha</a:t>
                      </a:r>
                      <a:endParaRPr lang="cs-CZ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05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latin typeface="Calibri"/>
                          <a:ea typeface="Calibri"/>
                          <a:cs typeface="Times New Roman"/>
                        </a:rPr>
                        <a:t>Název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latin typeface="Calibri"/>
                          <a:ea typeface="Calibri"/>
                          <a:cs typeface="Times New Roman"/>
                        </a:rPr>
                        <a:t>Významná pohoří</a:t>
                      </a:r>
                      <a:r>
                        <a:rPr lang="cs-CZ" sz="1400" baseline="0" dirty="0" smtClean="0">
                          <a:latin typeface="Calibri"/>
                          <a:ea typeface="Calibri"/>
                          <a:cs typeface="Times New Roman"/>
                        </a:rPr>
                        <a:t> – Balkánu; interaktivní slepá mapa</a:t>
                      </a:r>
                      <a:endParaRPr lang="cs-CZ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05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latin typeface="Calibri"/>
                          <a:ea typeface="Calibri"/>
                          <a:cs typeface="Times New Roman"/>
                        </a:rPr>
                        <a:t>Předmět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latin typeface="Calibri"/>
                          <a:ea typeface="Calibri"/>
                          <a:cs typeface="Times New Roman"/>
                        </a:rPr>
                        <a:t>Zeměpis</a:t>
                      </a:r>
                      <a:endParaRPr lang="cs-CZ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05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latin typeface="Calibri"/>
                          <a:ea typeface="Calibri"/>
                          <a:cs typeface="Times New Roman"/>
                        </a:rPr>
                        <a:t>Tematická oblast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latin typeface="+mn-lt"/>
                          <a:ea typeface="Calibri"/>
                          <a:cs typeface="Times New Roman"/>
                        </a:rPr>
                        <a:t>Regionální geografie, fyzická geografie Evropy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86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latin typeface="Calibri"/>
                          <a:ea typeface="Calibri"/>
                          <a:cs typeface="Times New Roman"/>
                        </a:rPr>
                        <a:t>Šablona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400" smtClean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smtClean="0">
                          <a:latin typeface="Arial"/>
                          <a:ea typeface="Calibri"/>
                          <a:cs typeface="Times New Roman"/>
                        </a:rPr>
                        <a:t>III/2 </a:t>
                      </a:r>
                      <a:r>
                        <a:rPr lang="cs-CZ" sz="1400" dirty="0">
                          <a:latin typeface="Arial"/>
                          <a:ea typeface="Calibri"/>
                          <a:cs typeface="Times New Roman"/>
                        </a:rPr>
                        <a:t>- Inovace a zkvalitnění výuky prostřednictvím </a:t>
                      </a:r>
                      <a:r>
                        <a:rPr lang="cs-CZ" sz="1400" dirty="0" err="1" smtClean="0">
                          <a:latin typeface="Arial"/>
                          <a:ea typeface="Calibri"/>
                          <a:cs typeface="Times New Roman"/>
                        </a:rPr>
                        <a:t>ICT</a:t>
                      </a:r>
                      <a:endParaRPr lang="cs-CZ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05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latin typeface="Calibri"/>
                          <a:ea typeface="Calibri"/>
                          <a:cs typeface="Times New Roman"/>
                        </a:rPr>
                        <a:t>IV</a:t>
                      </a:r>
                      <a:endParaRPr lang="cs-CZ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05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latin typeface="Calibri"/>
                          <a:ea typeface="Calibri"/>
                          <a:cs typeface="Times New Roman"/>
                        </a:rPr>
                        <a:t>Metodický list/Anotace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latin typeface="Calibri"/>
                          <a:ea typeface="Calibri"/>
                          <a:cs typeface="Times New Roman"/>
                        </a:rPr>
                        <a:t>Interaktivní slepá mapa slouží</a:t>
                      </a:r>
                      <a:r>
                        <a:rPr lang="cs-CZ" sz="1400" baseline="0" dirty="0" smtClean="0">
                          <a:latin typeface="Calibri"/>
                          <a:ea typeface="Calibri"/>
                          <a:cs typeface="Times New Roman"/>
                        </a:rPr>
                        <a:t> jako testovací materiál pro </a:t>
                      </a:r>
                      <a:r>
                        <a:rPr lang="cs-CZ" sz="1400" baseline="0" dirty="0" err="1" smtClean="0">
                          <a:latin typeface="Calibri"/>
                          <a:ea typeface="Calibri"/>
                          <a:cs typeface="Times New Roman"/>
                        </a:rPr>
                        <a:t>FG</a:t>
                      </a:r>
                      <a:r>
                        <a:rPr lang="cs-CZ" sz="1400" baseline="0" dirty="0" smtClean="0">
                          <a:latin typeface="Calibri"/>
                          <a:ea typeface="Calibri"/>
                          <a:cs typeface="Times New Roman"/>
                        </a:rPr>
                        <a:t> států Evropy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baseline="0" dirty="0" smtClean="0">
                          <a:latin typeface="+mn-lt"/>
                          <a:ea typeface="Calibri"/>
                          <a:cs typeface="Times New Roman"/>
                        </a:rPr>
                        <a:t>Po spuštění je třeba „povolit aktivní obsah = povolit makra v souboru (zobrazí se po spuštění v horní části pod kartami)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0547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latin typeface="Calibri"/>
                          <a:ea typeface="Calibri"/>
                          <a:cs typeface="Times New Roman"/>
                        </a:rPr>
                        <a:t>Pokud není uvedeno jinak, použitý materiál je z vlastních zdrojů autora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60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899592" y="-26246"/>
            <a:ext cx="7294708" cy="68842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ovéPole 12"/>
          <p:cNvSpPr txBox="1"/>
          <p:nvPr/>
        </p:nvSpPr>
        <p:spPr>
          <a:xfrm>
            <a:off x="0" y="6411724"/>
            <a:ext cx="3635896" cy="446276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300" dirty="0" smtClean="0"/>
              <a:t>Významná pohoří Balkánu</a:t>
            </a:r>
            <a:endParaRPr lang="cs-CZ" sz="2300" dirty="0"/>
          </a:p>
        </p:txBody>
      </p:sp>
      <p:sp>
        <p:nvSpPr>
          <p:cNvPr id="14" name="Obdélník 13"/>
          <p:cNvSpPr/>
          <p:nvPr/>
        </p:nvSpPr>
        <p:spPr>
          <a:xfrm>
            <a:off x="1691680" y="5445224"/>
            <a:ext cx="2808312" cy="830997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cs-CZ" sz="1600" dirty="0" smtClean="0"/>
              <a:t>Podle atlasu doplňte názvy pohoří. Najděte je rovněž na satelitním snímku.</a:t>
            </a:r>
            <a:endParaRPr lang="cs-CZ" sz="1600" dirty="0"/>
          </a:p>
        </p:txBody>
      </p:sp>
      <p:sp>
        <p:nvSpPr>
          <p:cNvPr id="16" name="AutoShape 357">
            <a:hlinkClick r:id="rId13" tooltip="Satelitní snímek Asie" highlightClick="1"/>
            <a:hlinkHover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0" y="4221088"/>
            <a:ext cx="973138" cy="513191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90000" tIns="46800" rIns="90000" bIns="46800" anchor="ctr">
            <a:spAutoFit/>
          </a:bodyPr>
          <a:lstStyle/>
          <a:p>
            <a:pPr algn="ctr">
              <a:lnSpc>
                <a:spcPct val="100000"/>
              </a:lnSpc>
            </a:pPr>
            <a:r>
              <a:rPr lang="cs-CZ" sz="1200" dirty="0" smtClean="0"/>
              <a:t>Pomocná mapa</a:t>
            </a:r>
            <a:endParaRPr lang="cs-CZ" sz="1200" dirty="0"/>
          </a:p>
        </p:txBody>
      </p:sp>
      <p:sp>
        <p:nvSpPr>
          <p:cNvPr id="42" name="AutoShape 357">
            <a:hlinkClick r:id="" action="ppaction://noaction" highlightClick="1"/>
            <a:hlinkHover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0" y="5805388"/>
            <a:ext cx="1549202" cy="445088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lIns="90000" tIns="46800" rIns="90000" bIns="46800" anchor="ctr">
            <a:spAutoFit/>
          </a:bodyPr>
          <a:lstStyle/>
          <a:p>
            <a:pPr algn="ctr">
              <a:lnSpc>
                <a:spcPct val="100000"/>
              </a:lnSpc>
            </a:pPr>
            <a:r>
              <a:rPr lang="cs-CZ" sz="2000" dirty="0" smtClean="0"/>
              <a:t>vyhodnocení</a:t>
            </a:r>
            <a:endParaRPr lang="cs-CZ" sz="2000" dirty="0"/>
          </a:p>
        </p:txBody>
      </p:sp>
      <p:sp>
        <p:nvSpPr>
          <p:cNvPr id="47" name="AutoShape 357">
            <a:hlinkClick r:id="" action="ppaction://noaction" highlightClick="1"/>
            <a:hlinkHover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0" y="5301208"/>
            <a:ext cx="648072" cy="342932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lIns="90000" tIns="46800" rIns="90000" bIns="46800" anchor="ctr">
            <a:spAutoFit/>
          </a:bodyPr>
          <a:lstStyle/>
          <a:p>
            <a:pPr algn="ctr">
              <a:lnSpc>
                <a:spcPct val="100000"/>
              </a:lnSpc>
            </a:pPr>
            <a:r>
              <a:rPr lang="cs-CZ" sz="1400" dirty="0" smtClean="0"/>
              <a:t>znovu</a:t>
            </a:r>
            <a:endParaRPr lang="cs-CZ" sz="1400" dirty="0"/>
          </a:p>
        </p:txBody>
      </p:sp>
      <p:sp>
        <p:nvSpPr>
          <p:cNvPr id="41" name="AutoShape 357">
            <a:hlinkClick r:id="rId14" action="ppaction://hlinksldjump" tooltip="Satelitní snímek Asie" highlightClick="1"/>
            <a:hlinkHover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0" y="3587903"/>
            <a:ext cx="973138" cy="513191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90000" tIns="46800" rIns="90000" bIns="46800" anchor="ctr">
            <a:spAutoFit/>
          </a:bodyPr>
          <a:lstStyle/>
          <a:p>
            <a:pPr algn="ctr">
              <a:lnSpc>
                <a:spcPct val="100000"/>
              </a:lnSpc>
            </a:pPr>
            <a:r>
              <a:rPr lang="cs-CZ" sz="1200" dirty="0" smtClean="0"/>
              <a:t>Nejvyšší body</a:t>
            </a:r>
            <a:endParaRPr lang="cs-CZ" sz="1200" dirty="0"/>
          </a:p>
        </p:txBody>
      </p:sp>
      <p:sp>
        <p:nvSpPr>
          <p:cNvPr id="63" name="Elipsa 62"/>
          <p:cNvSpPr/>
          <p:nvPr/>
        </p:nvSpPr>
        <p:spPr>
          <a:xfrm rot="2545290">
            <a:off x="1150340" y="1208010"/>
            <a:ext cx="2436977" cy="235833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6" name="Čárový popisek 1 65"/>
          <p:cNvSpPr/>
          <p:nvPr/>
        </p:nvSpPr>
        <p:spPr>
          <a:xfrm>
            <a:off x="5436096" y="5301208"/>
            <a:ext cx="2304256" cy="648072"/>
          </a:xfrm>
          <a:prstGeom prst="borderCallout1">
            <a:avLst>
              <a:gd name="adj1" fmla="val 94"/>
              <a:gd name="adj2" fmla="val 35880"/>
              <a:gd name="adj3" fmla="val -241118"/>
              <a:gd name="adj4" fmla="val -20285"/>
            </a:avLst>
          </a:prstGeom>
          <a:solidFill>
            <a:srgbClr val="4F81BD">
              <a:alpha val="50196"/>
            </a:srgbClr>
          </a:solidFill>
          <a:ln>
            <a:headEnd type="none" w="med" len="med"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Elipsa 34"/>
          <p:cNvSpPr/>
          <p:nvPr/>
        </p:nvSpPr>
        <p:spPr>
          <a:xfrm rot="2623525">
            <a:off x="4004796" y="3920911"/>
            <a:ext cx="963721" cy="412319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Elipsa 35"/>
          <p:cNvSpPr/>
          <p:nvPr/>
        </p:nvSpPr>
        <p:spPr>
          <a:xfrm rot="1093142">
            <a:off x="5379299" y="2326822"/>
            <a:ext cx="817397" cy="232258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Elipsa 36"/>
          <p:cNvSpPr/>
          <p:nvPr/>
        </p:nvSpPr>
        <p:spPr>
          <a:xfrm rot="419339">
            <a:off x="4822160" y="1699432"/>
            <a:ext cx="1906875" cy="305020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Elipsa 37"/>
          <p:cNvSpPr/>
          <p:nvPr/>
        </p:nvSpPr>
        <p:spPr>
          <a:xfrm>
            <a:off x="4932040" y="260648"/>
            <a:ext cx="1584176" cy="291244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Elipsa 39"/>
          <p:cNvSpPr/>
          <p:nvPr/>
        </p:nvSpPr>
        <p:spPr>
          <a:xfrm rot="6199032">
            <a:off x="5071589" y="2121905"/>
            <a:ext cx="315744" cy="240549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Elipsa 42"/>
          <p:cNvSpPr/>
          <p:nvPr/>
        </p:nvSpPr>
        <p:spPr>
          <a:xfrm rot="18344339">
            <a:off x="5302338" y="2340121"/>
            <a:ext cx="234862" cy="500476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Násobení 43"/>
          <p:cNvSpPr/>
          <p:nvPr/>
        </p:nvSpPr>
        <p:spPr>
          <a:xfrm>
            <a:off x="4716016" y="3429000"/>
            <a:ext cx="360040" cy="432048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Čárový popisek 1 45"/>
          <p:cNvSpPr/>
          <p:nvPr/>
        </p:nvSpPr>
        <p:spPr>
          <a:xfrm>
            <a:off x="1403648" y="4149080"/>
            <a:ext cx="2304256" cy="648072"/>
          </a:xfrm>
          <a:prstGeom prst="borderCallout1">
            <a:avLst>
              <a:gd name="adj1" fmla="val 41449"/>
              <a:gd name="adj2" fmla="val 100878"/>
              <a:gd name="adj3" fmla="val -7581"/>
              <a:gd name="adj4" fmla="val 132974"/>
            </a:avLst>
          </a:prstGeom>
          <a:solidFill>
            <a:srgbClr val="4F81BD">
              <a:alpha val="50196"/>
            </a:srgbClr>
          </a:solidFill>
          <a:ln>
            <a:headEnd type="none" w="med" len="med"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Čárový popisek 1 47"/>
          <p:cNvSpPr/>
          <p:nvPr/>
        </p:nvSpPr>
        <p:spPr>
          <a:xfrm>
            <a:off x="251520" y="1988840"/>
            <a:ext cx="2304256" cy="648072"/>
          </a:xfrm>
          <a:prstGeom prst="borderCallout1">
            <a:avLst>
              <a:gd name="adj1" fmla="val 93"/>
              <a:gd name="adj2" fmla="val 61879"/>
              <a:gd name="adj3" fmla="val -97590"/>
              <a:gd name="adj4" fmla="val 92607"/>
            </a:avLst>
          </a:prstGeom>
          <a:solidFill>
            <a:srgbClr val="4F81BD">
              <a:alpha val="50196"/>
            </a:srgbClr>
          </a:solidFill>
          <a:ln>
            <a:headEnd type="none" w="med" len="med"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Čárový popisek 1 48"/>
          <p:cNvSpPr/>
          <p:nvPr/>
        </p:nvSpPr>
        <p:spPr>
          <a:xfrm>
            <a:off x="2339752" y="116632"/>
            <a:ext cx="2304256" cy="648072"/>
          </a:xfrm>
          <a:prstGeom prst="borderCallout1">
            <a:avLst>
              <a:gd name="adj1" fmla="val 36527"/>
              <a:gd name="adj2" fmla="val 100417"/>
              <a:gd name="adj3" fmla="val 51369"/>
              <a:gd name="adj4" fmla="val 141408"/>
            </a:avLst>
          </a:prstGeom>
          <a:solidFill>
            <a:srgbClr val="4F81BD">
              <a:alpha val="50196"/>
            </a:srgbClr>
          </a:solidFill>
          <a:ln>
            <a:headEnd type="none" w="med" len="med"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Čárový popisek 1 49"/>
          <p:cNvSpPr/>
          <p:nvPr/>
        </p:nvSpPr>
        <p:spPr>
          <a:xfrm>
            <a:off x="5796136" y="3573016"/>
            <a:ext cx="2304256" cy="648072"/>
          </a:xfrm>
          <a:prstGeom prst="borderCallout1">
            <a:avLst>
              <a:gd name="adj1" fmla="val -2339"/>
              <a:gd name="adj2" fmla="val 14670"/>
              <a:gd name="adj3" fmla="val -158407"/>
              <a:gd name="adj4" fmla="val -16864"/>
            </a:avLst>
          </a:prstGeom>
          <a:solidFill>
            <a:srgbClr val="4F81BD">
              <a:alpha val="50196"/>
            </a:srgbClr>
          </a:solidFill>
          <a:ln>
            <a:headEnd type="none" w="med" len="med"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Čárový popisek 1 50"/>
          <p:cNvSpPr/>
          <p:nvPr/>
        </p:nvSpPr>
        <p:spPr>
          <a:xfrm>
            <a:off x="6839744" y="620688"/>
            <a:ext cx="2304256" cy="648072"/>
          </a:xfrm>
          <a:prstGeom prst="borderCallout1">
            <a:avLst>
              <a:gd name="adj1" fmla="val 29286"/>
              <a:gd name="adj2" fmla="val -382"/>
              <a:gd name="adj3" fmla="val 196764"/>
              <a:gd name="adj4" fmla="val -48336"/>
            </a:avLst>
          </a:prstGeom>
          <a:solidFill>
            <a:srgbClr val="4F81BD">
              <a:alpha val="50196"/>
            </a:srgbClr>
          </a:solidFill>
          <a:ln>
            <a:headEnd type="none" w="med" len="med"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Čárový popisek 1 52"/>
          <p:cNvSpPr/>
          <p:nvPr/>
        </p:nvSpPr>
        <p:spPr>
          <a:xfrm>
            <a:off x="6839744" y="2132856"/>
            <a:ext cx="2304256" cy="648072"/>
          </a:xfrm>
          <a:prstGeom prst="borderCallout1">
            <a:avLst>
              <a:gd name="adj1" fmla="val 29286"/>
              <a:gd name="adj2" fmla="val -382"/>
              <a:gd name="adj3" fmla="val 55668"/>
              <a:gd name="adj4" fmla="val -46968"/>
            </a:avLst>
          </a:prstGeom>
          <a:solidFill>
            <a:srgbClr val="4F81BD">
              <a:alpha val="50196"/>
            </a:srgbClr>
          </a:solidFill>
          <a:ln>
            <a:headEnd type="none" w="med" len="med"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Čárový popisek 1 53"/>
          <p:cNvSpPr/>
          <p:nvPr/>
        </p:nvSpPr>
        <p:spPr>
          <a:xfrm>
            <a:off x="1691680" y="2996952"/>
            <a:ext cx="2304256" cy="648072"/>
          </a:xfrm>
          <a:prstGeom prst="borderCallout1">
            <a:avLst>
              <a:gd name="adj1" fmla="val 93"/>
              <a:gd name="adj2" fmla="val 85826"/>
              <a:gd name="adj3" fmla="val -121917"/>
              <a:gd name="adj4" fmla="val 154184"/>
            </a:avLst>
          </a:prstGeom>
          <a:solidFill>
            <a:srgbClr val="4F81BD">
              <a:alpha val="50196"/>
            </a:srgbClr>
          </a:solidFill>
          <a:ln>
            <a:headEnd type="none" w="med" len="med"/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85" name="Skupina 84"/>
          <p:cNvGrpSpPr/>
          <p:nvPr/>
        </p:nvGrpSpPr>
        <p:grpSpPr>
          <a:xfrm>
            <a:off x="539552" y="548680"/>
            <a:ext cx="8352928" cy="5625916"/>
            <a:chOff x="539552" y="548680"/>
            <a:chExt cx="8352928" cy="5625916"/>
          </a:xfrm>
        </p:grpSpPr>
        <p:sp>
          <p:nvSpPr>
            <p:cNvPr id="58" name="TextovéPole 57"/>
            <p:cNvSpPr txBox="1"/>
            <p:nvPr/>
          </p:nvSpPr>
          <p:spPr>
            <a:xfrm>
              <a:off x="2627784" y="548680"/>
              <a:ext cx="1728192" cy="369332"/>
            </a:xfrm>
            <a:prstGeom prst="rect">
              <a:avLst/>
            </a:prstGeom>
            <a:solidFill>
              <a:srgbClr val="CC3300">
                <a:alpha val="80000"/>
              </a:srgb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cs-CZ" dirty="0" smtClean="0"/>
                <a:t>Jižní Karpaty</a:t>
              </a:r>
              <a:endParaRPr lang="cs-CZ" dirty="0"/>
            </a:p>
          </p:txBody>
        </p:sp>
        <p:sp>
          <p:nvSpPr>
            <p:cNvPr id="59" name="TextovéPole 58"/>
            <p:cNvSpPr txBox="1"/>
            <p:nvPr/>
          </p:nvSpPr>
          <p:spPr>
            <a:xfrm>
              <a:off x="7164288" y="1124744"/>
              <a:ext cx="1728192" cy="369332"/>
            </a:xfrm>
            <a:prstGeom prst="rect">
              <a:avLst/>
            </a:prstGeom>
            <a:solidFill>
              <a:srgbClr val="CC3300">
                <a:alpha val="80000"/>
              </a:srgb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cs-CZ" dirty="0" smtClean="0"/>
                <a:t>Stara planina</a:t>
              </a:r>
              <a:endParaRPr lang="cs-CZ" dirty="0"/>
            </a:p>
          </p:txBody>
        </p:sp>
        <p:sp>
          <p:nvSpPr>
            <p:cNvPr id="60" name="TextovéPole 59"/>
            <p:cNvSpPr txBox="1"/>
            <p:nvPr/>
          </p:nvSpPr>
          <p:spPr>
            <a:xfrm>
              <a:off x="7164288" y="2636912"/>
              <a:ext cx="1728192" cy="369332"/>
            </a:xfrm>
            <a:prstGeom prst="rect">
              <a:avLst/>
            </a:prstGeom>
            <a:solidFill>
              <a:srgbClr val="CC3300">
                <a:alpha val="80000"/>
              </a:srgb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cs-CZ" dirty="0" smtClean="0"/>
                <a:t>Rodopy</a:t>
              </a:r>
              <a:endParaRPr lang="cs-CZ" dirty="0"/>
            </a:p>
          </p:txBody>
        </p:sp>
        <p:sp>
          <p:nvSpPr>
            <p:cNvPr id="75" name="TextovéPole 74"/>
            <p:cNvSpPr txBox="1"/>
            <p:nvPr/>
          </p:nvSpPr>
          <p:spPr>
            <a:xfrm>
              <a:off x="6084168" y="4077072"/>
              <a:ext cx="1728192" cy="369332"/>
            </a:xfrm>
            <a:prstGeom prst="rect">
              <a:avLst/>
            </a:prstGeom>
            <a:solidFill>
              <a:srgbClr val="CC3300">
                <a:alpha val="80000"/>
              </a:srgb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cs-CZ" dirty="0" err="1" smtClean="0"/>
                <a:t>Pirin</a:t>
              </a:r>
              <a:endParaRPr lang="cs-CZ" dirty="0"/>
            </a:p>
          </p:txBody>
        </p:sp>
        <p:sp>
          <p:nvSpPr>
            <p:cNvPr id="78" name="TextovéPole 77"/>
            <p:cNvSpPr txBox="1"/>
            <p:nvPr/>
          </p:nvSpPr>
          <p:spPr>
            <a:xfrm>
              <a:off x="5724128" y="5805264"/>
              <a:ext cx="1728192" cy="369332"/>
            </a:xfrm>
            <a:prstGeom prst="rect">
              <a:avLst/>
            </a:prstGeom>
            <a:solidFill>
              <a:srgbClr val="CC3300">
                <a:alpha val="80000"/>
              </a:srgb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cs-CZ" dirty="0" smtClean="0"/>
                <a:t>Olymp</a:t>
              </a:r>
              <a:endParaRPr lang="cs-CZ" dirty="0"/>
            </a:p>
          </p:txBody>
        </p:sp>
        <p:sp>
          <p:nvSpPr>
            <p:cNvPr id="82" name="TextovéPole 81"/>
            <p:cNvSpPr txBox="1"/>
            <p:nvPr/>
          </p:nvSpPr>
          <p:spPr>
            <a:xfrm>
              <a:off x="1691680" y="4653136"/>
              <a:ext cx="1728192" cy="369332"/>
            </a:xfrm>
            <a:prstGeom prst="rect">
              <a:avLst/>
            </a:prstGeom>
            <a:solidFill>
              <a:srgbClr val="CC3300">
                <a:alpha val="80000"/>
              </a:srgb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cs-CZ" dirty="0" err="1" smtClean="0"/>
                <a:t>Pindos</a:t>
              </a:r>
              <a:endParaRPr lang="cs-CZ" dirty="0"/>
            </a:p>
          </p:txBody>
        </p:sp>
        <p:sp>
          <p:nvSpPr>
            <p:cNvPr id="83" name="TextovéPole 82"/>
            <p:cNvSpPr txBox="1"/>
            <p:nvPr/>
          </p:nvSpPr>
          <p:spPr>
            <a:xfrm>
              <a:off x="539552" y="2492896"/>
              <a:ext cx="1728192" cy="369332"/>
            </a:xfrm>
            <a:prstGeom prst="rect">
              <a:avLst/>
            </a:prstGeom>
            <a:solidFill>
              <a:srgbClr val="CC3300">
                <a:alpha val="80000"/>
              </a:srgb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cs-CZ" dirty="0" smtClean="0"/>
                <a:t>Dinárské hory</a:t>
              </a:r>
              <a:endParaRPr lang="cs-CZ" dirty="0"/>
            </a:p>
          </p:txBody>
        </p:sp>
        <p:sp>
          <p:nvSpPr>
            <p:cNvPr id="84" name="TextovéPole 83"/>
            <p:cNvSpPr txBox="1"/>
            <p:nvPr/>
          </p:nvSpPr>
          <p:spPr>
            <a:xfrm>
              <a:off x="1907704" y="3501008"/>
              <a:ext cx="1728192" cy="369332"/>
            </a:xfrm>
            <a:prstGeom prst="rect">
              <a:avLst/>
            </a:prstGeom>
            <a:solidFill>
              <a:srgbClr val="CC3300">
                <a:alpha val="80000"/>
              </a:srgb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cs-CZ" dirty="0" err="1" smtClean="0"/>
                <a:t>Rila</a:t>
              </a:r>
              <a:endParaRPr lang="cs-CZ" dirty="0"/>
            </a:p>
          </p:txBody>
        </p:sp>
      </p:grpSp>
    </p:spTree>
    <p:controls>
      <p:control spid="13467" name="HTMLSelect3" r:id="rId2" imgW="1533600" imgH="228600"/>
      <p:control spid="13473" name="HTMLSelect1" r:id="rId3" imgW="1533600" imgH="228600"/>
      <p:control spid="13474" name="HTMLSelect2" r:id="rId4" imgW="1533600" imgH="228600"/>
      <p:control spid="13475" name="HTMLSelect4" r:id="rId5" imgW="1533600" imgH="228600"/>
      <p:control spid="13476" name="HTMLSelect5" r:id="rId6" imgW="1533600" imgH="228600"/>
      <p:control spid="13477" name="HTMLSelect6" r:id="rId7" imgW="1533600" imgH="228600"/>
      <p:control spid="13478" name="HTMLSelect7" r:id="rId8" imgW="1533600" imgH="228600"/>
      <p:control spid="13479" name="HTMLSelect8" r:id="rId9" imgW="1533600" imgH="228600"/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ulka 7"/>
          <p:cNvGraphicFramePr>
            <a:graphicFrameLocks noGrp="1"/>
          </p:cNvGraphicFramePr>
          <p:nvPr/>
        </p:nvGraphicFramePr>
        <p:xfrm>
          <a:off x="0" y="3133121"/>
          <a:ext cx="9144000" cy="3724879"/>
        </p:xfrm>
        <a:graphic>
          <a:graphicData uri="http://schemas.openxmlformats.org/drawingml/2006/table">
            <a:tbl>
              <a:tblPr/>
              <a:tblGrid>
                <a:gridCol w="3230963"/>
                <a:gridCol w="3230963"/>
                <a:gridCol w="2682074"/>
              </a:tblGrid>
              <a:tr h="492998"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700" b="1" i="0" u="none" strike="noStrike" dirty="0">
                          <a:solidFill>
                            <a:srgbClr val="FFFFFF"/>
                          </a:solidFill>
                          <a:latin typeface="Calibri"/>
                        </a:rPr>
                        <a:t>název pohoří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700" b="1" i="0" u="none" strike="noStrike">
                          <a:solidFill>
                            <a:srgbClr val="FFFFFF"/>
                          </a:solidFill>
                          <a:latin typeface="Calibri"/>
                        </a:rPr>
                        <a:t>nejvyšší bod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700" b="1" i="0" u="none" strike="noStrike">
                          <a:solidFill>
                            <a:srgbClr val="FFFFFF"/>
                          </a:solidFill>
                          <a:latin typeface="Calibri"/>
                        </a:rPr>
                        <a:t>výška  (m. n. m.)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</a:tr>
              <a:tr h="369748"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Rila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Musala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2925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</a:tr>
              <a:tr h="369748"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Olymp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Mytikas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2917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</a:tr>
              <a:tr h="356055"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Pirin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Vichren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2914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</a:tr>
              <a:tr h="356055"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Dinárské hory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Maja e Jezercës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2694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</a:tr>
              <a:tr h="356055"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Pindos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Smolikas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2637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</a:tr>
              <a:tr h="356055"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Jižní Karpaty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Moldoveanu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2544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</a:tr>
              <a:tr h="356055"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Stara planina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Botev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2376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</a:tr>
              <a:tr h="356055"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Rodopy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Goljam Perelik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2191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</a:tr>
              <a:tr h="356055"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Krkonoše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Sněžka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1602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</a:tr>
            </a:tbl>
          </a:graphicData>
        </a:graphic>
      </p:graphicFrame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347864" y="0"/>
            <a:ext cx="3168352" cy="69269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Nejvyšší body</a:t>
            </a:r>
            <a:endParaRPr lang="cs-CZ" dirty="0"/>
          </a:p>
        </p:txBody>
      </p:sp>
      <p:sp>
        <p:nvSpPr>
          <p:cNvPr id="6" name="Tlačítko akce: Návrat 5">
            <a:hlinkClick r:id="" action="ppaction://hlinkshowjump?jump=lastslideviewed" highlightClick="1"/>
          </p:cNvPr>
          <p:cNvSpPr/>
          <p:nvPr/>
        </p:nvSpPr>
        <p:spPr>
          <a:xfrm>
            <a:off x="8532440" y="6381328"/>
            <a:ext cx="611560" cy="476672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9" name="Graf 8"/>
          <p:cNvGraphicFramePr/>
          <p:nvPr/>
        </p:nvGraphicFramePr>
        <p:xfrm>
          <a:off x="0" y="620688"/>
          <a:ext cx="9144000" cy="2520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39552" y="404664"/>
            <a:ext cx="8064896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Zdroje:</a:t>
            </a:r>
          </a:p>
          <a:p>
            <a:endParaRPr lang="cs-CZ" dirty="0" smtClean="0"/>
          </a:p>
          <a:p>
            <a:pPr marL="342900" indent="-342900">
              <a:buFontTx/>
              <a:buAutoNum type="arabicPeriod"/>
            </a:pPr>
            <a:r>
              <a:rPr lang="cs-CZ" dirty="0" smtClean="0"/>
              <a:t>Slepá mapa - Balkán. [online]. [cit. 2013-01-29]. Dostupné z: http://d-</a:t>
            </a:r>
            <a:r>
              <a:rPr lang="cs-CZ" dirty="0" err="1" smtClean="0"/>
              <a:t>maps.com</a:t>
            </a:r>
            <a:r>
              <a:rPr lang="cs-CZ" dirty="0" smtClean="0"/>
              <a:t>/</a:t>
            </a:r>
            <a:r>
              <a:rPr lang="cs-CZ" dirty="0" err="1" smtClean="0"/>
              <a:t>carte.php</a:t>
            </a:r>
            <a:r>
              <a:rPr lang="cs-CZ" dirty="0" smtClean="0"/>
              <a:t>?lib=</a:t>
            </a:r>
            <a:r>
              <a:rPr lang="cs-CZ" dirty="0" err="1" smtClean="0"/>
              <a:t>balkans</a:t>
            </a:r>
            <a:r>
              <a:rPr lang="cs-CZ" dirty="0" smtClean="0"/>
              <a:t>_map&amp;</a:t>
            </a:r>
            <a:r>
              <a:rPr lang="cs-CZ" dirty="0" err="1" smtClean="0"/>
              <a:t>num</a:t>
            </a:r>
            <a:r>
              <a:rPr lang="cs-CZ" dirty="0" smtClean="0"/>
              <a:t>_car=2070&amp;</a:t>
            </a:r>
            <a:r>
              <a:rPr lang="cs-CZ" dirty="0" err="1" smtClean="0"/>
              <a:t>lang</a:t>
            </a:r>
            <a:r>
              <a:rPr lang="cs-CZ" dirty="0" smtClean="0"/>
              <a:t>=</a:t>
            </a:r>
            <a:r>
              <a:rPr lang="cs-CZ" dirty="0" err="1" smtClean="0"/>
              <a:t>en</a:t>
            </a:r>
            <a:r>
              <a:rPr lang="cs-CZ" dirty="0" smtClean="0"/>
              <a:t> </a:t>
            </a:r>
            <a:endParaRPr lang="cs-CZ" dirty="0" smtClean="0"/>
          </a:p>
          <a:p>
            <a:pPr marL="342900" indent="-342900">
              <a:buFontTx/>
              <a:buAutoNum type="arabicPeriod"/>
            </a:pPr>
            <a:r>
              <a:rPr lang="cs-CZ" dirty="0" err="1" smtClean="0"/>
              <a:t>ČEMAN</a:t>
            </a:r>
            <a:r>
              <a:rPr lang="cs-CZ" dirty="0" smtClean="0"/>
              <a:t>, </a:t>
            </a:r>
            <a:r>
              <a:rPr lang="cs-CZ" dirty="0" err="1" smtClean="0"/>
              <a:t>Róbert</a:t>
            </a:r>
            <a:r>
              <a:rPr lang="cs-CZ" dirty="0" smtClean="0"/>
              <a:t>. </a:t>
            </a:r>
            <a:r>
              <a:rPr lang="cs-CZ" i="1" dirty="0" smtClean="0"/>
              <a:t>Školní atlas světa</a:t>
            </a:r>
            <a:r>
              <a:rPr lang="cs-CZ" dirty="0" smtClean="0"/>
              <a:t>. 1. </a:t>
            </a:r>
            <a:r>
              <a:rPr lang="cs-CZ" dirty="0" err="1" smtClean="0"/>
              <a:t>vyd</a:t>
            </a:r>
            <a:r>
              <a:rPr lang="cs-CZ" dirty="0" smtClean="0"/>
              <a:t>. Překlad Mojmír </a:t>
            </a:r>
            <a:r>
              <a:rPr lang="cs-CZ" dirty="0" err="1" smtClean="0"/>
              <a:t>Kohut</a:t>
            </a:r>
            <a:r>
              <a:rPr lang="cs-CZ" dirty="0" smtClean="0"/>
              <a:t>. Bratislava: Mapa </a:t>
            </a:r>
            <a:r>
              <a:rPr lang="cs-CZ" dirty="0" err="1" smtClean="0"/>
              <a:t>Slovakia</a:t>
            </a:r>
            <a:r>
              <a:rPr lang="cs-CZ" dirty="0" smtClean="0"/>
              <a:t> Plus, 2008, 256 s. </a:t>
            </a:r>
            <a:r>
              <a:rPr lang="cs-CZ" dirty="0" err="1" smtClean="0"/>
              <a:t>ISBN</a:t>
            </a:r>
            <a:r>
              <a:rPr lang="cs-CZ" dirty="0" smtClean="0"/>
              <a:t> 978-808-0671-914. </a:t>
            </a:r>
          </a:p>
          <a:p>
            <a:pPr marL="342900" indent="-342900">
              <a:buFontTx/>
              <a:buAutoNum type="arabicPeriod"/>
            </a:pPr>
            <a:r>
              <a:rPr lang="cs-CZ" dirty="0" smtClean="0"/>
              <a:t>BIČÍK</a:t>
            </a:r>
            <a:r>
              <a:rPr lang="cs-CZ" dirty="0" smtClean="0"/>
              <a:t>, Ivan. </a:t>
            </a:r>
            <a:r>
              <a:rPr lang="cs-CZ" i="1" dirty="0" smtClean="0"/>
              <a:t>Školní atlas dnešní Evropy a Česka</a:t>
            </a:r>
            <a:r>
              <a:rPr lang="cs-CZ" dirty="0" smtClean="0"/>
              <a:t>. 1. </a:t>
            </a:r>
            <a:r>
              <a:rPr lang="cs-CZ" dirty="0" err="1" smtClean="0"/>
              <a:t>vyd</a:t>
            </a:r>
            <a:r>
              <a:rPr lang="cs-CZ" dirty="0" smtClean="0"/>
              <a:t>. Praha: </a:t>
            </a:r>
            <a:r>
              <a:rPr lang="cs-CZ" dirty="0" err="1" smtClean="0"/>
              <a:t>Terra</a:t>
            </a:r>
            <a:r>
              <a:rPr lang="cs-CZ" dirty="0" smtClean="0"/>
              <a:t>, 2003, 39 s. </a:t>
            </a:r>
            <a:r>
              <a:rPr lang="cs-CZ" dirty="0" err="1" smtClean="0"/>
              <a:t>ISBN</a:t>
            </a:r>
            <a:r>
              <a:rPr lang="cs-CZ" dirty="0" smtClean="0"/>
              <a:t> 80-902-2825-9. </a:t>
            </a:r>
          </a:p>
          <a:p>
            <a:pPr marL="342900" indent="-342900">
              <a:buFontTx/>
              <a:buAutoNum type="arabicPeriod"/>
            </a:pPr>
            <a:r>
              <a:rPr lang="cs-CZ" i="1" dirty="0" smtClean="0"/>
              <a:t>Školní atlas Evropy</a:t>
            </a:r>
            <a:r>
              <a:rPr lang="cs-CZ" dirty="0" smtClean="0"/>
              <a:t>. 1. </a:t>
            </a:r>
            <a:r>
              <a:rPr lang="cs-CZ" dirty="0" err="1" smtClean="0"/>
              <a:t>vyd</a:t>
            </a:r>
            <a:r>
              <a:rPr lang="cs-CZ" dirty="0" smtClean="0"/>
              <a:t>. Praha: Kartografie Praha, 2001, 48 s. </a:t>
            </a:r>
            <a:r>
              <a:rPr lang="cs-CZ" dirty="0" err="1" smtClean="0"/>
              <a:t>ISBN</a:t>
            </a:r>
            <a:r>
              <a:rPr lang="cs-CZ" dirty="0" smtClean="0"/>
              <a:t> 80-701-1609-9. </a:t>
            </a:r>
          </a:p>
          <a:p>
            <a:pPr marL="342900" indent="-342900">
              <a:buAutoNum type="arabicPeriod"/>
            </a:pPr>
            <a:endParaRPr lang="en-US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685</TotalTime>
  <Words>309</Words>
  <Application>Microsoft Office PowerPoint</Application>
  <PresentationFormat>Předvádění na obrazovce (4:3)</PresentationFormat>
  <Paragraphs>85</Paragraphs>
  <Slides>5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sady Office</vt:lpstr>
      <vt:lpstr>Snímek 1</vt:lpstr>
      <vt:lpstr>Snímek 2</vt:lpstr>
      <vt:lpstr>Snímek 3</vt:lpstr>
      <vt:lpstr>Nejvyšší body</vt:lpstr>
      <vt:lpstr>Snímek 5</vt:lpstr>
    </vt:vector>
  </TitlesOfParts>
  <Company>Lenovo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Rosocha</dc:creator>
  <cp:lastModifiedBy>Rosocha</cp:lastModifiedBy>
  <cp:revision>142</cp:revision>
  <dcterms:created xsi:type="dcterms:W3CDTF">2012-12-16T16:16:42Z</dcterms:created>
  <dcterms:modified xsi:type="dcterms:W3CDTF">2013-04-04T08:20:21Z</dcterms:modified>
</cp:coreProperties>
</file>