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Default Extension="bin" ContentType="application/vnd.ms-office.activeX"/>
  <Override PartName="/ppt/activeX/activeX4.xml" ContentType="application/vnd.ms-office.activeX+xml"/>
  <Override PartName="/ppt/activeX/activeX5.xml" ContentType="application/vnd.ms-office.activeX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activeX/activeX2.xml" ContentType="application/vnd.ms-office.activeX+xml"/>
  <Override PartName="/ppt/activeX/activeX3.xml" ContentType="application/vnd.ms-office.activeX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Override PartName="/ppt/activeX/activeX1.xml" ContentType="application/vnd.ms-office.activeX+xml"/>
  <Override PartName="/ppt/vbaProject.bin" ContentType="application/vnd.ms-office.vbaProject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activeX/activeX6.xml" ContentType="application/vnd.ms-office.activeX+xml"/>
  <Override PartName="/ppt/activeX/activeX7.xml" ContentType="application/vnd.ms-office.activeX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8" r:id="rId2"/>
    <p:sldId id="259" r:id="rId3"/>
    <p:sldId id="256" r:id="rId4"/>
    <p:sldId id="260" r:id="rId5"/>
    <p:sldId id="257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C5C5"/>
    <a:srgbClr val="FFFFCC"/>
    <a:srgbClr val="FFFF99"/>
    <a:srgbClr val="FFCC99"/>
    <a:srgbClr val="4F81BD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8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activeX1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activeX/activeX2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activeX/activeX3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activeX/activeX4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activeX/activeX5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activeX/activeX6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activeX/activeX7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osino\Desktop\dumy\pohori_vrcholy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view3D>
      <c:rAngAx val="1"/>
    </c:view3D>
    <c:plotArea>
      <c:layout>
        <c:manualLayout>
          <c:layoutTarget val="inner"/>
          <c:xMode val="edge"/>
          <c:yMode val="edge"/>
          <c:x val="7.9528980752405984E-2"/>
          <c:y val="2.3140513771200352E-2"/>
          <c:w val="0.86213768591426043"/>
          <c:h val="0.70939356958861022"/>
        </c:manualLayout>
      </c:layout>
      <c:bar3D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600"/>
                </a:pPr>
                <a:endParaRPr lang="cs-CZ"/>
              </a:p>
            </c:txPr>
            <c:showVal val="1"/>
          </c:dLbls>
          <c:cat>
            <c:strRef>
              <c:f>List1!$G$2:$G$8</c:f>
              <c:strCache>
                <c:ptCount val="7"/>
                <c:pt idx="0">
                  <c:v>Sněžka</c:v>
                </c:pt>
                <c:pt idx="1">
                  <c:v>Praděd</c:v>
                </c:pt>
                <c:pt idx="2">
                  <c:v>Králický sněžník</c:v>
                </c:pt>
                <c:pt idx="3">
                  <c:v>Lysá hora</c:v>
                </c:pt>
                <c:pt idx="4">
                  <c:v>Ještěd</c:v>
                </c:pt>
                <c:pt idx="5">
                  <c:v>Blaník</c:v>
                </c:pt>
                <c:pt idx="6">
                  <c:v>Říp</c:v>
                </c:pt>
              </c:strCache>
            </c:strRef>
          </c:cat>
          <c:val>
            <c:numRef>
              <c:f>List1!$H$2:$H$8</c:f>
              <c:numCache>
                <c:formatCode>General</c:formatCode>
                <c:ptCount val="7"/>
                <c:pt idx="0">
                  <c:v>1602</c:v>
                </c:pt>
                <c:pt idx="1">
                  <c:v>1492</c:v>
                </c:pt>
                <c:pt idx="2">
                  <c:v>1424</c:v>
                </c:pt>
                <c:pt idx="3">
                  <c:v>1323</c:v>
                </c:pt>
                <c:pt idx="4">
                  <c:v>1012</c:v>
                </c:pt>
                <c:pt idx="5">
                  <c:v>638</c:v>
                </c:pt>
                <c:pt idx="6">
                  <c:v>455</c:v>
                </c:pt>
              </c:numCache>
            </c:numRef>
          </c:val>
        </c:ser>
        <c:dLbls>
          <c:showVal val="1"/>
        </c:dLbls>
        <c:shape val="cone"/>
        <c:axId val="153025920"/>
        <c:axId val="184099968"/>
        <c:axId val="0"/>
      </c:bar3DChart>
      <c:catAx>
        <c:axId val="153025920"/>
        <c:scaling>
          <c:orientation val="minMax"/>
        </c:scaling>
        <c:axPos val="b"/>
        <c:numFmt formatCode="General" sourceLinked="1"/>
        <c:tickLblPos val="nextTo"/>
        <c:txPr>
          <a:bodyPr rot="-2100000" vert="horz" anchor="ctr" anchorCtr="1"/>
          <a:lstStyle/>
          <a:p>
            <a:pPr>
              <a:defRPr sz="1800"/>
            </a:pPr>
            <a:endParaRPr lang="cs-CZ"/>
          </a:p>
        </c:txPr>
        <c:crossAx val="184099968"/>
        <c:crosses val="autoZero"/>
        <c:auto val="1"/>
        <c:lblAlgn val="ctr"/>
        <c:lblOffset val="100"/>
      </c:catAx>
      <c:valAx>
        <c:axId val="184099968"/>
        <c:scaling>
          <c:orientation val="minMax"/>
        </c:scaling>
        <c:axPos val="l"/>
        <c:title>
          <c:tx>
            <c:rich>
              <a:bodyPr rot="-5400000" vert="horz"/>
              <a:lstStyle/>
              <a:p>
                <a:pPr>
                  <a:defRPr b="0"/>
                </a:pPr>
                <a:r>
                  <a:rPr lang="en-US" b="0"/>
                  <a:t>m n.m.</a:t>
                </a:r>
              </a:p>
            </c:rich>
          </c:tx>
          <c:layout/>
        </c:title>
        <c:numFmt formatCode="General" sourceLinked="1"/>
        <c:tickLblPos val="nextTo"/>
        <c:crossAx val="153025920"/>
        <c:crosses val="autoZero"/>
        <c:crossBetween val="between"/>
      </c:valAx>
    </c:plotArea>
    <c:plotVisOnly val="1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2BF3EF-B1B4-4C0E-8C7D-CFB173BCAFBD}" type="datetimeFigureOut">
              <a:rPr lang="cs-CZ" smtClean="0"/>
              <a:pPr/>
              <a:t>6.4.2013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70F5D2-961C-4484-A2CC-F52C60B91BC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7465C-8B64-4727-9314-871CDBB8CD4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7465C-8B64-4727-9314-871CDBB8CD4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70F5D2-961C-4484-A2CC-F52C60B91BC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70F5D2-961C-4484-A2CC-F52C60B91BC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70F5D2-961C-4484-A2CC-F52C60B91BC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6.4.2013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6.4.2013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6.4.2013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CD3B2E-CAE1-4951-9CF7-44BE136BAE80}" type="datetimeFigureOut">
              <a:rPr lang="cs-CZ" smtClean="0"/>
              <a:pPr/>
              <a:t>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7.xml"/><Relationship Id="rId13" Type="http://schemas.openxmlformats.org/officeDocument/2006/relationships/slide" Target="slide4.xml"/><Relationship Id="rId3" Type="http://schemas.openxmlformats.org/officeDocument/2006/relationships/control" Target="../activeX/activeX2.xml"/><Relationship Id="rId7" Type="http://schemas.openxmlformats.org/officeDocument/2006/relationships/control" Target="../activeX/activeX6.xml"/><Relationship Id="rId12" Type="http://schemas.openxmlformats.org/officeDocument/2006/relationships/hyperlink" Target="http://geoportal.alej.cz/_uploads/files/pohori.jpg" TargetMode="Externa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11" Type="http://schemas.openxmlformats.org/officeDocument/2006/relationships/image" Target="../media/image5.png"/><Relationship Id="rId5" Type="http://schemas.openxmlformats.org/officeDocument/2006/relationships/control" Target="../activeX/activeX4.xml"/><Relationship Id="rId10" Type="http://schemas.openxmlformats.org/officeDocument/2006/relationships/notesSlide" Target="../notesSlides/notesSlide3.xml"/><Relationship Id="rId4" Type="http://schemas.openxmlformats.org/officeDocument/2006/relationships/control" Target="../activeX/activeX3.xml"/><Relationship Id="rId9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3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404813"/>
            <a:ext cx="5759450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827088" y="2205038"/>
            <a:ext cx="7489825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Arial" pitchFamily="34" charset="0"/>
              </a:rPr>
              <a:t>Významné vrcholy České republiky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Arial" pitchFamily="34" charset="0"/>
              </a:rPr>
              <a:t>interaktivní slepá mapa</a:t>
            </a:r>
            <a:endParaRPr lang="cs-CZ" sz="3600" dirty="0">
              <a:solidFill>
                <a:schemeClr val="tx2">
                  <a:lumMod val="75000"/>
                </a:schemeClr>
              </a:solidFill>
              <a:latin typeface="+mj-lt"/>
              <a:cs typeface="Arial" pitchFamily="34" charset="0"/>
            </a:endParaRPr>
          </a:p>
        </p:txBody>
      </p:sp>
      <p:pic>
        <p:nvPicPr>
          <p:cNvPr id="2052" name="Obrázek 2" descr="GT-COL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738" y="4941888"/>
            <a:ext cx="1152525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54" name="TextovéPole 6"/>
          <p:cNvSpPr txBox="1">
            <a:spLocks noChangeArrowheads="1"/>
          </p:cNvSpPr>
          <p:nvPr/>
        </p:nvSpPr>
        <p:spPr bwMode="auto">
          <a:xfrm>
            <a:off x="900112" y="4400550"/>
            <a:ext cx="309582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>
                <a:latin typeface="Calibri" pitchFamily="34" charset="0"/>
              </a:rPr>
              <a:t>Autor</a:t>
            </a:r>
            <a:r>
              <a:rPr lang="cs-CZ" dirty="0" smtClean="0">
                <a:latin typeface="Calibri" pitchFamily="34" charset="0"/>
              </a:rPr>
              <a:t>: Mgr. Martin Rosocha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2055" name="TextovéPole 8"/>
          <p:cNvSpPr txBox="1">
            <a:spLocks noChangeArrowheads="1"/>
          </p:cNvSpPr>
          <p:nvPr/>
        </p:nvSpPr>
        <p:spPr bwMode="auto">
          <a:xfrm>
            <a:off x="6084888" y="4400550"/>
            <a:ext cx="2159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dirty="0">
                <a:latin typeface="Calibri" pitchFamily="34" charset="0"/>
              </a:rPr>
              <a:t>Datum</a:t>
            </a:r>
            <a:r>
              <a:rPr lang="cs-CZ" dirty="0" smtClean="0">
                <a:latin typeface="Calibri" pitchFamily="34" charset="0"/>
              </a:rPr>
              <a:t>: 01. 03. 2013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2056" name="TextovéPole 9"/>
          <p:cNvSpPr txBox="1">
            <a:spLocks noChangeArrowheads="1"/>
          </p:cNvSpPr>
          <p:nvPr/>
        </p:nvSpPr>
        <p:spPr bwMode="auto">
          <a:xfrm>
            <a:off x="1692275" y="5661025"/>
            <a:ext cx="6048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400">
                <a:latin typeface="Calibri" pitchFamily="34" charset="0"/>
              </a:rPr>
              <a:t>Gymnázium, Třeboň, Na Sadech 308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900113" y="620713"/>
          <a:ext cx="7200800" cy="5736630"/>
        </p:xfrm>
        <a:graphic>
          <a:graphicData uri="http://schemas.openxmlformats.org/drawingml/2006/table">
            <a:tbl>
              <a:tblPr/>
              <a:tblGrid>
                <a:gridCol w="2190257"/>
                <a:gridCol w="5010543"/>
              </a:tblGrid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CZ.1.07/1.5.00/34.0702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smtClean="0">
                          <a:latin typeface="+mn-lt"/>
                          <a:ea typeface="Calibri"/>
                          <a:cs typeface="Times New Roman"/>
                        </a:rPr>
                        <a:t>VY_32_INOVACE_ZE.18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Calibri"/>
                          <a:ea typeface="Calibri"/>
                          <a:cs typeface="Times New Roman"/>
                        </a:rPr>
                        <a:t>Škola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Calibri"/>
                          <a:ea typeface="Calibri"/>
                          <a:cs typeface="Times New Roman"/>
                        </a:rPr>
                        <a:t>Gymnázium, Třeboň, Na Sadech 308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Calibri"/>
                          <a:ea typeface="Calibri"/>
                          <a:cs typeface="Times New Roman"/>
                        </a:rPr>
                        <a:t>Mgr. Martin Rosocha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+mn-lt"/>
                          <a:ea typeface="Calibri"/>
                          <a:cs typeface="Times New Roman"/>
                        </a:rPr>
                        <a:t>Významné vrcholy České republiky</a:t>
                      </a:r>
                      <a:r>
                        <a:rPr lang="cs-CZ" sz="1400" baseline="0" dirty="0" smtClean="0">
                          <a:latin typeface="Calibri"/>
                          <a:ea typeface="Calibri"/>
                          <a:cs typeface="Times New Roman"/>
                        </a:rPr>
                        <a:t>; interaktivní slepá mapa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Calibri"/>
                          <a:ea typeface="Calibri"/>
                          <a:cs typeface="Times New Roman"/>
                        </a:rPr>
                        <a:t>Zeměpis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Tematická oblast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+mn-lt"/>
                          <a:ea typeface="Calibri"/>
                          <a:cs typeface="Times New Roman"/>
                        </a:rPr>
                        <a:t>Regionální geografie, fyzická geografie Evropy, České</a:t>
                      </a:r>
                      <a:r>
                        <a:rPr lang="cs-CZ" sz="1400" baseline="0" dirty="0" smtClean="0">
                          <a:latin typeface="+mn-lt"/>
                          <a:ea typeface="Calibri"/>
                          <a:cs typeface="Times New Roman"/>
                        </a:rPr>
                        <a:t> republiky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8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Šablona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40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smtClean="0">
                          <a:latin typeface="Arial"/>
                          <a:ea typeface="Calibri"/>
                          <a:cs typeface="Times New Roman"/>
                        </a:rPr>
                        <a:t>III/2 </a:t>
                      </a:r>
                      <a:r>
                        <a:rPr lang="cs-CZ" sz="1400" dirty="0">
                          <a:latin typeface="Arial"/>
                          <a:ea typeface="Calibri"/>
                          <a:cs typeface="Times New Roman"/>
                        </a:rPr>
                        <a:t>- Inovace a zkvalitnění výuky prostřednictvím </a:t>
                      </a:r>
                      <a:r>
                        <a:rPr lang="cs-CZ" sz="1400" dirty="0" err="1" smtClean="0">
                          <a:latin typeface="Arial"/>
                          <a:ea typeface="Calibri"/>
                          <a:cs typeface="Times New Roman"/>
                        </a:rPr>
                        <a:t>ICT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smtClean="0">
                          <a:latin typeface="Calibri"/>
                          <a:ea typeface="Calibri"/>
                          <a:cs typeface="Times New Roman"/>
                        </a:rPr>
                        <a:t>IV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Metodický list/Anotace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+mn-lt"/>
                          <a:ea typeface="Calibri"/>
                          <a:cs typeface="Times New Roman"/>
                        </a:rPr>
                        <a:t>Interaktivní slepá mapa slouží</a:t>
                      </a:r>
                      <a:r>
                        <a:rPr lang="cs-CZ" sz="1400" baseline="0" dirty="0" smtClean="0">
                          <a:latin typeface="+mn-lt"/>
                          <a:ea typeface="Calibri"/>
                          <a:cs typeface="Times New Roman"/>
                        </a:rPr>
                        <a:t> jako testovací materiál pro </a:t>
                      </a:r>
                      <a:r>
                        <a:rPr lang="cs-CZ" sz="1400" baseline="0" dirty="0" err="1" smtClean="0">
                          <a:latin typeface="+mn-lt"/>
                          <a:ea typeface="Calibri"/>
                          <a:cs typeface="Times New Roman"/>
                        </a:rPr>
                        <a:t>FG</a:t>
                      </a:r>
                      <a:r>
                        <a:rPr lang="cs-CZ" sz="1400" baseline="0" dirty="0" smtClean="0">
                          <a:latin typeface="+mn-lt"/>
                          <a:ea typeface="Calibri"/>
                          <a:cs typeface="Times New Roman"/>
                        </a:rPr>
                        <a:t> ČR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baseline="0" dirty="0" smtClean="0">
                          <a:latin typeface="+mn-lt"/>
                          <a:ea typeface="Calibri"/>
                          <a:cs typeface="Times New Roman"/>
                        </a:rPr>
                        <a:t>Po spuštění je třeba „povolit aktivní obsah = povolit makra v souboru (zobrazí se po spuštění v horní části pod kartami)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Pokud není uvedeno jinak, použitý materiál je z vlastních zdrojů autora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C5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74" name="Picture 16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-23469" y="908720"/>
            <a:ext cx="9167469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ovéPole 12"/>
          <p:cNvSpPr txBox="1"/>
          <p:nvPr/>
        </p:nvSpPr>
        <p:spPr>
          <a:xfrm>
            <a:off x="0" y="0"/>
            <a:ext cx="2915816" cy="44627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300" dirty="0" smtClean="0"/>
              <a:t>Významné vrcholy ČR</a:t>
            </a:r>
            <a:endParaRPr lang="cs-CZ" sz="2300" dirty="0"/>
          </a:p>
        </p:txBody>
      </p:sp>
      <p:sp>
        <p:nvSpPr>
          <p:cNvPr id="16" name="AutoShape 357">
            <a:hlinkClick r:id="rId12" tooltip="Satelitní snímek Asie" highlightClick="1"/>
            <a:hlinkHover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5517232"/>
            <a:ext cx="973138" cy="513191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0000" tIns="46800" rIns="90000" bIns="4680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200" dirty="0" smtClean="0"/>
              <a:t>Pomocná mapa</a:t>
            </a:r>
            <a:endParaRPr lang="cs-CZ" sz="1200" dirty="0"/>
          </a:p>
        </p:txBody>
      </p:sp>
      <p:sp>
        <p:nvSpPr>
          <p:cNvPr id="42" name="AutoShape 357">
            <a:hlinkClick r:id="" action="ppaction://noaction" highlightClick="1"/>
            <a:hlinkHover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94798" y="0"/>
            <a:ext cx="1549202" cy="445088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0000" tIns="46800" rIns="90000" bIns="4680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2000" dirty="0" smtClean="0"/>
              <a:t>vyhodnocení</a:t>
            </a:r>
            <a:endParaRPr lang="cs-CZ" sz="2000" dirty="0"/>
          </a:p>
        </p:txBody>
      </p:sp>
      <p:sp>
        <p:nvSpPr>
          <p:cNvPr id="47" name="AutoShape 357">
            <a:hlinkClick r:id="" action="ppaction://noaction" highlightClick="1"/>
            <a:hlinkHover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04248" y="0"/>
            <a:ext cx="648072" cy="342932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0000" tIns="46800" rIns="90000" bIns="4680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400" dirty="0" smtClean="0"/>
              <a:t>znovu</a:t>
            </a:r>
            <a:endParaRPr lang="cs-CZ" sz="1400" dirty="0"/>
          </a:p>
        </p:txBody>
      </p:sp>
      <p:sp>
        <p:nvSpPr>
          <p:cNvPr id="41" name="AutoShape 357">
            <a:hlinkClick r:id="rId13" action="ppaction://hlinksldjump" tooltip="Satelitní snímek Asie" highlightClick="1"/>
            <a:hlinkHover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4653136"/>
            <a:ext cx="973138" cy="513191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0000" tIns="46800" rIns="90000" bIns="4680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200" dirty="0" smtClean="0"/>
              <a:t>Porovnání výšek</a:t>
            </a:r>
            <a:endParaRPr lang="cs-CZ" sz="1200" dirty="0"/>
          </a:p>
        </p:txBody>
      </p:sp>
      <p:sp>
        <p:nvSpPr>
          <p:cNvPr id="65" name="Čárový popisek 1 64"/>
          <p:cNvSpPr/>
          <p:nvPr/>
        </p:nvSpPr>
        <p:spPr>
          <a:xfrm>
            <a:off x="0" y="1628800"/>
            <a:ext cx="2267744" cy="648072"/>
          </a:xfrm>
          <a:prstGeom prst="borderCallout1">
            <a:avLst>
              <a:gd name="adj1" fmla="val 56046"/>
              <a:gd name="adj2" fmla="val 99194"/>
              <a:gd name="adj3" fmla="val 137742"/>
              <a:gd name="adj4" fmla="val 123345"/>
            </a:avLst>
          </a:prstGeom>
          <a:solidFill>
            <a:srgbClr val="4F81BD">
              <a:alpha val="50196"/>
            </a:srgbClr>
          </a:solidFill>
          <a:ln w="38100"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Čárový popisek 1 30"/>
          <p:cNvSpPr/>
          <p:nvPr/>
        </p:nvSpPr>
        <p:spPr>
          <a:xfrm>
            <a:off x="179512" y="692696"/>
            <a:ext cx="2267744" cy="648072"/>
          </a:xfrm>
          <a:prstGeom prst="borderCallout1">
            <a:avLst>
              <a:gd name="adj1" fmla="val 56046"/>
              <a:gd name="adj2" fmla="val 99194"/>
              <a:gd name="adj3" fmla="val 164501"/>
              <a:gd name="adj4" fmla="val 158800"/>
            </a:avLst>
          </a:prstGeom>
          <a:solidFill>
            <a:srgbClr val="4F81BD">
              <a:alpha val="50196"/>
            </a:srgbClr>
          </a:solidFill>
          <a:ln w="38100"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Čárový popisek 1 33"/>
          <p:cNvSpPr/>
          <p:nvPr/>
        </p:nvSpPr>
        <p:spPr>
          <a:xfrm>
            <a:off x="3203848" y="548680"/>
            <a:ext cx="2267744" cy="648072"/>
          </a:xfrm>
          <a:prstGeom prst="borderCallout1">
            <a:avLst>
              <a:gd name="adj1" fmla="val 99834"/>
              <a:gd name="adj2" fmla="val 74167"/>
              <a:gd name="adj3" fmla="val 198559"/>
              <a:gd name="adj4" fmla="val 68423"/>
            </a:avLst>
          </a:prstGeom>
          <a:solidFill>
            <a:srgbClr val="4F81BD">
              <a:alpha val="50196"/>
            </a:srgbClr>
          </a:solidFill>
          <a:ln w="38100"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Čárový popisek 1 35"/>
          <p:cNvSpPr/>
          <p:nvPr/>
        </p:nvSpPr>
        <p:spPr>
          <a:xfrm>
            <a:off x="5652120" y="764704"/>
            <a:ext cx="2267744" cy="648072"/>
          </a:xfrm>
          <a:prstGeom prst="borderCallout1">
            <a:avLst>
              <a:gd name="adj1" fmla="val 102267"/>
              <a:gd name="adj2" fmla="val 25502"/>
              <a:gd name="adj3" fmla="val 329924"/>
              <a:gd name="adj4" fmla="val 26015"/>
            </a:avLst>
          </a:prstGeom>
          <a:solidFill>
            <a:srgbClr val="4F81BD">
              <a:alpha val="50196"/>
            </a:srgbClr>
          </a:solidFill>
          <a:ln w="38100"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Čárový popisek 1 37"/>
          <p:cNvSpPr/>
          <p:nvPr/>
        </p:nvSpPr>
        <p:spPr>
          <a:xfrm>
            <a:off x="6876256" y="1844824"/>
            <a:ext cx="2267744" cy="648072"/>
          </a:xfrm>
          <a:prstGeom prst="borderCallout1">
            <a:avLst>
              <a:gd name="adj1" fmla="val 99834"/>
              <a:gd name="adj2" fmla="val 29673"/>
              <a:gd name="adj3" fmla="val 200992"/>
              <a:gd name="adj4" fmla="val -14307"/>
            </a:avLst>
          </a:prstGeom>
          <a:solidFill>
            <a:srgbClr val="4F81BD">
              <a:alpha val="50196"/>
            </a:srgbClr>
          </a:solidFill>
          <a:ln w="38100"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Čárový popisek 1 39"/>
          <p:cNvSpPr/>
          <p:nvPr/>
        </p:nvSpPr>
        <p:spPr>
          <a:xfrm>
            <a:off x="6588224" y="5661248"/>
            <a:ext cx="2267744" cy="648072"/>
          </a:xfrm>
          <a:prstGeom prst="borderCallout1">
            <a:avLst>
              <a:gd name="adj1" fmla="val -2339"/>
              <a:gd name="adj2" fmla="val 64433"/>
              <a:gd name="adj3" fmla="val -232025"/>
              <a:gd name="adj4" fmla="val 67033"/>
            </a:avLst>
          </a:prstGeom>
          <a:solidFill>
            <a:srgbClr val="4F81BD">
              <a:alpha val="50196"/>
            </a:srgbClr>
          </a:solidFill>
          <a:ln w="38100"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Čárový popisek 1 43"/>
          <p:cNvSpPr/>
          <p:nvPr/>
        </p:nvSpPr>
        <p:spPr>
          <a:xfrm>
            <a:off x="3563888" y="5877272"/>
            <a:ext cx="2267744" cy="648072"/>
          </a:xfrm>
          <a:prstGeom prst="borderCallout1">
            <a:avLst>
              <a:gd name="adj1" fmla="val 94"/>
              <a:gd name="adj2" fmla="val 35235"/>
              <a:gd name="adj3" fmla="val -312304"/>
              <a:gd name="adj4" fmla="val -403"/>
            </a:avLst>
          </a:prstGeom>
          <a:solidFill>
            <a:srgbClr val="4F81BD">
              <a:alpha val="50196"/>
            </a:srgbClr>
          </a:solidFill>
          <a:ln w="38100"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50" name="Skupina 49"/>
          <p:cNvGrpSpPr/>
          <p:nvPr/>
        </p:nvGrpSpPr>
        <p:grpSpPr>
          <a:xfrm>
            <a:off x="179512" y="1052736"/>
            <a:ext cx="8784976" cy="5682535"/>
            <a:chOff x="179512" y="1052736"/>
            <a:chExt cx="8784976" cy="5682535"/>
          </a:xfrm>
        </p:grpSpPr>
        <p:sp>
          <p:nvSpPr>
            <p:cNvPr id="69" name="TextovéPole 68"/>
            <p:cNvSpPr txBox="1"/>
            <p:nvPr/>
          </p:nvSpPr>
          <p:spPr>
            <a:xfrm>
              <a:off x="179512" y="2060848"/>
              <a:ext cx="1944216" cy="353943"/>
            </a:xfrm>
            <a:prstGeom prst="rect">
              <a:avLst/>
            </a:prstGeom>
            <a:solidFill>
              <a:srgbClr val="CC3300">
                <a:alpha val="80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700" dirty="0" smtClean="0"/>
                <a:t>Říp</a:t>
              </a:r>
              <a:endParaRPr lang="cs-CZ" sz="1700" dirty="0"/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323528" y="1196752"/>
              <a:ext cx="1944216" cy="353943"/>
            </a:xfrm>
            <a:prstGeom prst="rect">
              <a:avLst/>
            </a:prstGeom>
            <a:solidFill>
              <a:srgbClr val="CC3300">
                <a:alpha val="80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700" dirty="0" smtClean="0"/>
                <a:t>Ještěd</a:t>
              </a:r>
              <a:endParaRPr lang="cs-CZ" sz="1700" dirty="0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3347864" y="1052736"/>
              <a:ext cx="1944216" cy="353943"/>
            </a:xfrm>
            <a:prstGeom prst="rect">
              <a:avLst/>
            </a:prstGeom>
            <a:solidFill>
              <a:srgbClr val="CC3300">
                <a:alpha val="80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700" dirty="0" smtClean="0"/>
                <a:t>Sněžka</a:t>
              </a:r>
              <a:endParaRPr lang="cs-CZ" sz="1700" dirty="0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5868144" y="1268760"/>
              <a:ext cx="1944216" cy="353943"/>
            </a:xfrm>
            <a:prstGeom prst="rect">
              <a:avLst/>
            </a:prstGeom>
            <a:solidFill>
              <a:srgbClr val="CC3300">
                <a:alpha val="80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700" dirty="0" smtClean="0"/>
                <a:t>Králický Sněžník</a:t>
              </a:r>
              <a:endParaRPr lang="cs-CZ" sz="1700" dirty="0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7020272" y="2348880"/>
              <a:ext cx="1944216" cy="353943"/>
            </a:xfrm>
            <a:prstGeom prst="rect">
              <a:avLst/>
            </a:prstGeom>
            <a:solidFill>
              <a:srgbClr val="CC3300">
                <a:alpha val="80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700" dirty="0" smtClean="0"/>
                <a:t>Praděd</a:t>
              </a:r>
              <a:endParaRPr lang="cs-CZ" sz="1700" dirty="0"/>
            </a:p>
          </p:txBody>
        </p:sp>
        <p:sp>
          <p:nvSpPr>
            <p:cNvPr id="43" name="TextovéPole 42"/>
            <p:cNvSpPr txBox="1"/>
            <p:nvPr/>
          </p:nvSpPr>
          <p:spPr>
            <a:xfrm>
              <a:off x="6804248" y="6093296"/>
              <a:ext cx="1944216" cy="353943"/>
            </a:xfrm>
            <a:prstGeom prst="rect">
              <a:avLst/>
            </a:prstGeom>
            <a:solidFill>
              <a:srgbClr val="CC3300">
                <a:alpha val="80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700" dirty="0" smtClean="0"/>
                <a:t>Lysá hora</a:t>
              </a:r>
              <a:endParaRPr lang="cs-CZ" sz="1700" dirty="0"/>
            </a:p>
          </p:txBody>
        </p:sp>
        <p:sp>
          <p:nvSpPr>
            <p:cNvPr id="46" name="TextovéPole 45"/>
            <p:cNvSpPr txBox="1"/>
            <p:nvPr/>
          </p:nvSpPr>
          <p:spPr>
            <a:xfrm>
              <a:off x="3707904" y="6381328"/>
              <a:ext cx="1944216" cy="353943"/>
            </a:xfrm>
            <a:prstGeom prst="rect">
              <a:avLst/>
            </a:prstGeom>
            <a:solidFill>
              <a:srgbClr val="CC3300">
                <a:alpha val="80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700" dirty="0" smtClean="0"/>
                <a:t>Blaník</a:t>
              </a:r>
              <a:endParaRPr lang="cs-CZ" sz="1700" dirty="0"/>
            </a:p>
          </p:txBody>
        </p:sp>
      </p:grpSp>
    </p:spTree>
    <p:controls>
      <p:control spid="13490" name="HTMLSelect3" r:id="rId2" imgW="1809720" imgH="247680"/>
      <p:control spid="13536" name="HTMLSelect1" r:id="rId3" imgW="1809720" imgH="228600"/>
      <p:control spid="13537" name="HTMLSelect2" r:id="rId4" imgW="1809720" imgH="228600"/>
      <p:control spid="13538" name="HTMLSelect4" r:id="rId5" imgW="1809720" imgH="228600"/>
      <p:control spid="13539" name="HTMLSelect5" r:id="rId6" imgW="1809720" imgH="228600"/>
      <p:control spid="13540" name="HTMLSelect6" r:id="rId7" imgW="1809720" imgH="228600"/>
      <p:control spid="13543" name="HTMLSelect7" r:id="rId8" imgW="1809720" imgH="228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0"/>
            <a:ext cx="7632848" cy="69269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Výška jednotlivých vrcholů</a:t>
            </a:r>
            <a:endParaRPr lang="cs-CZ" dirty="0"/>
          </a:p>
        </p:txBody>
      </p:sp>
      <p:graphicFrame>
        <p:nvGraphicFramePr>
          <p:cNvPr id="11" name="Graf 10"/>
          <p:cNvGraphicFramePr/>
          <p:nvPr/>
        </p:nvGraphicFramePr>
        <p:xfrm>
          <a:off x="0" y="620688"/>
          <a:ext cx="9144000" cy="6237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lačítko akce: Návrat 5">
            <a:hlinkClick r:id="" action="ppaction://hlinkshowjump?jump=lastslideviewed" highlightClick="1"/>
          </p:cNvPr>
          <p:cNvSpPr/>
          <p:nvPr/>
        </p:nvSpPr>
        <p:spPr>
          <a:xfrm>
            <a:off x="8532440" y="6381328"/>
            <a:ext cx="611560" cy="4766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404664"/>
            <a:ext cx="8064896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Zdroje:</a:t>
            </a:r>
          </a:p>
          <a:p>
            <a:endParaRPr lang="cs-CZ" dirty="0"/>
          </a:p>
          <a:p>
            <a:pPr marL="342900" indent="-342900">
              <a:buFontTx/>
              <a:buAutoNum type="arabicPeriod"/>
            </a:pPr>
            <a:r>
              <a:rPr lang="cs-CZ" i="1" dirty="0" smtClean="0"/>
              <a:t>Slepá mapa České republiky</a:t>
            </a:r>
            <a:r>
              <a:rPr lang="cs-CZ" dirty="0" smtClean="0"/>
              <a:t> [online]. [cit. 2013-03-01]. Dostupné z: http://d-</a:t>
            </a:r>
            <a:r>
              <a:rPr lang="cs-CZ" dirty="0" err="1" smtClean="0"/>
              <a:t>maps.com</a:t>
            </a:r>
            <a:r>
              <a:rPr lang="cs-CZ" dirty="0" smtClean="0"/>
              <a:t>/</a:t>
            </a:r>
            <a:r>
              <a:rPr lang="cs-CZ" dirty="0" err="1" smtClean="0"/>
              <a:t>carte.php</a:t>
            </a:r>
            <a:r>
              <a:rPr lang="cs-CZ" dirty="0" smtClean="0"/>
              <a:t>?lib=</a:t>
            </a:r>
            <a:r>
              <a:rPr lang="cs-CZ" dirty="0" err="1" smtClean="0"/>
              <a:t>czech</a:t>
            </a:r>
            <a:r>
              <a:rPr lang="cs-CZ" dirty="0" smtClean="0"/>
              <a:t>_</a:t>
            </a:r>
            <a:r>
              <a:rPr lang="cs-CZ" dirty="0" err="1" smtClean="0"/>
              <a:t>republic</a:t>
            </a:r>
            <a:r>
              <a:rPr lang="cs-CZ" dirty="0" smtClean="0"/>
              <a:t>_map&amp;</a:t>
            </a:r>
            <a:r>
              <a:rPr lang="cs-CZ" dirty="0" err="1" smtClean="0"/>
              <a:t>num</a:t>
            </a:r>
            <a:r>
              <a:rPr lang="cs-CZ" dirty="0" smtClean="0"/>
              <a:t>_car=2512&amp;</a:t>
            </a:r>
            <a:r>
              <a:rPr lang="cs-CZ" dirty="0" err="1" smtClean="0"/>
              <a:t>lang</a:t>
            </a:r>
            <a:r>
              <a:rPr lang="cs-CZ" dirty="0" smtClean="0"/>
              <a:t>=</a:t>
            </a:r>
            <a:r>
              <a:rPr lang="cs-CZ" dirty="0" err="1" smtClean="0"/>
              <a:t>en</a:t>
            </a:r>
            <a:r>
              <a:rPr lang="cs-CZ" dirty="0" smtClean="0"/>
              <a:t> </a:t>
            </a:r>
          </a:p>
          <a:p>
            <a:pPr marL="342900" indent="-342900">
              <a:buFontTx/>
              <a:buAutoNum type="arabicPeriod"/>
            </a:pPr>
            <a:r>
              <a:rPr lang="cs-CZ" dirty="0" err="1" smtClean="0"/>
              <a:t>ČEMAN</a:t>
            </a:r>
            <a:r>
              <a:rPr lang="cs-CZ" dirty="0" smtClean="0"/>
              <a:t>, </a:t>
            </a:r>
            <a:r>
              <a:rPr lang="cs-CZ" dirty="0" err="1" smtClean="0"/>
              <a:t>Róbert</a:t>
            </a:r>
            <a:r>
              <a:rPr lang="cs-CZ" dirty="0" smtClean="0"/>
              <a:t>. </a:t>
            </a:r>
            <a:r>
              <a:rPr lang="cs-CZ" i="1" dirty="0" smtClean="0"/>
              <a:t>Školní atlas světa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Překlad Mojmír </a:t>
            </a:r>
            <a:r>
              <a:rPr lang="cs-CZ" dirty="0" err="1" smtClean="0"/>
              <a:t>Kohut</a:t>
            </a:r>
            <a:r>
              <a:rPr lang="cs-CZ" dirty="0" smtClean="0"/>
              <a:t>. Bratislava: Mapa </a:t>
            </a:r>
            <a:r>
              <a:rPr lang="cs-CZ" dirty="0" err="1" smtClean="0"/>
              <a:t>Slovakia</a:t>
            </a:r>
            <a:r>
              <a:rPr lang="cs-CZ" dirty="0" smtClean="0"/>
              <a:t> Plus, 2008, 256 s. </a:t>
            </a:r>
            <a:r>
              <a:rPr lang="cs-CZ" dirty="0" err="1" smtClean="0"/>
              <a:t>ISBN</a:t>
            </a:r>
            <a:r>
              <a:rPr lang="cs-CZ" dirty="0" smtClean="0"/>
              <a:t> 978-808-0671-914. </a:t>
            </a:r>
          </a:p>
          <a:p>
            <a:pPr marL="342900" indent="-342900">
              <a:buFontTx/>
              <a:buAutoNum type="arabicPeriod"/>
            </a:pPr>
            <a:r>
              <a:rPr lang="cs-CZ" dirty="0" smtClean="0"/>
              <a:t>BIČÍK, Ivan. </a:t>
            </a:r>
            <a:r>
              <a:rPr lang="cs-CZ" i="1" dirty="0" smtClean="0"/>
              <a:t>Školní atlas dnešní Evropy a Česka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</a:t>
            </a:r>
            <a:r>
              <a:rPr lang="cs-CZ" dirty="0" err="1" smtClean="0"/>
              <a:t>Terra</a:t>
            </a:r>
            <a:r>
              <a:rPr lang="cs-CZ" dirty="0" smtClean="0"/>
              <a:t>, 2003, 39 s. </a:t>
            </a:r>
            <a:r>
              <a:rPr lang="cs-CZ" dirty="0" err="1" smtClean="0"/>
              <a:t>ISBN</a:t>
            </a:r>
            <a:r>
              <a:rPr lang="cs-CZ" dirty="0" smtClean="0"/>
              <a:t> 80-902-2825-9. </a:t>
            </a:r>
          </a:p>
          <a:p>
            <a:pPr marL="342900" indent="-342900">
              <a:buFontTx/>
              <a:buAutoNum type="arabicPeriod"/>
            </a:pPr>
            <a:r>
              <a:rPr lang="cs-CZ" i="1" dirty="0" smtClean="0"/>
              <a:t>Školní atlas Evropy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Kartografie Praha, 2001, 48 s. </a:t>
            </a:r>
            <a:r>
              <a:rPr lang="cs-CZ" dirty="0" err="1" smtClean="0"/>
              <a:t>ISBN</a:t>
            </a:r>
            <a:r>
              <a:rPr lang="cs-CZ" dirty="0" smtClean="0"/>
              <a:t> 80-701-1609-9. </a:t>
            </a:r>
          </a:p>
          <a:p>
            <a:pPr marL="342900" indent="-342900">
              <a:buAutoNum type="arabicPeriod"/>
            </a:pPr>
            <a:endParaRPr lang="en-US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764</TotalTime>
  <Words>251</Words>
  <Application>Microsoft Office PowerPoint</Application>
  <PresentationFormat>Předvádění na obrazovce (4:3)</PresentationFormat>
  <Paragraphs>53</Paragraphs>
  <Slides>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Snímek 2</vt:lpstr>
      <vt:lpstr>Snímek 3</vt:lpstr>
      <vt:lpstr>Výška jednotlivých vrcholů</vt:lpstr>
      <vt:lpstr>Snímek 5</vt:lpstr>
    </vt:vector>
  </TitlesOfParts>
  <Company>Lenovo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Rosocha</dc:creator>
  <cp:lastModifiedBy>Dum</cp:lastModifiedBy>
  <cp:revision>173</cp:revision>
  <dcterms:created xsi:type="dcterms:W3CDTF">2012-12-16T16:16:42Z</dcterms:created>
  <dcterms:modified xsi:type="dcterms:W3CDTF">2013-04-06T20:04:02Z</dcterms:modified>
</cp:coreProperties>
</file>