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8"/>
  </p:notesMasterIdLst>
  <p:sldIdLst>
    <p:sldId id="262" r:id="rId2"/>
    <p:sldId id="257" r:id="rId3"/>
    <p:sldId id="259" r:id="rId4"/>
    <p:sldId id="260" r:id="rId5"/>
    <p:sldId id="261" r:id="rId6"/>
    <p:sldId id="25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343" autoAdjust="0"/>
    <p:restoredTop sz="94660"/>
  </p:normalViewPr>
  <p:slideViewPr>
    <p:cSldViewPr>
      <p:cViewPr>
        <p:scale>
          <a:sx n="76" d="100"/>
          <a:sy n="76" d="100"/>
        </p:scale>
        <p:origin x="-1254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</a:t>
          </a:r>
          <a:r>
            <a:rPr lang="cs-CZ" sz="2000" baseline="0" smtClean="0"/>
            <a:t>VY_32_INOVACE_16_Čj-Slovo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Brandýs  n. L. – Stará Boleslav, Školní 291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</a:t>
          </a:r>
          <a:r>
            <a:rPr lang="cs-CZ" sz="2000" dirty="0" err="1" smtClean="0"/>
            <a:t>Slaminková</a:t>
          </a:r>
          <a:r>
            <a:rPr lang="cs-CZ" sz="2000" dirty="0" smtClean="0"/>
            <a:t> Jana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Slovo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CZ.1.07/1.4.00/21.0979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E08D71E-718F-4139-8BD4-027442D9847F}" type="presOf" srcId="{4C35D32F-0EAB-4CD7-82EE-45574DC2A586}" destId="{8BEBB6EC-1DAA-4CAC-8A25-BC0FCBD5DBD5}" srcOrd="0" destOrd="0" presId="urn:microsoft.com/office/officeart/2005/8/layout/target3"/>
    <dgm:cxn modelId="{467B79E3-72E7-40B5-9ADE-B98B8DD47287}" type="presOf" srcId="{757F3AB3-0718-4624-B441-E567A8F0AB56}" destId="{333A1088-737F-45CB-B68E-254E46348037}" srcOrd="0" destOrd="0" presId="urn:microsoft.com/office/officeart/2005/8/layout/target3"/>
    <dgm:cxn modelId="{2578E3E7-E8D8-4755-958F-43BEB85D5046}" type="presOf" srcId="{D8197B8C-B260-4A16-BDF4-0947B075E274}" destId="{5A5FFA88-C948-4069-8E93-59FA12366E83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35C84169-ADD9-4CD2-9945-B0A6FFDC2541}" type="presOf" srcId="{D8197B8C-B260-4A16-BDF4-0947B075E274}" destId="{25B08C86-7E15-44DC-BE7F-FFB55DD49D12}" srcOrd="0" destOrd="0" presId="urn:microsoft.com/office/officeart/2005/8/layout/target3"/>
    <dgm:cxn modelId="{218E39FC-9F32-4CB4-8C41-8E9CB486D128}" type="presOf" srcId="{B651F6E3-6281-48DB-9319-2AEAFDAE7572}" destId="{6BB5E863-4638-4E1D-BFDE-399D028AC4ED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10B50298-749C-43CD-BF6A-59784A84B31D}" type="presOf" srcId="{D1D4F407-5343-4D3F-B5B9-D407B03CAEB4}" destId="{D005CE8C-CC26-4C3E-AC11-E15060ECD759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82C345C-34E9-4323-8658-663FC886C8BF}" type="presOf" srcId="{4C35D32F-0EAB-4CD7-82EE-45574DC2A586}" destId="{890E4F0B-2866-4A3F-A3C7-2A14B1797930}" srcOrd="1" destOrd="0" presId="urn:microsoft.com/office/officeart/2005/8/layout/target3"/>
    <dgm:cxn modelId="{A77A193D-4E55-4236-8F89-77894FD64250}" type="presOf" srcId="{D1B46980-6531-4606-95E6-44980827E919}" destId="{2BE915AB-18AA-4053-B92C-3BFC9ED204BB}" srcOrd="1" destOrd="0" presId="urn:microsoft.com/office/officeart/2005/8/layout/target3"/>
    <dgm:cxn modelId="{989E53B0-9795-4B6F-AE6A-144725983ACD}" type="presOf" srcId="{D1D4F407-5343-4D3F-B5B9-D407B03CAEB4}" destId="{AED2198E-93D5-4001-81B4-73124B309672}" srcOrd="1" destOrd="0" presId="urn:microsoft.com/office/officeart/2005/8/layout/target3"/>
    <dgm:cxn modelId="{20D2C43F-9AE2-4C74-855C-C2E327D6400D}" type="presOf" srcId="{B651F6E3-6281-48DB-9319-2AEAFDAE7572}" destId="{619D679B-A015-4ECF-8348-D1034C574F40}" srcOrd="0" destOrd="0" presId="urn:microsoft.com/office/officeart/2005/8/layout/target3"/>
    <dgm:cxn modelId="{D2848F10-711E-469E-A692-33434A1FC33B}" type="presOf" srcId="{D1B46980-6531-4606-95E6-44980827E919}" destId="{6140AFEC-043D-4C43-A2F9-D0F5331DF3A3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8CBA6F91-6784-4AFC-AD44-D197B4D8ECE7}" type="presParOf" srcId="{333A1088-737F-45CB-B68E-254E46348037}" destId="{F5ABB229-8D3B-4694-996A-96F23CF14429}" srcOrd="0" destOrd="0" presId="urn:microsoft.com/office/officeart/2005/8/layout/target3"/>
    <dgm:cxn modelId="{9591126F-2B78-41EE-B930-1347E7431E90}" type="presParOf" srcId="{333A1088-737F-45CB-B68E-254E46348037}" destId="{F41139FD-01EE-4571-8B17-4FB00FC51163}" srcOrd="1" destOrd="0" presId="urn:microsoft.com/office/officeart/2005/8/layout/target3"/>
    <dgm:cxn modelId="{6E523BA9-75FA-457F-80F9-DC3393646F1F}" type="presParOf" srcId="{333A1088-737F-45CB-B68E-254E46348037}" destId="{D005CE8C-CC26-4C3E-AC11-E15060ECD759}" srcOrd="2" destOrd="0" presId="urn:microsoft.com/office/officeart/2005/8/layout/target3"/>
    <dgm:cxn modelId="{3233C446-EB46-4740-BD9A-E9E7E8635314}" type="presParOf" srcId="{333A1088-737F-45CB-B68E-254E46348037}" destId="{2C702D82-9B77-49B7-9568-BB8EB47C3372}" srcOrd="3" destOrd="0" presId="urn:microsoft.com/office/officeart/2005/8/layout/target3"/>
    <dgm:cxn modelId="{71C659F7-EDE2-404E-955E-687DC4234D44}" type="presParOf" srcId="{333A1088-737F-45CB-B68E-254E46348037}" destId="{A52A0455-90FF-4808-ABD0-F02540D31D5A}" srcOrd="4" destOrd="0" presId="urn:microsoft.com/office/officeart/2005/8/layout/target3"/>
    <dgm:cxn modelId="{B85E8BD4-64DF-40F9-8865-825181D75700}" type="presParOf" srcId="{333A1088-737F-45CB-B68E-254E46348037}" destId="{6140AFEC-043D-4C43-A2F9-D0F5331DF3A3}" srcOrd="5" destOrd="0" presId="urn:microsoft.com/office/officeart/2005/8/layout/target3"/>
    <dgm:cxn modelId="{63ACF721-B7EF-424A-8CE0-24A5F8DC6B32}" type="presParOf" srcId="{333A1088-737F-45CB-B68E-254E46348037}" destId="{9358AC05-5D7D-4327-9F80-1AD486AEA664}" srcOrd="6" destOrd="0" presId="urn:microsoft.com/office/officeart/2005/8/layout/target3"/>
    <dgm:cxn modelId="{B771D2F5-7A44-4818-923B-070695739FC9}" type="presParOf" srcId="{333A1088-737F-45CB-B68E-254E46348037}" destId="{313FC574-E1CD-4FB4-B054-0B805CE0447D}" srcOrd="7" destOrd="0" presId="urn:microsoft.com/office/officeart/2005/8/layout/target3"/>
    <dgm:cxn modelId="{A0612278-5CEB-443B-9D82-D0163619910C}" type="presParOf" srcId="{333A1088-737F-45CB-B68E-254E46348037}" destId="{619D679B-A015-4ECF-8348-D1034C574F40}" srcOrd="8" destOrd="0" presId="urn:microsoft.com/office/officeart/2005/8/layout/target3"/>
    <dgm:cxn modelId="{416C45D8-EFFB-4566-80FC-7E10BAB90221}" type="presParOf" srcId="{333A1088-737F-45CB-B68E-254E46348037}" destId="{322283A8-4A27-4CDA-BAE3-F381106A9174}" srcOrd="9" destOrd="0" presId="urn:microsoft.com/office/officeart/2005/8/layout/target3"/>
    <dgm:cxn modelId="{C4A86F9A-DC50-4379-A2B8-F8AD05C0A1BB}" type="presParOf" srcId="{333A1088-737F-45CB-B68E-254E46348037}" destId="{FFC9F71D-1B4F-4AD9-A4A6-86ADEFC8AF5C}" srcOrd="10" destOrd="0" presId="urn:microsoft.com/office/officeart/2005/8/layout/target3"/>
    <dgm:cxn modelId="{FFD4A62D-D1C6-49B6-97DA-5D80E2ABB6AA}" type="presParOf" srcId="{333A1088-737F-45CB-B68E-254E46348037}" destId="{25B08C86-7E15-44DC-BE7F-FFB55DD49D12}" srcOrd="11" destOrd="0" presId="urn:microsoft.com/office/officeart/2005/8/layout/target3"/>
    <dgm:cxn modelId="{044AE365-14E0-4670-8FB0-2B3E1F0366FE}" type="presParOf" srcId="{333A1088-737F-45CB-B68E-254E46348037}" destId="{76644BE8-9D7C-4C09-B250-3D10AF48CBB7}" srcOrd="12" destOrd="0" presId="urn:microsoft.com/office/officeart/2005/8/layout/target3"/>
    <dgm:cxn modelId="{D02527EF-1771-4841-B1C1-228EF1F1819E}" type="presParOf" srcId="{333A1088-737F-45CB-B68E-254E46348037}" destId="{EE85B701-7295-41C0-BA7A-34D3756A2AE6}" srcOrd="13" destOrd="0" presId="urn:microsoft.com/office/officeart/2005/8/layout/target3"/>
    <dgm:cxn modelId="{1540D476-CD75-4557-9B43-BC9BCBAAA53E}" type="presParOf" srcId="{333A1088-737F-45CB-B68E-254E46348037}" destId="{8BEBB6EC-1DAA-4CAC-8A25-BC0FCBD5DBD5}" srcOrd="14" destOrd="0" presId="urn:microsoft.com/office/officeart/2005/8/layout/target3"/>
    <dgm:cxn modelId="{0F5F235F-F9BD-46CE-A223-92B452B3499A}" type="presParOf" srcId="{333A1088-737F-45CB-B68E-254E46348037}" destId="{AED2198E-93D5-4001-81B4-73124B309672}" srcOrd="15" destOrd="0" presId="urn:microsoft.com/office/officeart/2005/8/layout/target3"/>
    <dgm:cxn modelId="{77403A26-31DA-4DFA-B18F-3157FCBA45E2}" type="presParOf" srcId="{333A1088-737F-45CB-B68E-254E46348037}" destId="{2BE915AB-18AA-4053-B92C-3BFC9ED204BB}" srcOrd="16" destOrd="0" presId="urn:microsoft.com/office/officeart/2005/8/layout/target3"/>
    <dgm:cxn modelId="{ADB65FAE-39B2-4B3D-A354-041B17C5A2E7}" type="presParOf" srcId="{333A1088-737F-45CB-B68E-254E46348037}" destId="{6BB5E863-4638-4E1D-BFDE-399D028AC4ED}" srcOrd="17" destOrd="0" presId="urn:microsoft.com/office/officeart/2005/8/layout/target3"/>
    <dgm:cxn modelId="{6B9B0D3E-6647-41E8-AF09-F1D4A0BC9D89}" type="presParOf" srcId="{333A1088-737F-45CB-B68E-254E46348037}" destId="{5A5FFA88-C948-4069-8E93-59FA12366E83}" srcOrd="18" destOrd="0" presId="urn:microsoft.com/office/officeart/2005/8/layout/target3"/>
    <dgm:cxn modelId="{53838A53-6FBF-4CD7-85FB-3D301A5C45E8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40000"/>
              </a:schemeClr>
              <a:schemeClr val="accent1">
                <a:hueOff val="0"/>
                <a:satOff val="0"/>
                <a:lumOff val="0"/>
                <a:alphaOff val="0"/>
                <a:tint val="42000"/>
              </a:schemeClr>
            </a:duotone>
          </a:blip>
          <a:tile tx="0" ty="0" sx="40000" sy="40000" flip="none" algn="tl"/>
        </a:blipFill>
        <a:ln>
          <a:noFill/>
        </a:ln>
        <a:effectLst>
          <a:outerShdw blurRad="95000" algn="tl" rotWithShape="0">
            <a:srgbClr val="000000">
              <a:alpha val="50000"/>
            </a:srgbClr>
          </a:outerShdw>
        </a:effectLst>
        <a:scene3d>
          <a:camera prst="orthographicFront"/>
          <a:lightRig rig="soft" dir="t">
            <a:rot lat="0" lon="0" rev="18000000"/>
          </a:lightRig>
        </a:scene3d>
        <a:sp3d prstMaterial="dkEdge">
          <a:bevelT w="73660" h="44450" prst="ribl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6759" y="0"/>
          <a:ext cx="7007062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95000" rotWithShape="0">
            <a:srgbClr val="000000">
              <a:alpha val="50000"/>
            </a:srgbClr>
          </a:outerShdw>
          <a:softEdge rad="12700"/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Brandýs  n. L. – Stará Boleslav, Školní 291</a:t>
          </a:r>
          <a:endParaRPr lang="cs-CZ" sz="2000" kern="1200" dirty="0"/>
        </a:p>
      </dsp:txBody>
      <dsp:txXfrm>
        <a:off x="1256759" y="0"/>
        <a:ext cx="7007062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40000"/>
              </a:schemeClr>
              <a:schemeClr val="accent1">
                <a:hueOff val="0"/>
                <a:satOff val="0"/>
                <a:lumOff val="0"/>
                <a:alphaOff val="0"/>
                <a:tint val="42000"/>
              </a:schemeClr>
            </a:duotone>
          </a:blip>
          <a:tile tx="0" ty="0" sx="40000" sy="40000" flip="none" algn="tl"/>
        </a:blipFill>
        <a:ln>
          <a:noFill/>
        </a:ln>
        <a:effectLst>
          <a:outerShdw blurRad="95000" algn="tl" rotWithShape="0">
            <a:srgbClr val="000000">
              <a:alpha val="50000"/>
            </a:srgbClr>
          </a:outerShdw>
        </a:effectLst>
        <a:scene3d>
          <a:camera prst="orthographicFront"/>
          <a:lightRig rig="soft" dir="t">
            <a:rot lat="0" lon="0" rev="18000000"/>
          </a:lightRig>
        </a:scene3d>
        <a:sp3d prstMaterial="dkEdge">
          <a:bevelT w="73660" h="44450" prst="ribl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7007062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95000" rotWithShape="0">
            <a:srgbClr val="000000">
              <a:alpha val="50000"/>
            </a:srgbClr>
          </a:outerShdw>
          <a:softEdge rad="12700"/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</a:t>
          </a:r>
          <a:r>
            <a:rPr lang="cs-CZ" sz="2000" kern="1200" dirty="0" err="1" smtClean="0"/>
            <a:t>Slaminková</a:t>
          </a:r>
          <a:r>
            <a:rPr lang="cs-CZ" sz="2000" kern="1200" dirty="0" smtClean="0"/>
            <a:t> Jana</a:t>
          </a:r>
          <a:endParaRPr lang="cs-CZ" sz="2000" kern="1200" dirty="0"/>
        </a:p>
      </dsp:txBody>
      <dsp:txXfrm>
        <a:off x="1273857" y="407634"/>
        <a:ext cx="7007062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40000"/>
              </a:schemeClr>
              <a:schemeClr val="accent1">
                <a:hueOff val="0"/>
                <a:satOff val="0"/>
                <a:lumOff val="0"/>
                <a:alphaOff val="0"/>
                <a:tint val="42000"/>
              </a:schemeClr>
            </a:duotone>
          </a:blip>
          <a:tile tx="0" ty="0" sx="40000" sy="40000" flip="none" algn="tl"/>
        </a:blipFill>
        <a:ln>
          <a:noFill/>
        </a:ln>
        <a:effectLst>
          <a:outerShdw blurRad="95000" algn="tl" rotWithShape="0">
            <a:srgbClr val="000000">
              <a:alpha val="50000"/>
            </a:srgbClr>
          </a:outerShdw>
        </a:effectLst>
        <a:scene3d>
          <a:camera prst="orthographicFront"/>
          <a:lightRig rig="soft" dir="t">
            <a:rot lat="0" lon="0" rev="18000000"/>
          </a:lightRig>
        </a:scene3d>
        <a:sp3d prstMaterial="dkEdge">
          <a:bevelT w="73660" h="44450" prst="ribl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7007062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95000" rotWithShape="0">
            <a:srgbClr val="000000">
              <a:alpha val="50000"/>
            </a:srgbClr>
          </a:outerShdw>
          <a:softEdge rad="12700"/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</a:t>
          </a:r>
          <a:r>
            <a:rPr lang="cs-CZ" sz="2000" kern="1200" baseline="0" smtClean="0"/>
            <a:t>VY_32_INOVACE_16_Čj-Slovo</a:t>
          </a:r>
          <a:endParaRPr lang="cs-CZ" sz="2000" kern="1200" dirty="0"/>
        </a:p>
      </dsp:txBody>
      <dsp:txXfrm>
        <a:off x="1273857" y="815268"/>
        <a:ext cx="7007062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40000"/>
              </a:schemeClr>
              <a:schemeClr val="accent1">
                <a:hueOff val="0"/>
                <a:satOff val="0"/>
                <a:lumOff val="0"/>
                <a:alphaOff val="0"/>
                <a:tint val="42000"/>
              </a:schemeClr>
            </a:duotone>
          </a:blip>
          <a:tile tx="0" ty="0" sx="40000" sy="40000" flip="none" algn="tl"/>
        </a:blipFill>
        <a:ln>
          <a:noFill/>
        </a:ln>
        <a:effectLst>
          <a:outerShdw blurRad="95000" algn="tl" rotWithShape="0">
            <a:srgbClr val="000000">
              <a:alpha val="50000"/>
            </a:srgbClr>
          </a:outerShdw>
        </a:effectLst>
        <a:scene3d>
          <a:camera prst="orthographicFront"/>
          <a:lightRig rig="soft" dir="t">
            <a:rot lat="0" lon="0" rev="18000000"/>
          </a:lightRig>
        </a:scene3d>
        <a:sp3d prstMaterial="dkEdge">
          <a:bevelT w="73660" h="44450" prst="ribl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7007062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95000" rotWithShape="0">
            <a:srgbClr val="000000">
              <a:alpha val="50000"/>
            </a:srgbClr>
          </a:outerShdw>
          <a:softEdge rad="12700"/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Slovo</a:t>
          </a:r>
          <a:endParaRPr lang="cs-CZ" sz="2000" kern="1200" dirty="0"/>
        </a:p>
      </dsp:txBody>
      <dsp:txXfrm>
        <a:off x="1273857" y="1222902"/>
        <a:ext cx="7007062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40000"/>
              </a:schemeClr>
              <a:schemeClr val="accent1">
                <a:hueOff val="0"/>
                <a:satOff val="0"/>
                <a:lumOff val="0"/>
                <a:alphaOff val="0"/>
                <a:tint val="42000"/>
              </a:schemeClr>
            </a:duotone>
          </a:blip>
          <a:tile tx="0" ty="0" sx="40000" sy="40000" flip="none" algn="tl"/>
        </a:blipFill>
        <a:ln>
          <a:noFill/>
        </a:ln>
        <a:effectLst>
          <a:outerShdw blurRad="95000" algn="tl" rotWithShape="0">
            <a:srgbClr val="000000">
              <a:alpha val="50000"/>
            </a:srgbClr>
          </a:outerShdw>
        </a:effectLst>
        <a:scene3d>
          <a:camera prst="orthographicFront"/>
          <a:lightRig rig="soft" dir="t">
            <a:rot lat="0" lon="0" rev="18000000"/>
          </a:lightRig>
        </a:scene3d>
        <a:sp3d prstMaterial="dkEdge">
          <a:bevelT w="73660" h="44450" prst="ribl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7007062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95000" rotWithShape="0">
            <a:srgbClr val="000000">
              <a:alpha val="50000"/>
            </a:srgbClr>
          </a:outerShdw>
          <a:softEdge rad="12700"/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CZ.1.07/1.4.00/21.0979</a:t>
          </a:r>
          <a:endParaRPr lang="cs-CZ" sz="2000" kern="1200" dirty="0"/>
        </a:p>
      </dsp:txBody>
      <dsp:txXfrm>
        <a:off x="1273857" y="1630536"/>
        <a:ext cx="7007062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t>13.6.2012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cxnSp>
        <p:nvCxnSpPr>
          <p:cNvPr id="8" name="Přímá spojnice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vál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13.6.2012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13.6.2012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cxnSp>
        <p:nvCxnSpPr>
          <p:cNvPr id="7" name="Přímá spojnice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13.6.2012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cxnSp>
        <p:nvCxnSpPr>
          <p:cNvPr id="10" name="Přímá spojnice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13.6.2012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13.6.2012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13.6.2012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13.6.2012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13.6.2012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7" Type="http://schemas.openxmlformats.org/officeDocument/2006/relationships/image" Target="../media/image9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wmf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972375410"/>
              </p:ext>
            </p:extLst>
          </p:nvPr>
        </p:nvGraphicFramePr>
        <p:xfrm>
          <a:off x="323528" y="764704"/>
          <a:ext cx="828092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323528" y="6165304"/>
            <a:ext cx="87129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Styl výše uvedené tabulky pro doplnění informací k materiálu si můžete zvolit sami. Důležité je dodržet náležitosti v ní uvedené.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584912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Materiál použit na ZŠ Praktické v hodině českého jazyka </a:t>
            </a:r>
            <a:r>
              <a:rPr lang="cs-CZ" dirty="0"/>
              <a:t>/</a:t>
            </a:r>
            <a:r>
              <a:rPr lang="cs-CZ" dirty="0" smtClean="0"/>
              <a:t> 4. </a:t>
            </a:r>
            <a:r>
              <a:rPr lang="cs-CZ" smtClean="0"/>
              <a:t>ročník/  -  </a:t>
            </a:r>
            <a:r>
              <a:rPr lang="cs-CZ" dirty="0" smtClean="0"/>
              <a:t>při práci na interaktivní tabuli. Snímek č.3 výklad, snímek č. 4 a 5 práce s perem  - společná kontrola. Snímek č. 5 procvičuje paměť.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835696" y="1844824"/>
            <a:ext cx="5338936" cy="3124944"/>
          </a:xfrm>
        </p:spPr>
        <p:txBody>
          <a:bodyPr/>
          <a:lstStyle/>
          <a:p>
            <a:r>
              <a:rPr lang="cs-CZ" dirty="0" smtClean="0"/>
              <a:t>Věta je složená ze slov.</a:t>
            </a:r>
          </a:p>
          <a:p>
            <a:r>
              <a:rPr lang="cs-CZ" dirty="0" smtClean="0"/>
              <a:t>Každé slovo se píše zvlášť.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Slovo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78432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z a j í c s o v a j e l e n j e ž e k d a t e l m e d v ě d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Rozděl správně na slova.</a:t>
            </a:r>
            <a:endParaRPr lang="cs-CZ" dirty="0"/>
          </a:p>
        </p:txBody>
      </p:sp>
      <p:pic>
        <p:nvPicPr>
          <p:cNvPr id="1026" name="Picture 2" descr="C:\Users\pc\AppData\Local\Microsoft\Windows\Temporary Internet Files\Content.IE5\13Q50Q25\MC90033024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9625" y="2348880"/>
            <a:ext cx="1774825" cy="17986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pc\AppData\Local\Microsoft\Windows\Temporary Internet Files\Content.IE5\CL701W19\MC90032949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2492896"/>
            <a:ext cx="1563688" cy="17827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pc\AppData\Local\Microsoft\Windows\Temporary Internet Files\Content.IE5\13Q50Q25\MC90033042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3224064"/>
            <a:ext cx="1815220" cy="9234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pc\AppData\Local\Microsoft\Windows\Temporary Internet Files\Content.IE5\CL701W19\MC90032958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364038"/>
            <a:ext cx="1331913" cy="1793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pc\AppData\Local\Microsoft\Windows\Temporary Internet Files\Content.IE5\13Q50Q25\MC90032948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4365625"/>
            <a:ext cx="1217612" cy="1790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pc\AppData\Local\Microsoft\Windows\Temporary Internet Files\Content.IE5\CL701W19\MC90032948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4400867"/>
            <a:ext cx="1816100" cy="17573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826514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26726" y="1566708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/>
              <a:t> 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19347" y="260648"/>
            <a:ext cx="8229600" cy="1143000"/>
          </a:xfrm>
        </p:spPr>
        <p:txBody>
          <a:bodyPr/>
          <a:lstStyle/>
          <a:p>
            <a:r>
              <a:rPr lang="cs-CZ" dirty="0" smtClean="0"/>
              <a:t>Doplň slova do vět.</a:t>
            </a:r>
            <a:endParaRPr lang="cs-CZ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1821027" y="2293467"/>
            <a:ext cx="151216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3997716" y="1945756"/>
            <a:ext cx="31683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m</a:t>
            </a:r>
            <a:r>
              <a:rPr lang="cs-CZ" dirty="0" smtClean="0"/>
              <a:t>á dlouhé uši.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925708" y="2571584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v</a:t>
            </a:r>
            <a:r>
              <a:rPr lang="cs-CZ" dirty="0" smtClean="0"/>
              <a:t> zimě spí.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906686" y="3147648"/>
            <a:ext cx="19082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m</a:t>
            </a:r>
            <a:r>
              <a:rPr lang="cs-CZ" dirty="0" smtClean="0"/>
              <a:t>á silné parohy.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568998" y="3651704"/>
            <a:ext cx="42458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Ostré bodliny má                                        .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906686" y="4187118"/>
            <a:ext cx="21859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l</a:t>
            </a:r>
            <a:r>
              <a:rPr lang="cs-CZ" dirty="0" smtClean="0"/>
              <a:t>oví myši.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687296" y="4769095"/>
            <a:ext cx="44053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„Doktorem“ lesa je                                     .</a:t>
            </a:r>
            <a:endParaRPr lang="cs-CZ" dirty="0"/>
          </a:p>
        </p:txBody>
      </p:sp>
      <p:cxnSp>
        <p:nvCxnSpPr>
          <p:cNvPr id="12" name="Přímá spojnice 11"/>
          <p:cNvCxnSpPr/>
          <p:nvPr/>
        </p:nvCxnSpPr>
        <p:spPr>
          <a:xfrm>
            <a:off x="1843269" y="2765388"/>
            <a:ext cx="151216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1843269" y="3332314"/>
            <a:ext cx="151216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3997716" y="4021036"/>
            <a:ext cx="151216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1843269" y="4371784"/>
            <a:ext cx="151216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3925708" y="5097461"/>
            <a:ext cx="151216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971852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/>
              <a:t>www.office.microsoft.com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CITACE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926636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136</TotalTime>
  <Words>181</Words>
  <Application>Microsoft Office PowerPoint</Application>
  <PresentationFormat>Předvádění na obrazovce (4:3)</PresentationFormat>
  <Paragraphs>24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Papír</vt:lpstr>
      <vt:lpstr>Prezentace aplikace PowerPoint</vt:lpstr>
      <vt:lpstr>ANOTACE</vt:lpstr>
      <vt:lpstr>Slovo</vt:lpstr>
      <vt:lpstr>Rozděl správně na slova.</vt:lpstr>
      <vt:lpstr>Doplň slova do vět.</vt:lpstr>
      <vt:lpstr>CITACE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Slaminková Jana</dc:creator>
  <cp:lastModifiedBy>Slaminkova Jana</cp:lastModifiedBy>
  <cp:revision>27</cp:revision>
  <dcterms:created xsi:type="dcterms:W3CDTF">2011-06-20T10:40:08Z</dcterms:created>
  <dcterms:modified xsi:type="dcterms:W3CDTF">2012-06-13T11:11:06Z</dcterms:modified>
</cp:coreProperties>
</file>