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notesMasterIdLst>
    <p:notesMasterId r:id="rId10"/>
  </p:notesMasterIdLst>
  <p:sldIdLst>
    <p:sldId id="270" r:id="rId2"/>
    <p:sldId id="262" r:id="rId3"/>
    <p:sldId id="269" r:id="rId4"/>
    <p:sldId id="263" r:id="rId5"/>
    <p:sldId id="264" r:id="rId6"/>
    <p:sldId id="267" r:id="rId7"/>
    <p:sldId id="272" r:id="rId8"/>
    <p:sldId id="271" r:id="rId9"/>
  </p:sldIdLst>
  <p:sldSz cx="9144000" cy="6858000" type="screen4x3"/>
  <p:notesSz cx="6669088" cy="9928225"/>
  <p:defaultTextStyle>
    <a:defPPr>
      <a:defRPr lang="cs-CZ"/>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24" autoAdjust="0"/>
  </p:normalViewPr>
  <p:slideViewPr>
    <p:cSldViewPr snapToGrid="0">
      <p:cViewPr varScale="1">
        <p:scale>
          <a:sx n="69" d="100"/>
          <a:sy n="69" d="100"/>
        </p:scale>
        <p:origin x="-858"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36868100" cy="368681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889250" cy="496888"/>
          </a:xfrm>
          <a:prstGeom prst="rect">
            <a:avLst/>
          </a:prstGeom>
        </p:spPr>
        <p:txBody>
          <a:bodyPr vert="horz" lIns="91440" tIns="45720" rIns="91440" bIns="45720" rtlCol="0"/>
          <a:lstStyle>
            <a:lvl1pPr algn="l">
              <a:defRPr sz="1200"/>
            </a:lvl1pPr>
          </a:lstStyle>
          <a:p>
            <a:pPr>
              <a:defRPr/>
            </a:pPr>
            <a:endParaRPr lang="cs-CZ"/>
          </a:p>
        </p:txBody>
      </p:sp>
      <p:sp>
        <p:nvSpPr>
          <p:cNvPr id="3" name="Zástupný symbol pro datum 2"/>
          <p:cNvSpPr>
            <a:spLocks noGrp="1"/>
          </p:cNvSpPr>
          <p:nvPr>
            <p:ph type="dt" idx="1"/>
          </p:nvPr>
        </p:nvSpPr>
        <p:spPr>
          <a:xfrm>
            <a:off x="3778250" y="0"/>
            <a:ext cx="2889250" cy="496888"/>
          </a:xfrm>
          <a:prstGeom prst="rect">
            <a:avLst/>
          </a:prstGeom>
        </p:spPr>
        <p:txBody>
          <a:bodyPr vert="horz" lIns="91440" tIns="45720" rIns="91440" bIns="45720" rtlCol="0"/>
          <a:lstStyle>
            <a:lvl1pPr algn="r">
              <a:defRPr sz="1200"/>
            </a:lvl1pPr>
          </a:lstStyle>
          <a:p>
            <a:pPr>
              <a:defRPr/>
            </a:pPr>
            <a:fld id="{1193C2A9-8C30-4BDF-B097-848AE8FEE92E}" type="datetimeFigureOut">
              <a:rPr lang="cs-CZ"/>
              <a:pPr>
                <a:defRPr/>
              </a:pPr>
              <a:t>4.4.2013</a:t>
            </a:fld>
            <a:endParaRPr lang="cs-CZ"/>
          </a:p>
        </p:txBody>
      </p:sp>
      <p:sp>
        <p:nvSpPr>
          <p:cNvPr id="4" name="Zástupný symbol pro obrázek snímku 3"/>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pPr lvl="0"/>
            <a:endParaRPr lang="cs-CZ" noProof="0" smtClean="0"/>
          </a:p>
        </p:txBody>
      </p:sp>
      <p:sp>
        <p:nvSpPr>
          <p:cNvPr id="5" name="Zástupný symbol pro poznámky 4"/>
          <p:cNvSpPr>
            <a:spLocks noGrp="1"/>
          </p:cNvSpPr>
          <p:nvPr>
            <p:ph type="body" sz="quarter" idx="3"/>
          </p:nvPr>
        </p:nvSpPr>
        <p:spPr>
          <a:xfrm>
            <a:off x="666750" y="4716463"/>
            <a:ext cx="5335588" cy="4467225"/>
          </a:xfrm>
          <a:prstGeom prst="rect">
            <a:avLst/>
          </a:prstGeom>
        </p:spPr>
        <p:txBody>
          <a:bodyPr vert="horz" lIns="91440" tIns="45720" rIns="91440" bIns="45720" rtlCol="0">
            <a:normAutofit/>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6" name="Zástupný symbol pro zápatí 5"/>
          <p:cNvSpPr>
            <a:spLocks noGrp="1"/>
          </p:cNvSpPr>
          <p:nvPr>
            <p:ph type="ftr" sz="quarter" idx="4"/>
          </p:nvPr>
        </p:nvSpPr>
        <p:spPr>
          <a:xfrm>
            <a:off x="0" y="9429750"/>
            <a:ext cx="2889250" cy="496888"/>
          </a:xfrm>
          <a:prstGeom prst="rect">
            <a:avLst/>
          </a:prstGeom>
        </p:spPr>
        <p:txBody>
          <a:bodyPr vert="horz" lIns="91440" tIns="45720" rIns="91440" bIns="45720" rtlCol="0" anchor="b"/>
          <a:lstStyle>
            <a:lvl1pPr algn="l">
              <a:defRPr sz="1200"/>
            </a:lvl1pPr>
          </a:lstStyle>
          <a:p>
            <a:pPr>
              <a:defRPr/>
            </a:pPr>
            <a:endParaRPr lang="cs-CZ"/>
          </a:p>
        </p:txBody>
      </p:sp>
      <p:sp>
        <p:nvSpPr>
          <p:cNvPr id="7" name="Zástupný symbol pro číslo snímku 6"/>
          <p:cNvSpPr>
            <a:spLocks noGrp="1"/>
          </p:cNvSpPr>
          <p:nvPr>
            <p:ph type="sldNum" sz="quarter" idx="5"/>
          </p:nvPr>
        </p:nvSpPr>
        <p:spPr>
          <a:xfrm>
            <a:off x="3778250" y="9429750"/>
            <a:ext cx="2889250" cy="496888"/>
          </a:xfrm>
          <a:prstGeom prst="rect">
            <a:avLst/>
          </a:prstGeom>
        </p:spPr>
        <p:txBody>
          <a:bodyPr vert="horz" lIns="91440" tIns="45720" rIns="91440" bIns="45720" rtlCol="0" anchor="b"/>
          <a:lstStyle>
            <a:lvl1pPr algn="r">
              <a:defRPr sz="1200"/>
            </a:lvl1pPr>
          </a:lstStyle>
          <a:p>
            <a:pPr>
              <a:defRPr/>
            </a:pPr>
            <a:fld id="{993A3D0A-12B4-4FE1-B17B-A9229264C7AB}"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2291" name="Zástupný symbol pro poznámky 2"/>
          <p:cNvSpPr>
            <a:spLocks noGrp="1"/>
          </p:cNvSpPr>
          <p:nvPr>
            <p:ph type="body" idx="1"/>
          </p:nvPr>
        </p:nvSpPr>
        <p:spPr bwMode="auto">
          <a:noFill/>
        </p:spPr>
        <p:txBody>
          <a:bodyPr wrap="square" numCol="1" anchor="t" anchorCtr="0" compatLnSpc="1">
            <a:prstTxWarp prst="textNoShape">
              <a:avLst/>
            </a:prstTxWarp>
          </a:bodyPr>
          <a:lstStyle/>
          <a:p>
            <a:endParaRPr lang="cs-CZ" smtClean="0"/>
          </a:p>
        </p:txBody>
      </p:sp>
      <p:sp>
        <p:nvSpPr>
          <p:cNvPr id="12292"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ED71EEC-09D8-4849-9760-3D2A03506DE4}" type="slidenum">
              <a:rPr lang="cs-CZ" smtClean="0"/>
              <a:pPr/>
              <a:t>1</a:t>
            </a:fld>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7"/>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endParaRPr lang="cs-CZ"/>
          </a:p>
        </p:txBody>
      </p:sp>
      <p:sp>
        <p:nvSpPr>
          <p:cNvPr id="5" name="Zástupný symbol pro zápatí 4"/>
          <p:cNvSpPr>
            <a:spLocks noGrp="1"/>
          </p:cNvSpPr>
          <p:nvPr>
            <p:ph type="ftr" sz="quarter" idx="11"/>
          </p:nvPr>
        </p:nvSpPr>
        <p:spPr/>
        <p:txBody>
          <a:bodyPr/>
          <a:lstStyle>
            <a:lvl1pPr>
              <a:defRPr/>
            </a:lvl1pPr>
          </a:lstStyle>
          <a:p>
            <a:pPr>
              <a:defRPr/>
            </a:pPr>
            <a:r>
              <a:rPr lang="cs-CZ"/>
              <a:t>© Ing. Václav Opatrný</a:t>
            </a:r>
          </a:p>
        </p:txBody>
      </p:sp>
      <p:sp>
        <p:nvSpPr>
          <p:cNvPr id="6" name="Zástupný symbol pro číslo snímku 5"/>
          <p:cNvSpPr>
            <a:spLocks noGrp="1"/>
          </p:cNvSpPr>
          <p:nvPr>
            <p:ph type="sldNum" sz="quarter" idx="12"/>
          </p:nvPr>
        </p:nvSpPr>
        <p:spPr/>
        <p:txBody>
          <a:bodyPr/>
          <a:lstStyle>
            <a:lvl1pPr>
              <a:defRPr/>
            </a:lvl1pPr>
          </a:lstStyle>
          <a:p>
            <a:pPr>
              <a:defRPr/>
            </a:pPr>
            <a:fld id="{0BBA670E-C186-4137-AC3E-898636F9F235}"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endParaRPr lang="cs-CZ"/>
          </a:p>
        </p:txBody>
      </p:sp>
      <p:sp>
        <p:nvSpPr>
          <p:cNvPr id="5" name="Zástupný symbol pro zápatí 4"/>
          <p:cNvSpPr>
            <a:spLocks noGrp="1"/>
          </p:cNvSpPr>
          <p:nvPr>
            <p:ph type="ftr" sz="quarter" idx="11"/>
          </p:nvPr>
        </p:nvSpPr>
        <p:spPr/>
        <p:txBody>
          <a:bodyPr/>
          <a:lstStyle>
            <a:lvl1pPr>
              <a:defRPr/>
            </a:lvl1pPr>
          </a:lstStyle>
          <a:p>
            <a:pPr>
              <a:defRPr/>
            </a:pPr>
            <a:r>
              <a:rPr lang="cs-CZ"/>
              <a:t>© Ing. Václav Opatrný</a:t>
            </a:r>
          </a:p>
        </p:txBody>
      </p:sp>
      <p:sp>
        <p:nvSpPr>
          <p:cNvPr id="6" name="Zástupný symbol pro číslo snímku 5"/>
          <p:cNvSpPr>
            <a:spLocks noGrp="1"/>
          </p:cNvSpPr>
          <p:nvPr>
            <p:ph type="sldNum" sz="quarter" idx="12"/>
          </p:nvPr>
        </p:nvSpPr>
        <p:spPr/>
        <p:txBody>
          <a:bodyPr/>
          <a:lstStyle>
            <a:lvl1pPr>
              <a:defRPr/>
            </a:lvl1pPr>
          </a:lstStyle>
          <a:p>
            <a:pPr>
              <a:defRPr/>
            </a:pPr>
            <a:fld id="{7A8293E1-0597-4D39-8DD4-38C57655F449}"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5"/>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endParaRPr lang="cs-CZ"/>
          </a:p>
        </p:txBody>
      </p:sp>
      <p:sp>
        <p:nvSpPr>
          <p:cNvPr id="5" name="Zástupný symbol pro zápatí 4"/>
          <p:cNvSpPr>
            <a:spLocks noGrp="1"/>
          </p:cNvSpPr>
          <p:nvPr>
            <p:ph type="ftr" sz="quarter" idx="11"/>
          </p:nvPr>
        </p:nvSpPr>
        <p:spPr/>
        <p:txBody>
          <a:bodyPr/>
          <a:lstStyle>
            <a:lvl1pPr>
              <a:defRPr/>
            </a:lvl1pPr>
          </a:lstStyle>
          <a:p>
            <a:pPr>
              <a:defRPr/>
            </a:pPr>
            <a:r>
              <a:rPr lang="cs-CZ"/>
              <a:t>© Ing. Václav Opatrný</a:t>
            </a:r>
          </a:p>
        </p:txBody>
      </p:sp>
      <p:sp>
        <p:nvSpPr>
          <p:cNvPr id="6" name="Zástupný symbol pro číslo snímku 5"/>
          <p:cNvSpPr>
            <a:spLocks noGrp="1"/>
          </p:cNvSpPr>
          <p:nvPr>
            <p:ph type="sldNum" sz="quarter" idx="12"/>
          </p:nvPr>
        </p:nvSpPr>
        <p:spPr/>
        <p:txBody>
          <a:bodyPr/>
          <a:lstStyle>
            <a:lvl1pPr>
              <a:defRPr/>
            </a:lvl1pPr>
          </a:lstStyle>
          <a:p>
            <a:pPr>
              <a:defRPr/>
            </a:pPr>
            <a:fld id="{76649733-3FFF-4775-8C73-B29658D2E344}"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2"/>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endParaRPr lang="cs-CZ"/>
          </a:p>
        </p:txBody>
      </p:sp>
      <p:sp>
        <p:nvSpPr>
          <p:cNvPr id="6" name="Zástupný symbol pro zápatí 4"/>
          <p:cNvSpPr>
            <a:spLocks noGrp="1"/>
          </p:cNvSpPr>
          <p:nvPr>
            <p:ph type="ftr" sz="quarter" idx="11"/>
          </p:nvPr>
        </p:nvSpPr>
        <p:spPr/>
        <p:txBody>
          <a:bodyPr/>
          <a:lstStyle>
            <a:lvl1pPr>
              <a:defRPr/>
            </a:lvl1pPr>
          </a:lstStyle>
          <a:p>
            <a:pPr>
              <a:defRPr/>
            </a:pPr>
            <a:r>
              <a:rPr lang="cs-CZ"/>
              <a:t>© Ing. Václav Opatrný</a:t>
            </a:r>
          </a:p>
        </p:txBody>
      </p:sp>
      <p:sp>
        <p:nvSpPr>
          <p:cNvPr id="7" name="Zástupný symbol pro číslo snímku 5"/>
          <p:cNvSpPr>
            <a:spLocks noGrp="1"/>
          </p:cNvSpPr>
          <p:nvPr>
            <p:ph type="sldNum" sz="quarter" idx="12"/>
          </p:nvPr>
        </p:nvSpPr>
        <p:spPr/>
        <p:txBody>
          <a:bodyPr/>
          <a:lstStyle>
            <a:lvl1pPr>
              <a:defRPr/>
            </a:lvl1pPr>
          </a:lstStyle>
          <a:p>
            <a:pPr>
              <a:defRPr/>
            </a:pPr>
            <a:fld id="{2665F952-AF4F-4F86-862E-8D03B7B4D1F8}"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2"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2"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7"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7"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endParaRPr lang="cs-CZ"/>
          </a:p>
        </p:txBody>
      </p:sp>
      <p:sp>
        <p:nvSpPr>
          <p:cNvPr id="8" name="Zástupný symbol pro zápatí 4"/>
          <p:cNvSpPr>
            <a:spLocks noGrp="1"/>
          </p:cNvSpPr>
          <p:nvPr>
            <p:ph type="ftr" sz="quarter" idx="11"/>
          </p:nvPr>
        </p:nvSpPr>
        <p:spPr/>
        <p:txBody>
          <a:bodyPr/>
          <a:lstStyle>
            <a:lvl1pPr>
              <a:defRPr/>
            </a:lvl1pPr>
          </a:lstStyle>
          <a:p>
            <a:pPr>
              <a:defRPr/>
            </a:pPr>
            <a:r>
              <a:rPr lang="cs-CZ"/>
              <a:t>© Ing. Václav Opatrný</a:t>
            </a:r>
          </a:p>
        </p:txBody>
      </p:sp>
      <p:sp>
        <p:nvSpPr>
          <p:cNvPr id="9" name="Zástupný symbol pro číslo snímku 5"/>
          <p:cNvSpPr>
            <a:spLocks noGrp="1"/>
          </p:cNvSpPr>
          <p:nvPr>
            <p:ph type="sldNum" sz="quarter" idx="12"/>
          </p:nvPr>
        </p:nvSpPr>
        <p:spPr/>
        <p:txBody>
          <a:bodyPr/>
          <a:lstStyle>
            <a:lvl1pPr>
              <a:defRPr/>
            </a:lvl1pPr>
          </a:lstStyle>
          <a:p>
            <a:pPr>
              <a:defRPr/>
            </a:pPr>
            <a:fld id="{2B0A882F-6123-438F-A47A-A505562E1069}"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endParaRPr lang="cs-CZ"/>
          </a:p>
        </p:txBody>
      </p:sp>
      <p:sp>
        <p:nvSpPr>
          <p:cNvPr id="4" name="Zástupný symbol pro zápatí 4"/>
          <p:cNvSpPr>
            <a:spLocks noGrp="1"/>
          </p:cNvSpPr>
          <p:nvPr>
            <p:ph type="ftr" sz="quarter" idx="11"/>
          </p:nvPr>
        </p:nvSpPr>
        <p:spPr/>
        <p:txBody>
          <a:bodyPr/>
          <a:lstStyle>
            <a:lvl1pPr>
              <a:defRPr/>
            </a:lvl1pPr>
          </a:lstStyle>
          <a:p>
            <a:pPr>
              <a:defRPr/>
            </a:pPr>
            <a:r>
              <a:rPr lang="cs-CZ"/>
              <a:t>© Ing. Václav Opatrný</a:t>
            </a:r>
          </a:p>
        </p:txBody>
      </p:sp>
      <p:sp>
        <p:nvSpPr>
          <p:cNvPr id="5" name="Zástupný symbol pro číslo snímku 5"/>
          <p:cNvSpPr>
            <a:spLocks noGrp="1"/>
          </p:cNvSpPr>
          <p:nvPr>
            <p:ph type="sldNum" sz="quarter" idx="12"/>
          </p:nvPr>
        </p:nvSpPr>
        <p:spPr/>
        <p:txBody>
          <a:bodyPr/>
          <a:lstStyle>
            <a:lvl1pPr>
              <a:defRPr/>
            </a:lvl1pPr>
          </a:lstStyle>
          <a:p>
            <a:pPr>
              <a:defRPr/>
            </a:pPr>
            <a:fld id="{EC2E66DC-98E1-4F08-84AA-83BA80D3CD9C}"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endParaRPr lang="cs-CZ"/>
          </a:p>
        </p:txBody>
      </p:sp>
      <p:sp>
        <p:nvSpPr>
          <p:cNvPr id="3" name="Zástupný symbol pro zápatí 4"/>
          <p:cNvSpPr>
            <a:spLocks noGrp="1"/>
          </p:cNvSpPr>
          <p:nvPr>
            <p:ph type="ftr" sz="quarter" idx="11"/>
          </p:nvPr>
        </p:nvSpPr>
        <p:spPr/>
        <p:txBody>
          <a:bodyPr/>
          <a:lstStyle>
            <a:lvl1pPr>
              <a:defRPr/>
            </a:lvl1pPr>
          </a:lstStyle>
          <a:p>
            <a:pPr>
              <a:defRPr/>
            </a:pPr>
            <a:r>
              <a:rPr lang="cs-CZ"/>
              <a:t>© Ing. Václav Opatrný</a:t>
            </a:r>
          </a:p>
        </p:txBody>
      </p:sp>
      <p:sp>
        <p:nvSpPr>
          <p:cNvPr id="4" name="Zástupný symbol pro číslo snímku 5"/>
          <p:cNvSpPr>
            <a:spLocks noGrp="1"/>
          </p:cNvSpPr>
          <p:nvPr>
            <p:ph type="sldNum" sz="quarter" idx="12"/>
          </p:nvPr>
        </p:nvSpPr>
        <p:spPr/>
        <p:txBody>
          <a:bodyPr/>
          <a:lstStyle>
            <a:lvl1pPr>
              <a:defRPr/>
            </a:lvl1pPr>
          </a:lstStyle>
          <a:p>
            <a:pPr>
              <a:defRPr/>
            </a:pPr>
            <a:fld id="{D532A90B-7A87-4232-847C-31AD6BE9B64D}"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2"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1" y="273052"/>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2"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endParaRPr lang="cs-CZ"/>
          </a:p>
        </p:txBody>
      </p:sp>
      <p:sp>
        <p:nvSpPr>
          <p:cNvPr id="6" name="Zástupný symbol pro zápatí 4"/>
          <p:cNvSpPr>
            <a:spLocks noGrp="1"/>
          </p:cNvSpPr>
          <p:nvPr>
            <p:ph type="ftr" sz="quarter" idx="11"/>
          </p:nvPr>
        </p:nvSpPr>
        <p:spPr/>
        <p:txBody>
          <a:bodyPr/>
          <a:lstStyle>
            <a:lvl1pPr>
              <a:defRPr/>
            </a:lvl1pPr>
          </a:lstStyle>
          <a:p>
            <a:pPr>
              <a:defRPr/>
            </a:pPr>
            <a:r>
              <a:rPr lang="cs-CZ"/>
              <a:t>© Ing. Václav Opatrný</a:t>
            </a:r>
          </a:p>
        </p:txBody>
      </p:sp>
      <p:sp>
        <p:nvSpPr>
          <p:cNvPr id="7" name="Zástupný symbol pro číslo snímku 5"/>
          <p:cNvSpPr>
            <a:spLocks noGrp="1"/>
          </p:cNvSpPr>
          <p:nvPr>
            <p:ph type="sldNum" sz="quarter" idx="12"/>
          </p:nvPr>
        </p:nvSpPr>
        <p:spPr/>
        <p:txBody>
          <a:bodyPr/>
          <a:lstStyle>
            <a:lvl1pPr>
              <a:defRPr/>
            </a:lvl1pPr>
          </a:lstStyle>
          <a:p>
            <a:pPr>
              <a:defRPr/>
            </a:pPr>
            <a:fld id="{4F1EA45D-60C6-4113-9647-BCA6E035437E}"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1"/>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endParaRPr lang="cs-CZ"/>
          </a:p>
        </p:txBody>
      </p:sp>
      <p:sp>
        <p:nvSpPr>
          <p:cNvPr id="6" name="Zástupný symbol pro zápatí 4"/>
          <p:cNvSpPr>
            <a:spLocks noGrp="1"/>
          </p:cNvSpPr>
          <p:nvPr>
            <p:ph type="ftr" sz="quarter" idx="11"/>
          </p:nvPr>
        </p:nvSpPr>
        <p:spPr/>
        <p:txBody>
          <a:bodyPr/>
          <a:lstStyle>
            <a:lvl1pPr>
              <a:defRPr/>
            </a:lvl1pPr>
          </a:lstStyle>
          <a:p>
            <a:pPr>
              <a:defRPr/>
            </a:pPr>
            <a:r>
              <a:rPr lang="cs-CZ"/>
              <a:t>© Ing. Václav Opatrný</a:t>
            </a:r>
          </a:p>
        </p:txBody>
      </p:sp>
      <p:sp>
        <p:nvSpPr>
          <p:cNvPr id="7" name="Zástupný symbol pro číslo snímku 5"/>
          <p:cNvSpPr>
            <a:spLocks noGrp="1"/>
          </p:cNvSpPr>
          <p:nvPr>
            <p:ph type="sldNum" sz="quarter" idx="12"/>
          </p:nvPr>
        </p:nvSpPr>
        <p:spPr/>
        <p:txBody>
          <a:bodyPr/>
          <a:lstStyle>
            <a:lvl1pPr>
              <a:defRPr/>
            </a:lvl1pPr>
          </a:lstStyle>
          <a:p>
            <a:pPr>
              <a:defRPr/>
            </a:pPr>
            <a:fld id="{C86E6046-BA3E-4D87-9EDE-C1BA3BABF802}"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endParaRPr lang="cs-CZ"/>
          </a:p>
        </p:txBody>
      </p:sp>
      <p:sp>
        <p:nvSpPr>
          <p:cNvPr id="5" name="Zástupný symbol pro zápatí 4"/>
          <p:cNvSpPr>
            <a:spLocks noGrp="1"/>
          </p:cNvSpPr>
          <p:nvPr>
            <p:ph type="ftr" sz="quarter" idx="11"/>
          </p:nvPr>
        </p:nvSpPr>
        <p:spPr/>
        <p:txBody>
          <a:bodyPr/>
          <a:lstStyle>
            <a:lvl1pPr>
              <a:defRPr/>
            </a:lvl1pPr>
          </a:lstStyle>
          <a:p>
            <a:pPr>
              <a:defRPr/>
            </a:pPr>
            <a:r>
              <a:rPr lang="cs-CZ"/>
              <a:t>© Ing. Václav Opatrný</a:t>
            </a:r>
          </a:p>
        </p:txBody>
      </p:sp>
      <p:sp>
        <p:nvSpPr>
          <p:cNvPr id="6" name="Zástupný symbol pro číslo snímku 5"/>
          <p:cNvSpPr>
            <a:spLocks noGrp="1"/>
          </p:cNvSpPr>
          <p:nvPr>
            <p:ph type="sldNum" sz="quarter" idx="12"/>
          </p:nvPr>
        </p:nvSpPr>
        <p:spPr/>
        <p:txBody>
          <a:bodyPr/>
          <a:lstStyle>
            <a:lvl1pPr>
              <a:defRPr/>
            </a:lvl1pPr>
          </a:lstStyle>
          <a:p>
            <a:pPr>
              <a:defRPr/>
            </a:pPr>
            <a:fld id="{D1F0FD53-4ECF-4F5B-B7B1-E4404D51D1BF}"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40"/>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40"/>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endParaRPr lang="cs-CZ"/>
          </a:p>
        </p:txBody>
      </p:sp>
      <p:sp>
        <p:nvSpPr>
          <p:cNvPr id="5" name="Zástupný symbol pro zápatí 4"/>
          <p:cNvSpPr>
            <a:spLocks noGrp="1"/>
          </p:cNvSpPr>
          <p:nvPr>
            <p:ph type="ftr" sz="quarter" idx="11"/>
          </p:nvPr>
        </p:nvSpPr>
        <p:spPr/>
        <p:txBody>
          <a:bodyPr/>
          <a:lstStyle>
            <a:lvl1pPr>
              <a:defRPr/>
            </a:lvl1pPr>
          </a:lstStyle>
          <a:p>
            <a:pPr>
              <a:defRPr/>
            </a:pPr>
            <a:r>
              <a:rPr lang="cs-CZ"/>
              <a:t>© Ing. Václav Opatrný</a:t>
            </a:r>
          </a:p>
        </p:txBody>
      </p:sp>
      <p:sp>
        <p:nvSpPr>
          <p:cNvPr id="6" name="Zástupný symbol pro číslo snímku 5"/>
          <p:cNvSpPr>
            <a:spLocks noGrp="1"/>
          </p:cNvSpPr>
          <p:nvPr>
            <p:ph type="sldNum" sz="quarter" idx="12"/>
          </p:nvPr>
        </p:nvSpPr>
        <p:spPr/>
        <p:txBody>
          <a:bodyPr/>
          <a:lstStyle>
            <a:lvl1pPr>
              <a:defRPr/>
            </a:lvl1pPr>
          </a:lstStyle>
          <a:p>
            <a:pPr>
              <a:defRPr/>
            </a:pPr>
            <a:fld id="{710F9947-6BAB-4086-BCC7-411A810294EF}" type="slidenum">
              <a:rPr lang="cs-CZ"/>
              <a:pPr>
                <a:defRPr/>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Nadpis a diagram nebo organizační schéma">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p>
            <a:r>
              <a:rPr lang="cs-CZ" smtClean="0"/>
              <a:t>Klepnutím lze upravit styl předlohy nadpisů.</a:t>
            </a:r>
            <a:endParaRPr lang="cs-CZ"/>
          </a:p>
        </p:txBody>
      </p:sp>
      <p:sp>
        <p:nvSpPr>
          <p:cNvPr id="3" name="Zástupný symbol pro objekt SmartArt 2"/>
          <p:cNvSpPr>
            <a:spLocks noGrp="1"/>
          </p:cNvSpPr>
          <p:nvPr>
            <p:ph type="dgm" idx="1"/>
          </p:nvPr>
        </p:nvSpPr>
        <p:spPr>
          <a:xfrm>
            <a:off x="457200" y="1600202"/>
            <a:ext cx="8229600" cy="4525963"/>
          </a:xfrm>
        </p:spPr>
        <p:txBody>
          <a:bodyPr rtlCol="0">
            <a:normAutofit/>
          </a:bodyPr>
          <a:lstStyle/>
          <a:p>
            <a:pPr lvl="0"/>
            <a:endParaRPr lang="cs-CZ" noProof="0"/>
          </a:p>
        </p:txBody>
      </p:sp>
      <p:sp>
        <p:nvSpPr>
          <p:cNvPr id="4" name="Zástupný symbol pro datum 3"/>
          <p:cNvSpPr>
            <a:spLocks noGrp="1"/>
          </p:cNvSpPr>
          <p:nvPr>
            <p:ph type="dt" sz="half" idx="10"/>
          </p:nvPr>
        </p:nvSpPr>
        <p:spPr>
          <a:xfrm>
            <a:off x="457200" y="6245225"/>
            <a:ext cx="2133600" cy="476250"/>
          </a:xfrm>
        </p:spPr>
        <p:txBody>
          <a:bodyPr/>
          <a:lstStyle>
            <a:lvl1pPr>
              <a:defRPr/>
            </a:lvl1pPr>
          </a:lstStyle>
          <a:p>
            <a:pPr>
              <a:defRPr/>
            </a:pPr>
            <a:endParaRPr lang="cs-CZ"/>
          </a:p>
        </p:txBody>
      </p:sp>
      <p:sp>
        <p:nvSpPr>
          <p:cNvPr id="5" name="Zástupný symbol pro zápatí 4"/>
          <p:cNvSpPr>
            <a:spLocks noGrp="1"/>
          </p:cNvSpPr>
          <p:nvPr>
            <p:ph type="ftr" sz="quarter" idx="11"/>
          </p:nvPr>
        </p:nvSpPr>
        <p:spPr>
          <a:xfrm>
            <a:off x="3124200" y="6245225"/>
            <a:ext cx="2895600" cy="476250"/>
          </a:xfrm>
        </p:spPr>
        <p:txBody>
          <a:bodyPr/>
          <a:lstStyle>
            <a:lvl1pPr>
              <a:defRPr/>
            </a:lvl1pPr>
          </a:lstStyle>
          <a:p>
            <a:pPr>
              <a:defRPr/>
            </a:pPr>
            <a:r>
              <a:rPr lang="cs-CZ"/>
              <a:t>© Ing. Václav Opatrný</a:t>
            </a:r>
          </a:p>
        </p:txBody>
      </p:sp>
      <p:sp>
        <p:nvSpPr>
          <p:cNvPr id="6" name="Zástupný symbol pro číslo snímku 5"/>
          <p:cNvSpPr>
            <a:spLocks noGrp="1"/>
          </p:cNvSpPr>
          <p:nvPr>
            <p:ph type="sldNum" sz="quarter" idx="12"/>
          </p:nvPr>
        </p:nvSpPr>
        <p:spPr>
          <a:xfrm>
            <a:off x="6553200" y="6245225"/>
            <a:ext cx="2133600" cy="476250"/>
          </a:xfrm>
        </p:spPr>
        <p:txBody>
          <a:bodyPr/>
          <a:lstStyle>
            <a:lvl1pPr>
              <a:defRPr/>
            </a:lvl1pPr>
          </a:lstStyle>
          <a:p>
            <a:pPr>
              <a:defRPr/>
            </a:pPr>
            <a:fld id="{CFAA7278-4159-4045-9714-404917DB1B1B}"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cs-CZ"/>
              <a:t>© Ing. Václav Opatrný</a:t>
            </a: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281FAA5D-3C7C-4EB5-A21F-A36040E2239C}"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Lst>
  <p:hf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611188" y="404813"/>
            <a:ext cx="3295650" cy="719137"/>
          </a:xfrm>
          <a:prstGeom prst="rect">
            <a:avLst/>
          </a:prstGeom>
          <a:noFill/>
          <a:ln w="9525">
            <a:noFill/>
            <a:miter lim="800000"/>
            <a:headEnd/>
            <a:tailEnd/>
          </a:ln>
        </p:spPr>
      </p:pic>
      <p:sp>
        <p:nvSpPr>
          <p:cNvPr id="3" name="TextovéPole 2"/>
          <p:cNvSpPr txBox="1"/>
          <p:nvPr/>
        </p:nvSpPr>
        <p:spPr>
          <a:xfrm>
            <a:off x="1979714" y="1124746"/>
            <a:ext cx="6125395" cy="584775"/>
          </a:xfrm>
          <a:prstGeom prst="rect">
            <a:avLst/>
          </a:prstGeom>
          <a:noFill/>
        </p:spPr>
        <p:txBody>
          <a:bodyPr wrap="none">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defRPr/>
            </a:pPr>
            <a:r>
              <a:rPr lang="cs-CZ" sz="32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Digitální učební materiál</a:t>
            </a:r>
          </a:p>
        </p:txBody>
      </p:sp>
      <p:graphicFrame>
        <p:nvGraphicFramePr>
          <p:cNvPr id="5" name="Tabulka 4"/>
          <p:cNvGraphicFramePr>
            <a:graphicFrameLocks noGrp="1"/>
          </p:cNvGraphicFramePr>
          <p:nvPr/>
        </p:nvGraphicFramePr>
        <p:xfrm>
          <a:off x="539552" y="1628800"/>
          <a:ext cx="8064896" cy="3111995"/>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571500">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b="1" dirty="0" smtClean="0"/>
                        <a:t>CZ.1.07/1.5.00/34.0891</a:t>
                      </a:r>
                      <a:endParaRPr lang="cs-CZ" sz="18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404355">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VYS_32_INOVACE_01_Rozvodná zařízení_bezpečnost</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457200">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200" dirty="0" smtClean="0"/>
                        <a:t>Vyšší odborná škola, Střední průmyslová škola a Střední odborná</a:t>
                      </a:r>
                      <a:r>
                        <a:rPr lang="cs-CZ" sz="1200" baseline="0" dirty="0" smtClean="0"/>
                        <a:t> škola řemesel a služeb, Strakonice, Zvolenská 934</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Ing. Václav Opatrný</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35741">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Rozvodná zařízení</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3. ročník</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57150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9.9. 2012</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bl>
          </a:graphicData>
        </a:graphic>
      </p:graphicFrame>
      <p:pic>
        <p:nvPicPr>
          <p:cNvPr id="3077" name="Obrázek 5" descr="logo.png"/>
          <p:cNvPicPr>
            <a:picLocks noChangeAspect="1"/>
          </p:cNvPicPr>
          <p:nvPr/>
        </p:nvPicPr>
        <p:blipFill>
          <a:blip r:embed="rId4" cstate="print"/>
          <a:srcRect/>
          <a:stretch>
            <a:fillRect/>
          </a:stretch>
        </p:blipFill>
        <p:spPr bwMode="auto">
          <a:xfrm>
            <a:off x="4643438" y="333375"/>
            <a:ext cx="3800475" cy="781050"/>
          </a:xfrm>
          <a:prstGeom prst="rect">
            <a:avLst/>
          </a:prstGeom>
          <a:noFill/>
          <a:ln w="9525">
            <a:noFill/>
            <a:miter lim="800000"/>
            <a:headEnd/>
            <a:tailEnd/>
          </a:ln>
        </p:spPr>
      </p:pic>
      <p:graphicFrame>
        <p:nvGraphicFramePr>
          <p:cNvPr id="7" name="Tabulka 6"/>
          <p:cNvGraphicFramePr>
            <a:graphicFrameLocks noGrp="1"/>
          </p:cNvGraphicFramePr>
          <p:nvPr/>
        </p:nvGraphicFramePr>
        <p:xfrm>
          <a:off x="539552" y="4581127"/>
          <a:ext cx="8064896" cy="1930509"/>
        </p:xfrm>
        <a:graphic>
          <a:graphicData uri="http://schemas.openxmlformats.org/drawingml/2006/table">
            <a:tbl>
              <a:tblPr firstRow="1" bandRow="1">
                <a:tableStyleId>{5940675A-B579-460E-94D1-54222C63F5DA}</a:tableStyleId>
              </a:tblPr>
              <a:tblGrid>
                <a:gridCol w="4032448"/>
                <a:gridCol w="4032448"/>
              </a:tblGrid>
              <a:tr h="213837">
                <a:tc>
                  <a:txBody>
                    <a:bodyPr/>
                    <a:lstStyle/>
                    <a:p>
                      <a:pPr algn="l"/>
                      <a:r>
                        <a:rPr lang="cs-CZ" sz="1400" dirty="0" smtClean="0"/>
                        <a:t>Anotace</a:t>
                      </a:r>
                      <a:endParaRPr lang="cs-CZ" sz="1400" dirty="0"/>
                    </a:p>
                  </a:txBody>
                  <a:tcPr anchor="ctr">
                    <a:cell3D prstMaterial="dkEdge">
                      <a:bevel/>
                      <a:lightRig rig="flood" dir="t"/>
                    </a:cell3D>
                    <a:solidFill>
                      <a:schemeClr val="accent1">
                        <a:lumMod val="20000"/>
                        <a:lumOff val="80000"/>
                      </a:schemeClr>
                    </a:solidFill>
                  </a:tcPr>
                </a:tc>
                <a:tc>
                  <a:txBody>
                    <a:bodyPr/>
                    <a:lstStyle/>
                    <a:p>
                      <a:pPr algn="l"/>
                      <a:r>
                        <a:rPr lang="cs-CZ" sz="1400" dirty="0" smtClean="0"/>
                        <a:t>Metodický pokyn</a:t>
                      </a:r>
                      <a:endParaRPr lang="cs-CZ" sz="1400" dirty="0"/>
                    </a:p>
                  </a:txBody>
                  <a:tcPr anchor="ctr">
                    <a:cell3D prstMaterial="dkEdge">
                      <a:bevel/>
                      <a:lightRig rig="flood" dir="t"/>
                    </a:cell3D>
                    <a:solidFill>
                      <a:schemeClr val="accent1">
                        <a:lumMod val="20000"/>
                        <a:lumOff val="80000"/>
                      </a:schemeClr>
                    </a:solidFill>
                  </a:tcPr>
                </a:tc>
              </a:tr>
              <a:tr h="1625709">
                <a:tc>
                  <a:txBody>
                    <a:bodyPr/>
                    <a:lstStyle/>
                    <a:p>
                      <a:pPr algn="l"/>
                      <a:r>
                        <a:rPr lang="cs-CZ" sz="1000" b="0" i="0" kern="1200" dirty="0" smtClean="0">
                          <a:solidFill>
                            <a:schemeClr val="tx1"/>
                          </a:solidFill>
                          <a:latin typeface="+mn-lt"/>
                          <a:ea typeface="+mn-ea"/>
                          <a:cs typeface="+mn-cs"/>
                        </a:rPr>
                        <a:t>Prezentace, obsahující organizační a technologická opatření pro bezpečný provoz elektrotechnických zařízení.</a:t>
                      </a:r>
                      <a:r>
                        <a:rPr lang="cs-CZ" sz="1000" b="0" i="0" kern="1200" baseline="0" dirty="0" smtClean="0">
                          <a:solidFill>
                            <a:schemeClr val="tx1"/>
                          </a:solidFill>
                          <a:latin typeface="+mn-lt"/>
                          <a:ea typeface="+mn-ea"/>
                          <a:cs typeface="+mn-cs"/>
                        </a:rPr>
                        <a:t> </a:t>
                      </a:r>
                      <a:r>
                        <a:rPr lang="cs-CZ" sz="1000" b="0" i="0" kern="1200" dirty="0" smtClean="0">
                          <a:solidFill>
                            <a:schemeClr val="tx1"/>
                          </a:solidFill>
                          <a:latin typeface="+mn-lt"/>
                          <a:ea typeface="+mn-ea"/>
                          <a:cs typeface="+mn-cs"/>
                        </a:rPr>
                        <a:t>Na osmi snímcích rozebírá základní problematiku bezpečnosti</a:t>
                      </a:r>
                      <a:r>
                        <a:rPr lang="cs-CZ" sz="1000" b="0" i="0" kern="1200" baseline="0" dirty="0" smtClean="0">
                          <a:solidFill>
                            <a:schemeClr val="tx1"/>
                          </a:solidFill>
                          <a:latin typeface="+mn-lt"/>
                          <a:ea typeface="+mn-ea"/>
                          <a:cs typeface="+mn-cs"/>
                        </a:rPr>
                        <a:t> v elektrotechnice</a:t>
                      </a:r>
                      <a:r>
                        <a:rPr lang="cs-CZ" sz="1000" b="0" i="0" kern="1200" dirty="0" smtClean="0">
                          <a:solidFill>
                            <a:schemeClr val="tx1"/>
                          </a:solidFill>
                          <a:latin typeface="+mn-lt"/>
                          <a:ea typeface="+mn-ea"/>
                          <a:cs typeface="+mn-cs"/>
                        </a:rPr>
                        <a:t>. Vzhledem k tomu, že obsah textů vychází z citace příslušných elektrotechnických norem, je v této elektronické podobě kladen důraz na přehledné podání celé problematiky. Přezkoušení učiva je prováděno výběrem otázek z Vyhlášky č. 50/1978 Sb. Jednotlivé paragrafy</a:t>
                      </a:r>
                      <a:r>
                        <a:rPr lang="cs-CZ" sz="1000" b="0" i="0" kern="1200" baseline="0" dirty="0" smtClean="0">
                          <a:solidFill>
                            <a:schemeClr val="tx1"/>
                          </a:solidFill>
                          <a:latin typeface="+mn-lt"/>
                          <a:ea typeface="+mn-ea"/>
                          <a:cs typeface="+mn-cs"/>
                        </a:rPr>
                        <a:t> ze jmenované vyhlášky jsou přejaté z CD ROM </a:t>
                      </a:r>
                      <a:r>
                        <a:rPr lang="cs-CZ" sz="1000" b="0" i="0" kern="1200" baseline="0" dirty="0" err="1" smtClean="0">
                          <a:solidFill>
                            <a:schemeClr val="tx1"/>
                          </a:solidFill>
                          <a:latin typeface="+mn-lt"/>
                          <a:ea typeface="+mn-ea"/>
                          <a:cs typeface="+mn-cs"/>
                        </a:rPr>
                        <a:t>elektro</a:t>
                      </a:r>
                      <a:r>
                        <a:rPr lang="cs-CZ" sz="1000" b="0" i="0" kern="1200" baseline="0" dirty="0" smtClean="0">
                          <a:solidFill>
                            <a:schemeClr val="tx1"/>
                          </a:solidFill>
                          <a:latin typeface="+mn-lt"/>
                          <a:ea typeface="+mn-ea"/>
                          <a:cs typeface="+mn-cs"/>
                        </a:rPr>
                        <a:t> (PŠIS Nymburk), který má naše škola zakoupen a aktualizuje jej. </a:t>
                      </a:r>
                      <a:r>
                        <a:rPr lang="cs-CZ" sz="1000" b="0" i="0" kern="1200" dirty="0" smtClean="0">
                          <a:solidFill>
                            <a:schemeClr val="tx1"/>
                          </a:solidFill>
                          <a:latin typeface="+mn-lt"/>
                          <a:ea typeface="+mn-ea"/>
                          <a:cs typeface="+mn-cs"/>
                        </a:rPr>
                        <a:t>Materiál je určen žákům k výuce i opakování učiva. </a:t>
                      </a:r>
                      <a:endParaRPr lang="cs-CZ" sz="600" dirty="0"/>
                    </a:p>
                  </a:txBody>
                  <a:tcPr anchor="ctr"/>
                </a:tc>
                <a:tc>
                  <a:txBody>
                    <a:bodyPr/>
                    <a:lstStyle/>
                    <a:p>
                      <a:pPr algn="l"/>
                      <a:r>
                        <a:rPr lang="cs-CZ" sz="1000" dirty="0" smtClean="0"/>
                        <a:t>Jednotlivé snímky </a:t>
                      </a:r>
                      <a:r>
                        <a:rPr lang="cs-CZ" sz="1000" baseline="0" dirty="0" smtClean="0"/>
                        <a:t> lze promítat na plátno, lépe však na interaktivní tabuli. Text je určen pro bezprostřední opakování látky frontálně se všemi žáky nebo po skupinách. Pokud škola vlastní přehled norem pro elektrotechniku, jak jej nabízí CD ROM </a:t>
                      </a:r>
                      <a:r>
                        <a:rPr lang="cs-CZ" sz="1000" baseline="0" dirty="0" err="1" smtClean="0"/>
                        <a:t>elektro</a:t>
                      </a:r>
                      <a:r>
                        <a:rPr lang="cs-CZ" sz="1000" baseline="0" dirty="0" smtClean="0"/>
                        <a:t> od </a:t>
                      </a:r>
                      <a:r>
                        <a:rPr lang="cs-CZ" sz="1000" b="0" i="0" kern="1200" baseline="0" dirty="0" smtClean="0">
                          <a:solidFill>
                            <a:schemeClr val="tx1"/>
                          </a:solidFill>
                          <a:latin typeface="+mn-lt"/>
                          <a:ea typeface="+mn-ea"/>
                          <a:cs typeface="+mn-cs"/>
                        </a:rPr>
                        <a:t>PŠIS Nymburk, může si vyučující připravit test k přezkoušení uvedené látky. Poslední snímek ukazuje jednu z možností úpravy testových otázek – převzato z </a:t>
                      </a:r>
                      <a:r>
                        <a:rPr lang="cs-CZ" sz="1000" b="0" i="0" kern="1200" baseline="0" smtClean="0">
                          <a:solidFill>
                            <a:schemeClr val="tx1"/>
                          </a:solidFill>
                          <a:latin typeface="+mn-lt"/>
                          <a:ea typeface="+mn-ea"/>
                          <a:cs typeface="+mn-cs"/>
                        </a:rPr>
                        <a:t>dokumentu Word.</a:t>
                      </a:r>
                      <a:endParaRPr lang="cs-CZ" sz="1000" dirty="0"/>
                    </a:p>
                  </a:txBody>
                  <a:tcPr anchor="ctr"/>
                </a:tc>
              </a:tr>
            </a:tbl>
          </a:graphicData>
        </a:graphic>
      </p:graphicFrame>
      <p:sp>
        <p:nvSpPr>
          <p:cNvPr id="8" name="Zástupný symbol pro zápatí 7"/>
          <p:cNvSpPr>
            <a:spLocks noGrp="1"/>
          </p:cNvSpPr>
          <p:nvPr>
            <p:ph type="ftr" sz="quarter" idx="11"/>
          </p:nvPr>
        </p:nvSpPr>
        <p:spPr>
          <a:xfrm>
            <a:off x="3132138" y="6492875"/>
            <a:ext cx="2895600" cy="365125"/>
          </a:xfrm>
        </p:spPr>
        <p:txBody>
          <a:bodyPr/>
          <a:lstStyle/>
          <a:p>
            <a:pPr>
              <a:defRPr/>
            </a:pPr>
            <a:r>
              <a:rPr lang="cs-CZ" dirty="0"/>
              <a:t>všechny animace a obrázky - archiv autora </a:t>
            </a:r>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4"/>
          <p:cNvSpPr>
            <a:spLocks noGrp="1" noChangeArrowheads="1"/>
          </p:cNvSpPr>
          <p:nvPr>
            <p:ph type="title"/>
          </p:nvPr>
        </p:nvSpPr>
        <p:spPr>
          <a:xfrm>
            <a:off x="415925" y="192088"/>
            <a:ext cx="8229600" cy="490537"/>
          </a:xfrm>
          <a:solidFill>
            <a:srgbClr val="FFC000"/>
          </a:solidFill>
        </p:spPr>
        <p:txBody>
          <a:bodyPr/>
          <a:lstStyle/>
          <a:p>
            <a:pPr eaLnBrk="1" hangingPunct="1"/>
            <a:r>
              <a:rPr lang="cs-CZ" sz="2000" smtClean="0"/>
              <a:t>Bezpečnost práce</a:t>
            </a:r>
          </a:p>
        </p:txBody>
      </p:sp>
      <p:sp>
        <p:nvSpPr>
          <p:cNvPr id="10275" name="Zástupný symbol pro zápatí 34"/>
          <p:cNvSpPr>
            <a:spLocks noGrp="1"/>
          </p:cNvSpPr>
          <p:nvPr>
            <p:ph type="ftr" sz="quarter" idx="11"/>
          </p:nvPr>
        </p:nvSpPr>
        <p:spPr bwMode="auto">
          <a:ln>
            <a:miter lim="800000"/>
            <a:headEnd/>
            <a:tailEnd/>
          </a:ln>
        </p:spPr>
        <p:txBody>
          <a:bodyPr wrap="square" numCol="1" compatLnSpc="1">
            <a:prstTxWarp prst="textNoShape">
              <a:avLst/>
            </a:prstTxWarp>
          </a:bodyPr>
          <a:lstStyle/>
          <a:p>
            <a:pPr>
              <a:defRPr/>
            </a:pPr>
            <a:r>
              <a:rPr lang="cs-CZ" smtClean="0"/>
              <a:t>© Ing. Václav Opatrný</a:t>
            </a:r>
          </a:p>
        </p:txBody>
      </p:sp>
      <p:sp>
        <p:nvSpPr>
          <p:cNvPr id="10274" name="Zástupný symbol pro číslo snímku 33"/>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3B71AAEE-CA89-41D9-BEBE-49F25478BA5F}" type="slidenum">
              <a:rPr lang="cs-CZ" smtClean="0"/>
              <a:pPr>
                <a:defRPr/>
              </a:pPr>
              <a:t>2</a:t>
            </a:fld>
            <a:endParaRPr lang="cs-CZ" smtClean="0"/>
          </a:p>
        </p:txBody>
      </p:sp>
      <p:sp>
        <p:nvSpPr>
          <p:cNvPr id="2053" name="Rectangle 5"/>
          <p:cNvSpPr>
            <a:spLocks noChangeArrowheads="1"/>
          </p:cNvSpPr>
          <p:nvPr/>
        </p:nvSpPr>
        <p:spPr bwMode="auto">
          <a:xfrm>
            <a:off x="468313" y="779463"/>
            <a:ext cx="8207375" cy="1979612"/>
          </a:xfrm>
          <a:prstGeom prst="rect">
            <a:avLst/>
          </a:prstGeom>
          <a:solidFill>
            <a:srgbClr val="F1FAC6"/>
          </a:solidFill>
          <a:ln w="9525">
            <a:noFill/>
            <a:miter lim="800000"/>
            <a:headEnd/>
            <a:tailEnd/>
          </a:ln>
          <a:effectLst/>
        </p:spPr>
        <p:txBody>
          <a:bodyPr anchor="ctr">
            <a:normAutofit fontScale="92500" lnSpcReduction="10000"/>
          </a:bodyPr>
          <a:lstStyle/>
          <a:p>
            <a:pPr algn="ctr">
              <a:defRPr/>
            </a:pPr>
            <a:r>
              <a:rPr lang="cs-CZ" sz="1600" i="1" dirty="0"/>
              <a:t>Otázka:</a:t>
            </a:r>
            <a:r>
              <a:rPr lang="cs-CZ" sz="1800" b="1" dirty="0"/>
              <a:t> Bezpečnostní předpisy pro obsluhu a práci na el. zařízeních</a:t>
            </a:r>
          </a:p>
          <a:p>
            <a:pPr algn="ctr">
              <a:defRPr/>
            </a:pPr>
            <a:endParaRPr lang="cs-CZ" sz="1000" b="1" dirty="0"/>
          </a:p>
          <a:p>
            <a:pPr>
              <a:buFontTx/>
              <a:buChar char="•"/>
              <a:defRPr/>
            </a:pPr>
            <a:r>
              <a:rPr lang="cs-CZ" dirty="0"/>
              <a:t>ustanovení předpisů, důležité pojmy, zásady a postupy při práci na el. zařízeních. Přezkušování el. zařízení před uvedením do provozu.</a:t>
            </a:r>
          </a:p>
          <a:p>
            <a:pPr lvl="1">
              <a:buFontTx/>
              <a:buChar char="•"/>
              <a:defRPr/>
            </a:pPr>
            <a:r>
              <a:rPr lang="cs-CZ" dirty="0"/>
              <a:t>Škody na zdraví a na majetku, technická a organizační opatření</a:t>
            </a:r>
          </a:p>
          <a:p>
            <a:pPr lvl="1">
              <a:buFontTx/>
              <a:buChar char="•"/>
              <a:defRPr/>
            </a:pPr>
            <a:r>
              <a:rPr lang="cs-CZ" dirty="0"/>
              <a:t>Stupně odborné způsobilosti podle vyhlášky č. 50/1978Sb.</a:t>
            </a:r>
          </a:p>
          <a:p>
            <a:pPr lvl="1">
              <a:buFontTx/>
              <a:buChar char="•"/>
              <a:defRPr/>
            </a:pPr>
            <a:r>
              <a:rPr lang="cs-CZ" dirty="0"/>
              <a:t>Obsluha a práce na elektrickém zařízení podle elektrotechnické kvalifikace</a:t>
            </a:r>
          </a:p>
          <a:p>
            <a:pPr lvl="1">
              <a:buFontTx/>
              <a:buChar char="•"/>
              <a:defRPr/>
            </a:pPr>
            <a:r>
              <a:rPr lang="cs-CZ" dirty="0"/>
              <a:t>Práce pod napětím, příkaz „B“, bezpečnostní sdělení</a:t>
            </a:r>
          </a:p>
          <a:p>
            <a:pPr lvl="1">
              <a:buFontTx/>
              <a:buChar char="•"/>
              <a:defRPr/>
            </a:pPr>
            <a:r>
              <a:rPr lang="cs-CZ" dirty="0"/>
              <a:t>Nebezpečí úrazu elektřinou</a:t>
            </a:r>
          </a:p>
          <a:p>
            <a:pPr lvl="1">
              <a:buFontTx/>
              <a:buChar char="•"/>
              <a:defRPr/>
            </a:pPr>
            <a:r>
              <a:rPr lang="cs-CZ" dirty="0"/>
              <a:t>Přezkoušení elektrických zařízení před uvedením do provozu</a:t>
            </a:r>
          </a:p>
        </p:txBody>
      </p:sp>
      <p:sp>
        <p:nvSpPr>
          <p:cNvPr id="2054" name="Text Box 6"/>
          <p:cNvSpPr txBox="1">
            <a:spLocks noChangeArrowheads="1"/>
          </p:cNvSpPr>
          <p:nvPr/>
        </p:nvSpPr>
        <p:spPr bwMode="auto">
          <a:xfrm>
            <a:off x="447675" y="2824163"/>
            <a:ext cx="3989388" cy="581025"/>
          </a:xfrm>
          <a:prstGeom prst="rect">
            <a:avLst/>
          </a:prstGeom>
          <a:noFill/>
          <a:ln w="9525">
            <a:noFill/>
            <a:miter lim="800000"/>
            <a:headEnd/>
            <a:tailEnd/>
          </a:ln>
        </p:spPr>
        <p:txBody>
          <a:bodyPr/>
          <a:lstStyle/>
          <a:p>
            <a:r>
              <a:rPr lang="cs-CZ" b="1" dirty="0"/>
              <a:t>Škody na elektrickém zařízení:</a:t>
            </a:r>
            <a:r>
              <a:rPr lang="cs-CZ" dirty="0"/>
              <a:t> 	</a:t>
            </a:r>
            <a:r>
              <a:rPr lang="cs-CZ" sz="1600" b="1" dirty="0"/>
              <a:t>na zdraví</a:t>
            </a:r>
          </a:p>
          <a:p>
            <a:r>
              <a:rPr lang="cs-CZ" dirty="0"/>
              <a:t>			</a:t>
            </a:r>
            <a:r>
              <a:rPr lang="cs-CZ" sz="1600" b="1" dirty="0"/>
              <a:t>na majetku</a:t>
            </a:r>
          </a:p>
        </p:txBody>
      </p:sp>
      <p:sp>
        <p:nvSpPr>
          <p:cNvPr id="2055" name="Text Box 7"/>
          <p:cNvSpPr txBox="1">
            <a:spLocks noChangeArrowheads="1"/>
          </p:cNvSpPr>
          <p:nvPr/>
        </p:nvSpPr>
        <p:spPr bwMode="auto">
          <a:xfrm>
            <a:off x="5364163" y="2852738"/>
            <a:ext cx="3260725" cy="581025"/>
          </a:xfrm>
          <a:prstGeom prst="rect">
            <a:avLst/>
          </a:prstGeom>
          <a:noFill/>
          <a:ln w="9525">
            <a:noFill/>
            <a:miter lim="800000"/>
            <a:headEnd/>
            <a:tailEnd/>
          </a:ln>
        </p:spPr>
        <p:txBody>
          <a:bodyPr/>
          <a:lstStyle/>
          <a:p>
            <a:r>
              <a:rPr lang="cs-CZ" b="1" dirty="0"/>
              <a:t>Ochranná opatření:</a:t>
            </a:r>
            <a:r>
              <a:rPr lang="cs-CZ" dirty="0"/>
              <a:t>	</a:t>
            </a:r>
            <a:r>
              <a:rPr lang="cs-CZ" sz="1600" b="1" dirty="0"/>
              <a:t>technická</a:t>
            </a:r>
          </a:p>
          <a:p>
            <a:r>
              <a:rPr lang="cs-CZ" dirty="0"/>
              <a:t>		</a:t>
            </a:r>
            <a:r>
              <a:rPr lang="cs-CZ" sz="1600" b="1" dirty="0"/>
              <a:t>organizační</a:t>
            </a:r>
          </a:p>
        </p:txBody>
      </p:sp>
      <p:sp>
        <p:nvSpPr>
          <p:cNvPr id="2056" name="AutoShape 8"/>
          <p:cNvSpPr>
            <a:spLocks noChangeArrowheads="1"/>
          </p:cNvSpPr>
          <p:nvPr/>
        </p:nvSpPr>
        <p:spPr bwMode="auto">
          <a:xfrm>
            <a:off x="4572000" y="2852738"/>
            <a:ext cx="647700" cy="431800"/>
          </a:xfrm>
          <a:prstGeom prst="rightArrow">
            <a:avLst>
              <a:gd name="adj1" fmla="val 50000"/>
              <a:gd name="adj2" fmla="val 37500"/>
            </a:avLst>
          </a:prstGeom>
          <a:solidFill>
            <a:schemeClr val="accent1"/>
          </a:solidFill>
          <a:ln w="9525">
            <a:solidFill>
              <a:schemeClr val="tx1"/>
            </a:solidFill>
            <a:miter lim="800000"/>
            <a:headEnd/>
            <a:tailEnd/>
          </a:ln>
          <a:effectLst/>
        </p:spPr>
        <p:txBody>
          <a:bodyPr anchor="ctr">
            <a:normAutofit fontScale="70000" lnSpcReduction="20000"/>
          </a:bodyPr>
          <a:lstStyle/>
          <a:p>
            <a:pPr>
              <a:defRPr/>
            </a:pPr>
            <a:endParaRPr lang="cs-CZ"/>
          </a:p>
        </p:txBody>
      </p:sp>
      <p:sp>
        <p:nvSpPr>
          <p:cNvPr id="2057" name="Line 9"/>
          <p:cNvSpPr>
            <a:spLocks noChangeShapeType="1"/>
          </p:cNvSpPr>
          <p:nvPr/>
        </p:nvSpPr>
        <p:spPr bwMode="auto">
          <a:xfrm>
            <a:off x="539750" y="3429000"/>
            <a:ext cx="8135938" cy="0"/>
          </a:xfrm>
          <a:prstGeom prst="line">
            <a:avLst/>
          </a:prstGeom>
          <a:noFill/>
          <a:ln w="38100">
            <a:solidFill>
              <a:schemeClr val="accent2"/>
            </a:solidFill>
            <a:round/>
            <a:headEnd/>
            <a:tailEnd/>
          </a:ln>
          <a:effectLst/>
        </p:spPr>
        <p:txBody>
          <a:bodyPr>
            <a:normAutofit fontScale="25000" lnSpcReduction="20000"/>
          </a:bodyPr>
          <a:lstStyle/>
          <a:p>
            <a:pPr>
              <a:defRPr/>
            </a:pPr>
            <a:endParaRPr lang="cs-CZ"/>
          </a:p>
        </p:txBody>
      </p:sp>
      <p:sp>
        <p:nvSpPr>
          <p:cNvPr id="4106" name="Text Box 10"/>
          <p:cNvSpPr txBox="1">
            <a:spLocks noChangeArrowheads="1"/>
          </p:cNvSpPr>
          <p:nvPr/>
        </p:nvSpPr>
        <p:spPr bwMode="auto">
          <a:xfrm>
            <a:off x="454025" y="3481388"/>
            <a:ext cx="8156575" cy="830262"/>
          </a:xfrm>
          <a:prstGeom prst="rect">
            <a:avLst/>
          </a:prstGeom>
          <a:noFill/>
          <a:ln w="9525">
            <a:noFill/>
            <a:miter lim="800000"/>
            <a:headEnd/>
            <a:tailEnd/>
          </a:ln>
        </p:spPr>
        <p:txBody>
          <a:bodyPr/>
          <a:lstStyle/>
          <a:p>
            <a:r>
              <a:rPr lang="cs-CZ" dirty="0"/>
              <a:t>Elektrické zařízení – zahrnuje jednotlivé elektrotechnické výrobky nebo jejich soubory, smontované k jistému účelu. Bezpečnost sériově vyráběných elektrických předmětů je ověřována v systému </a:t>
            </a:r>
            <a:r>
              <a:rPr lang="cs-CZ" b="1" dirty="0"/>
              <a:t>státního zkušebnictví</a:t>
            </a:r>
            <a:r>
              <a:rPr lang="cs-CZ" dirty="0"/>
              <a:t> – Elektrotechnický zkušební ústav. K zamezení neodborné montáže nebo k odhalení poškození el. instalací, sestav zajišťují </a:t>
            </a:r>
            <a:r>
              <a:rPr lang="cs-CZ" b="1" dirty="0"/>
              <a:t>výchozí a pravidelné revize</a:t>
            </a:r>
          </a:p>
        </p:txBody>
      </p:sp>
      <p:sp>
        <p:nvSpPr>
          <p:cNvPr id="4107" name="AutoShape 28"/>
          <p:cNvSpPr>
            <a:spLocks noChangeArrowheads="1"/>
          </p:cNvSpPr>
          <p:nvPr/>
        </p:nvSpPr>
        <p:spPr bwMode="auto">
          <a:xfrm>
            <a:off x="466725" y="5229225"/>
            <a:ext cx="1008063" cy="431800"/>
          </a:xfrm>
          <a:prstGeom prst="flowChartAlternateProcess">
            <a:avLst/>
          </a:prstGeom>
          <a:solidFill>
            <a:srgbClr val="D6FCCC"/>
          </a:solidFill>
          <a:ln w="9525">
            <a:solidFill>
              <a:schemeClr val="tx1"/>
            </a:solidFill>
            <a:miter lim="800000"/>
            <a:headEnd/>
            <a:tailEnd/>
          </a:ln>
        </p:spPr>
        <p:txBody>
          <a:bodyPr anchor="ctr"/>
          <a:lstStyle/>
          <a:p>
            <a:pPr algn="ctr"/>
            <a:r>
              <a:rPr lang="cs-CZ"/>
              <a:t>výzkum</a:t>
            </a:r>
          </a:p>
        </p:txBody>
      </p:sp>
      <p:sp>
        <p:nvSpPr>
          <p:cNvPr id="4108" name="AutoShape 29"/>
          <p:cNvSpPr>
            <a:spLocks noChangeArrowheads="1"/>
          </p:cNvSpPr>
          <p:nvPr/>
        </p:nvSpPr>
        <p:spPr bwMode="auto">
          <a:xfrm>
            <a:off x="1692275" y="5229225"/>
            <a:ext cx="1008063" cy="431800"/>
          </a:xfrm>
          <a:prstGeom prst="flowChartAlternateProcess">
            <a:avLst/>
          </a:prstGeom>
          <a:solidFill>
            <a:srgbClr val="D6FCCC"/>
          </a:solidFill>
          <a:ln w="9525">
            <a:solidFill>
              <a:schemeClr val="tx1"/>
            </a:solidFill>
            <a:miter lim="800000"/>
            <a:headEnd/>
            <a:tailEnd/>
          </a:ln>
        </p:spPr>
        <p:txBody>
          <a:bodyPr anchor="ctr"/>
          <a:lstStyle/>
          <a:p>
            <a:pPr algn="ctr"/>
            <a:r>
              <a:rPr lang="cs-CZ"/>
              <a:t>vývoj</a:t>
            </a:r>
          </a:p>
        </p:txBody>
      </p:sp>
      <p:sp>
        <p:nvSpPr>
          <p:cNvPr id="2078" name="AutoShape 30"/>
          <p:cNvSpPr>
            <a:spLocks noChangeArrowheads="1"/>
          </p:cNvSpPr>
          <p:nvPr/>
        </p:nvSpPr>
        <p:spPr bwMode="auto">
          <a:xfrm>
            <a:off x="2916238" y="4724400"/>
            <a:ext cx="1008062" cy="431800"/>
          </a:xfrm>
          <a:prstGeom prst="flowChartAlternateProcess">
            <a:avLst/>
          </a:prstGeom>
          <a:solidFill>
            <a:srgbClr val="D6FCCC"/>
          </a:solidFill>
          <a:ln w="9525">
            <a:solidFill>
              <a:schemeClr val="tx1"/>
            </a:solidFill>
            <a:miter lim="800000"/>
            <a:headEnd/>
            <a:tailEnd/>
          </a:ln>
          <a:effectLst/>
        </p:spPr>
        <p:txBody>
          <a:bodyPr anchor="ctr">
            <a:normAutofit fontScale="85000" lnSpcReduction="10000"/>
          </a:bodyPr>
          <a:lstStyle/>
          <a:p>
            <a:pPr algn="ctr">
              <a:defRPr/>
            </a:pPr>
            <a:r>
              <a:rPr lang="cs-CZ"/>
              <a:t>konstrukce</a:t>
            </a:r>
          </a:p>
        </p:txBody>
      </p:sp>
      <p:sp>
        <p:nvSpPr>
          <p:cNvPr id="2079" name="AutoShape 31"/>
          <p:cNvSpPr>
            <a:spLocks noChangeArrowheads="1"/>
          </p:cNvSpPr>
          <p:nvPr/>
        </p:nvSpPr>
        <p:spPr bwMode="auto">
          <a:xfrm>
            <a:off x="4140200" y="4724400"/>
            <a:ext cx="1008063" cy="431800"/>
          </a:xfrm>
          <a:prstGeom prst="flowChartAlternateProcess">
            <a:avLst/>
          </a:prstGeom>
          <a:solidFill>
            <a:srgbClr val="D6FCCC"/>
          </a:solidFill>
          <a:ln w="9525">
            <a:solidFill>
              <a:schemeClr val="tx1"/>
            </a:solidFill>
            <a:miter lim="800000"/>
            <a:headEnd/>
            <a:tailEnd/>
          </a:ln>
          <a:effectLst/>
        </p:spPr>
        <p:txBody>
          <a:bodyPr anchor="ctr">
            <a:normAutofit fontScale="92500"/>
          </a:bodyPr>
          <a:lstStyle/>
          <a:p>
            <a:pPr algn="ctr">
              <a:defRPr/>
            </a:pPr>
            <a:r>
              <a:rPr lang="cs-CZ" sz="1100" b="1" dirty="0"/>
              <a:t>schvalování</a:t>
            </a:r>
          </a:p>
        </p:txBody>
      </p:sp>
      <p:sp>
        <p:nvSpPr>
          <p:cNvPr id="4111" name="AutoShape 32"/>
          <p:cNvSpPr>
            <a:spLocks noChangeArrowheads="1"/>
          </p:cNvSpPr>
          <p:nvPr/>
        </p:nvSpPr>
        <p:spPr bwMode="auto">
          <a:xfrm>
            <a:off x="5364163" y="4724400"/>
            <a:ext cx="1008062" cy="431800"/>
          </a:xfrm>
          <a:prstGeom prst="flowChartAlternateProcess">
            <a:avLst/>
          </a:prstGeom>
          <a:solidFill>
            <a:srgbClr val="D6FCCC"/>
          </a:solidFill>
          <a:ln w="9525">
            <a:solidFill>
              <a:schemeClr val="tx1"/>
            </a:solidFill>
            <a:miter lim="800000"/>
            <a:headEnd/>
            <a:tailEnd/>
          </a:ln>
        </p:spPr>
        <p:txBody>
          <a:bodyPr anchor="ctr"/>
          <a:lstStyle/>
          <a:p>
            <a:pPr algn="ctr"/>
            <a:r>
              <a:rPr lang="cs-CZ" dirty="0"/>
              <a:t>výroba</a:t>
            </a:r>
          </a:p>
        </p:txBody>
      </p:sp>
      <p:sp>
        <p:nvSpPr>
          <p:cNvPr id="4112" name="AutoShape 33"/>
          <p:cNvSpPr>
            <a:spLocks noChangeArrowheads="1"/>
          </p:cNvSpPr>
          <p:nvPr/>
        </p:nvSpPr>
        <p:spPr bwMode="auto">
          <a:xfrm>
            <a:off x="6588125" y="5229225"/>
            <a:ext cx="1008063" cy="431800"/>
          </a:xfrm>
          <a:prstGeom prst="flowChartAlternateProcess">
            <a:avLst/>
          </a:prstGeom>
          <a:solidFill>
            <a:srgbClr val="F7AA43"/>
          </a:solidFill>
          <a:ln w="9525">
            <a:solidFill>
              <a:schemeClr val="tx1"/>
            </a:solidFill>
            <a:miter lim="800000"/>
            <a:headEnd/>
            <a:tailEnd/>
          </a:ln>
        </p:spPr>
        <p:txBody>
          <a:bodyPr anchor="ctr"/>
          <a:lstStyle/>
          <a:p>
            <a:pPr algn="ctr"/>
            <a:r>
              <a:rPr lang="cs-CZ"/>
              <a:t>provoz</a:t>
            </a:r>
          </a:p>
        </p:txBody>
      </p:sp>
      <p:sp>
        <p:nvSpPr>
          <p:cNvPr id="4113" name="AutoShape 34"/>
          <p:cNvSpPr>
            <a:spLocks noChangeArrowheads="1"/>
          </p:cNvSpPr>
          <p:nvPr/>
        </p:nvSpPr>
        <p:spPr bwMode="auto">
          <a:xfrm>
            <a:off x="7740650" y="5229225"/>
            <a:ext cx="1008063" cy="431800"/>
          </a:xfrm>
          <a:prstGeom prst="flowChartAlternateProcess">
            <a:avLst/>
          </a:prstGeom>
          <a:solidFill>
            <a:schemeClr val="folHlink"/>
          </a:solidFill>
          <a:ln w="9525">
            <a:solidFill>
              <a:schemeClr val="tx1"/>
            </a:solidFill>
            <a:miter lim="800000"/>
            <a:headEnd/>
            <a:tailEnd/>
          </a:ln>
        </p:spPr>
        <p:txBody>
          <a:bodyPr anchor="ctr"/>
          <a:lstStyle/>
          <a:p>
            <a:pPr algn="ctr"/>
            <a:r>
              <a:rPr lang="cs-CZ">
                <a:solidFill>
                  <a:schemeClr val="bg1"/>
                </a:solidFill>
              </a:rPr>
              <a:t>likvidace</a:t>
            </a:r>
          </a:p>
        </p:txBody>
      </p:sp>
      <p:sp>
        <p:nvSpPr>
          <p:cNvPr id="2083" name="AutoShape 35"/>
          <p:cNvSpPr>
            <a:spLocks noChangeArrowheads="1"/>
          </p:cNvSpPr>
          <p:nvPr/>
        </p:nvSpPr>
        <p:spPr bwMode="auto">
          <a:xfrm>
            <a:off x="2916238" y="5734050"/>
            <a:ext cx="1008062" cy="431800"/>
          </a:xfrm>
          <a:prstGeom prst="flowChartAlternateProcess">
            <a:avLst/>
          </a:prstGeom>
          <a:solidFill>
            <a:srgbClr val="D6FCCC"/>
          </a:solidFill>
          <a:ln w="9525">
            <a:solidFill>
              <a:schemeClr val="tx1"/>
            </a:solidFill>
            <a:miter lim="800000"/>
            <a:headEnd/>
            <a:tailEnd/>
          </a:ln>
          <a:effectLst/>
        </p:spPr>
        <p:txBody>
          <a:bodyPr anchor="ctr">
            <a:normAutofit fontScale="92500"/>
          </a:bodyPr>
          <a:lstStyle/>
          <a:p>
            <a:pPr algn="ctr">
              <a:defRPr/>
            </a:pPr>
            <a:r>
              <a:rPr lang="cs-CZ" sz="1100" b="1" dirty="0"/>
              <a:t>projektování</a:t>
            </a:r>
          </a:p>
        </p:txBody>
      </p:sp>
      <p:sp>
        <p:nvSpPr>
          <p:cNvPr id="4115" name="AutoShape 36"/>
          <p:cNvSpPr>
            <a:spLocks noChangeArrowheads="1"/>
          </p:cNvSpPr>
          <p:nvPr/>
        </p:nvSpPr>
        <p:spPr bwMode="auto">
          <a:xfrm>
            <a:off x="4140200" y="5734050"/>
            <a:ext cx="1008063" cy="431800"/>
          </a:xfrm>
          <a:prstGeom prst="flowChartAlternateProcess">
            <a:avLst/>
          </a:prstGeom>
          <a:solidFill>
            <a:srgbClr val="D6FCCC"/>
          </a:solidFill>
          <a:ln w="9525">
            <a:solidFill>
              <a:schemeClr val="tx1"/>
            </a:solidFill>
            <a:miter lim="800000"/>
            <a:headEnd/>
            <a:tailEnd/>
          </a:ln>
        </p:spPr>
        <p:txBody>
          <a:bodyPr anchor="ctr"/>
          <a:lstStyle/>
          <a:p>
            <a:pPr algn="ctr"/>
            <a:r>
              <a:rPr lang="cs-CZ"/>
              <a:t>montáž</a:t>
            </a:r>
          </a:p>
        </p:txBody>
      </p:sp>
      <p:sp>
        <p:nvSpPr>
          <p:cNvPr id="2085" name="AutoShape 37"/>
          <p:cNvSpPr>
            <a:spLocks noChangeArrowheads="1"/>
          </p:cNvSpPr>
          <p:nvPr/>
        </p:nvSpPr>
        <p:spPr bwMode="auto">
          <a:xfrm>
            <a:off x="5364163" y="5734050"/>
            <a:ext cx="1008062" cy="431800"/>
          </a:xfrm>
          <a:prstGeom prst="flowChartAlternateProcess">
            <a:avLst/>
          </a:prstGeom>
          <a:solidFill>
            <a:srgbClr val="D6FCCC"/>
          </a:solidFill>
          <a:ln w="9525">
            <a:solidFill>
              <a:schemeClr val="tx1"/>
            </a:solidFill>
            <a:miter lim="800000"/>
            <a:headEnd/>
            <a:tailEnd/>
          </a:ln>
          <a:effectLst/>
        </p:spPr>
        <p:txBody>
          <a:bodyPr anchor="ctr">
            <a:normAutofit fontScale="85000" lnSpcReduction="20000"/>
          </a:bodyPr>
          <a:lstStyle/>
          <a:p>
            <a:pPr algn="ctr">
              <a:defRPr/>
            </a:pPr>
            <a:r>
              <a:rPr lang="cs-CZ" dirty="0"/>
              <a:t>výchozí revize</a:t>
            </a:r>
          </a:p>
        </p:txBody>
      </p:sp>
      <p:cxnSp>
        <p:nvCxnSpPr>
          <p:cNvPr id="4117" name="AutoShape 38"/>
          <p:cNvCxnSpPr>
            <a:cxnSpLocks noChangeShapeType="1"/>
            <a:stCxn id="4107" idx="3"/>
            <a:endCxn id="4108" idx="1"/>
          </p:cNvCxnSpPr>
          <p:nvPr/>
        </p:nvCxnSpPr>
        <p:spPr bwMode="auto">
          <a:xfrm>
            <a:off x="1474788" y="5445125"/>
            <a:ext cx="217487" cy="0"/>
          </a:xfrm>
          <a:prstGeom prst="straightConnector1">
            <a:avLst/>
          </a:prstGeom>
          <a:noFill/>
          <a:ln w="9525">
            <a:solidFill>
              <a:schemeClr val="tx1"/>
            </a:solidFill>
            <a:round/>
            <a:headEnd/>
            <a:tailEnd type="triangle" w="med" len="med"/>
          </a:ln>
        </p:spPr>
      </p:cxnSp>
      <p:cxnSp>
        <p:nvCxnSpPr>
          <p:cNvPr id="4118" name="AutoShape 39"/>
          <p:cNvCxnSpPr>
            <a:cxnSpLocks noChangeShapeType="1"/>
            <a:stCxn id="4108" idx="3"/>
            <a:endCxn id="2078" idx="1"/>
          </p:cNvCxnSpPr>
          <p:nvPr/>
        </p:nvCxnSpPr>
        <p:spPr bwMode="auto">
          <a:xfrm flipV="1">
            <a:off x="2700338" y="4940300"/>
            <a:ext cx="215900" cy="504825"/>
          </a:xfrm>
          <a:prstGeom prst="bentConnector3">
            <a:avLst>
              <a:gd name="adj1" fmla="val 49264"/>
            </a:avLst>
          </a:prstGeom>
          <a:noFill/>
          <a:ln w="9525">
            <a:solidFill>
              <a:schemeClr val="tx1"/>
            </a:solidFill>
            <a:miter lim="800000"/>
            <a:headEnd/>
            <a:tailEnd type="triangle" w="med" len="med"/>
          </a:ln>
        </p:spPr>
      </p:cxnSp>
      <p:cxnSp>
        <p:nvCxnSpPr>
          <p:cNvPr id="4119" name="AutoShape 40"/>
          <p:cNvCxnSpPr>
            <a:cxnSpLocks noChangeShapeType="1"/>
            <a:stCxn id="4108" idx="3"/>
            <a:endCxn id="2083" idx="1"/>
          </p:cNvCxnSpPr>
          <p:nvPr/>
        </p:nvCxnSpPr>
        <p:spPr bwMode="auto">
          <a:xfrm>
            <a:off x="2700338" y="5445125"/>
            <a:ext cx="215900" cy="504825"/>
          </a:xfrm>
          <a:prstGeom prst="bentConnector3">
            <a:avLst>
              <a:gd name="adj1" fmla="val 49264"/>
            </a:avLst>
          </a:prstGeom>
          <a:noFill/>
          <a:ln w="9525">
            <a:solidFill>
              <a:schemeClr val="tx1"/>
            </a:solidFill>
            <a:miter lim="800000"/>
            <a:headEnd/>
            <a:tailEnd type="triangle" w="med" len="med"/>
          </a:ln>
        </p:spPr>
      </p:cxnSp>
      <p:cxnSp>
        <p:nvCxnSpPr>
          <p:cNvPr id="4120" name="AutoShape 41"/>
          <p:cNvCxnSpPr>
            <a:cxnSpLocks noChangeShapeType="1"/>
            <a:stCxn id="2078" idx="3"/>
            <a:endCxn id="2079" idx="1"/>
          </p:cNvCxnSpPr>
          <p:nvPr/>
        </p:nvCxnSpPr>
        <p:spPr bwMode="auto">
          <a:xfrm>
            <a:off x="3924300" y="4940300"/>
            <a:ext cx="215900" cy="0"/>
          </a:xfrm>
          <a:prstGeom prst="straightConnector1">
            <a:avLst/>
          </a:prstGeom>
          <a:noFill/>
          <a:ln w="9525">
            <a:solidFill>
              <a:schemeClr val="tx1"/>
            </a:solidFill>
            <a:round/>
            <a:headEnd/>
            <a:tailEnd type="triangle" w="med" len="med"/>
          </a:ln>
        </p:spPr>
      </p:cxnSp>
      <p:cxnSp>
        <p:nvCxnSpPr>
          <p:cNvPr id="4121" name="AutoShape 42"/>
          <p:cNvCxnSpPr>
            <a:cxnSpLocks noChangeShapeType="1"/>
            <a:stCxn id="2079" idx="3"/>
            <a:endCxn id="4111" idx="1"/>
          </p:cNvCxnSpPr>
          <p:nvPr/>
        </p:nvCxnSpPr>
        <p:spPr bwMode="auto">
          <a:xfrm>
            <a:off x="5148263" y="4940300"/>
            <a:ext cx="215900" cy="0"/>
          </a:xfrm>
          <a:prstGeom prst="straightConnector1">
            <a:avLst/>
          </a:prstGeom>
          <a:noFill/>
          <a:ln w="9525">
            <a:solidFill>
              <a:schemeClr val="tx1"/>
            </a:solidFill>
            <a:round/>
            <a:headEnd/>
            <a:tailEnd type="triangle" w="med" len="med"/>
          </a:ln>
        </p:spPr>
      </p:cxnSp>
      <p:cxnSp>
        <p:nvCxnSpPr>
          <p:cNvPr id="4122" name="AutoShape 43"/>
          <p:cNvCxnSpPr>
            <a:cxnSpLocks noChangeShapeType="1"/>
            <a:stCxn id="4111" idx="3"/>
            <a:endCxn id="4112" idx="1"/>
          </p:cNvCxnSpPr>
          <p:nvPr/>
        </p:nvCxnSpPr>
        <p:spPr bwMode="auto">
          <a:xfrm>
            <a:off x="6372225" y="4940300"/>
            <a:ext cx="215900" cy="504825"/>
          </a:xfrm>
          <a:prstGeom prst="bentConnector3">
            <a:avLst>
              <a:gd name="adj1" fmla="val 49264"/>
            </a:avLst>
          </a:prstGeom>
          <a:noFill/>
          <a:ln w="9525">
            <a:solidFill>
              <a:schemeClr val="tx1"/>
            </a:solidFill>
            <a:miter lim="800000"/>
            <a:headEnd/>
            <a:tailEnd type="triangle" w="med" len="med"/>
          </a:ln>
        </p:spPr>
      </p:cxnSp>
      <p:cxnSp>
        <p:nvCxnSpPr>
          <p:cNvPr id="4123" name="AutoShape 44"/>
          <p:cNvCxnSpPr>
            <a:cxnSpLocks noChangeShapeType="1"/>
            <a:stCxn id="2085" idx="3"/>
            <a:endCxn id="4112" idx="1"/>
          </p:cNvCxnSpPr>
          <p:nvPr/>
        </p:nvCxnSpPr>
        <p:spPr bwMode="auto">
          <a:xfrm flipV="1">
            <a:off x="6372225" y="5445125"/>
            <a:ext cx="215900" cy="504825"/>
          </a:xfrm>
          <a:prstGeom prst="bentConnector3">
            <a:avLst>
              <a:gd name="adj1" fmla="val 49264"/>
            </a:avLst>
          </a:prstGeom>
          <a:noFill/>
          <a:ln w="9525">
            <a:solidFill>
              <a:schemeClr val="tx1"/>
            </a:solidFill>
            <a:miter lim="800000"/>
            <a:headEnd/>
            <a:tailEnd type="triangle" w="med" len="med"/>
          </a:ln>
        </p:spPr>
      </p:cxnSp>
      <p:cxnSp>
        <p:nvCxnSpPr>
          <p:cNvPr id="4124" name="AutoShape 45"/>
          <p:cNvCxnSpPr>
            <a:cxnSpLocks noChangeShapeType="1"/>
            <a:stCxn id="2083" idx="3"/>
            <a:endCxn id="4115" idx="1"/>
          </p:cNvCxnSpPr>
          <p:nvPr/>
        </p:nvCxnSpPr>
        <p:spPr bwMode="auto">
          <a:xfrm>
            <a:off x="3924300" y="5949950"/>
            <a:ext cx="215900" cy="0"/>
          </a:xfrm>
          <a:prstGeom prst="straightConnector1">
            <a:avLst/>
          </a:prstGeom>
          <a:noFill/>
          <a:ln w="9525">
            <a:solidFill>
              <a:schemeClr val="tx1"/>
            </a:solidFill>
            <a:round/>
            <a:headEnd/>
            <a:tailEnd type="triangle" w="med" len="med"/>
          </a:ln>
        </p:spPr>
      </p:cxnSp>
      <p:cxnSp>
        <p:nvCxnSpPr>
          <p:cNvPr id="4125" name="AutoShape 46"/>
          <p:cNvCxnSpPr>
            <a:cxnSpLocks noChangeShapeType="1"/>
            <a:stCxn id="4115" idx="3"/>
            <a:endCxn id="2085" idx="1"/>
          </p:cNvCxnSpPr>
          <p:nvPr/>
        </p:nvCxnSpPr>
        <p:spPr bwMode="auto">
          <a:xfrm>
            <a:off x="5148263" y="5949950"/>
            <a:ext cx="215900" cy="0"/>
          </a:xfrm>
          <a:prstGeom prst="straightConnector1">
            <a:avLst/>
          </a:prstGeom>
          <a:noFill/>
          <a:ln w="9525">
            <a:solidFill>
              <a:schemeClr val="tx1"/>
            </a:solidFill>
            <a:round/>
            <a:headEnd/>
            <a:tailEnd type="triangle" w="med" len="med"/>
          </a:ln>
        </p:spPr>
      </p:cxnSp>
      <p:cxnSp>
        <p:nvCxnSpPr>
          <p:cNvPr id="4126" name="AutoShape 47"/>
          <p:cNvCxnSpPr>
            <a:cxnSpLocks noChangeShapeType="1"/>
            <a:stCxn id="4112" idx="3"/>
            <a:endCxn id="4113" idx="1"/>
          </p:cNvCxnSpPr>
          <p:nvPr/>
        </p:nvCxnSpPr>
        <p:spPr bwMode="auto">
          <a:xfrm>
            <a:off x="7596188" y="5445125"/>
            <a:ext cx="144462" cy="0"/>
          </a:xfrm>
          <a:prstGeom prst="straightConnector1">
            <a:avLst/>
          </a:prstGeom>
          <a:noFill/>
          <a:ln w="9525">
            <a:solidFill>
              <a:schemeClr val="tx1"/>
            </a:solidFill>
            <a:round/>
            <a:headEnd/>
            <a:tailEnd type="triangle" w="med" len="med"/>
          </a:ln>
        </p:spPr>
      </p:cxnSp>
      <p:sp>
        <p:nvSpPr>
          <p:cNvPr id="2096" name="Text Box 48"/>
          <p:cNvSpPr txBox="1">
            <a:spLocks noChangeArrowheads="1"/>
          </p:cNvSpPr>
          <p:nvPr/>
        </p:nvSpPr>
        <p:spPr bwMode="auto">
          <a:xfrm>
            <a:off x="3563938" y="4437063"/>
            <a:ext cx="2089150" cy="274637"/>
          </a:xfrm>
          <a:prstGeom prst="rect">
            <a:avLst/>
          </a:prstGeom>
          <a:noFill/>
          <a:ln w="9525">
            <a:noFill/>
            <a:miter lim="800000"/>
            <a:headEnd/>
            <a:tailEnd/>
          </a:ln>
          <a:effectLst/>
        </p:spPr>
        <p:txBody>
          <a:bodyPr>
            <a:normAutofit fontScale="85000" lnSpcReduction="10000"/>
          </a:bodyPr>
          <a:lstStyle/>
          <a:p>
            <a:pPr>
              <a:defRPr/>
            </a:pPr>
            <a:r>
              <a:rPr lang="cs-CZ" b="1"/>
              <a:t>ELEKTRICKÉ  PŘEDMĚTY</a:t>
            </a:r>
          </a:p>
        </p:txBody>
      </p:sp>
      <p:sp>
        <p:nvSpPr>
          <p:cNvPr id="2097" name="Text Box 49"/>
          <p:cNvSpPr txBox="1">
            <a:spLocks noChangeArrowheads="1"/>
          </p:cNvSpPr>
          <p:nvPr/>
        </p:nvSpPr>
        <p:spPr bwMode="auto">
          <a:xfrm>
            <a:off x="3616325" y="5394325"/>
            <a:ext cx="2114550" cy="274638"/>
          </a:xfrm>
          <a:prstGeom prst="rect">
            <a:avLst/>
          </a:prstGeom>
          <a:noFill/>
          <a:ln w="9525">
            <a:noFill/>
            <a:miter lim="800000"/>
            <a:headEnd/>
            <a:tailEnd/>
          </a:ln>
          <a:effectLst/>
        </p:spPr>
        <p:txBody>
          <a:bodyPr>
            <a:normAutofit fontScale="85000" lnSpcReduction="10000"/>
          </a:bodyPr>
          <a:lstStyle/>
          <a:p>
            <a:pPr>
              <a:defRPr/>
            </a:pPr>
            <a:r>
              <a:rPr lang="cs-CZ" b="1"/>
              <a:t>ELEKTRICKÉ  INSTALACE</a:t>
            </a:r>
          </a:p>
        </p:txBody>
      </p:sp>
      <p:sp>
        <p:nvSpPr>
          <p:cNvPr id="2098" name="Text Box 50"/>
          <p:cNvSpPr txBox="1">
            <a:spLocks noChangeArrowheads="1"/>
          </p:cNvSpPr>
          <p:nvPr/>
        </p:nvSpPr>
        <p:spPr bwMode="auto">
          <a:xfrm>
            <a:off x="6659563" y="6021388"/>
            <a:ext cx="1008062" cy="476250"/>
          </a:xfrm>
          <a:prstGeom prst="rect">
            <a:avLst/>
          </a:prstGeom>
          <a:noFill/>
          <a:ln w="19050">
            <a:solidFill>
              <a:srgbClr val="0000FF"/>
            </a:solidFill>
            <a:miter lim="800000"/>
            <a:headEnd/>
            <a:tailEnd/>
          </a:ln>
          <a:effectLst/>
        </p:spPr>
        <p:txBody>
          <a:bodyPr>
            <a:normAutofit fontScale="92500" lnSpcReduction="10000"/>
          </a:bodyPr>
          <a:lstStyle/>
          <a:p>
            <a:pPr>
              <a:defRPr/>
            </a:pPr>
            <a:r>
              <a:rPr lang="cs-CZ"/>
              <a:t>pravidelné revize</a:t>
            </a:r>
          </a:p>
        </p:txBody>
      </p:sp>
      <p:sp>
        <p:nvSpPr>
          <p:cNvPr id="4130" name="AutoShape 51"/>
          <p:cNvSpPr>
            <a:spLocks noChangeArrowheads="1"/>
          </p:cNvSpPr>
          <p:nvPr/>
        </p:nvSpPr>
        <p:spPr bwMode="auto">
          <a:xfrm>
            <a:off x="7019925" y="5661025"/>
            <a:ext cx="215900" cy="360363"/>
          </a:xfrm>
          <a:prstGeom prst="upArrow">
            <a:avLst>
              <a:gd name="adj1" fmla="val 50000"/>
              <a:gd name="adj2" fmla="val 41728"/>
            </a:avLst>
          </a:prstGeom>
          <a:solidFill>
            <a:srgbClr val="ADA3FB"/>
          </a:solidFill>
          <a:ln w="9525">
            <a:solidFill>
              <a:schemeClr val="tx1"/>
            </a:solidFill>
            <a:miter lim="800000"/>
            <a:headEnd/>
            <a:tailEnd/>
          </a:ln>
        </p:spPr>
        <p:txBody>
          <a:bodyPr anchor="ctr"/>
          <a:lstStyle/>
          <a:p>
            <a:endParaRPr lang="cs-CZ"/>
          </a:p>
        </p:txBody>
      </p:sp>
      <p:sp>
        <p:nvSpPr>
          <p:cNvPr id="2100" name="AutoShape 52"/>
          <p:cNvSpPr>
            <a:spLocks noChangeArrowheads="1"/>
          </p:cNvSpPr>
          <p:nvPr/>
        </p:nvSpPr>
        <p:spPr bwMode="auto">
          <a:xfrm>
            <a:off x="250825" y="4508500"/>
            <a:ext cx="1728788" cy="720725"/>
          </a:xfrm>
          <a:prstGeom prst="downArrowCallout">
            <a:avLst>
              <a:gd name="adj1" fmla="val 31938"/>
              <a:gd name="adj2" fmla="val 37113"/>
              <a:gd name="adj3" fmla="val 18583"/>
              <a:gd name="adj4" fmla="val 66667"/>
            </a:avLst>
          </a:prstGeom>
          <a:solidFill>
            <a:srgbClr val="EAE01A"/>
          </a:solidFill>
          <a:ln w="9525">
            <a:solidFill>
              <a:schemeClr val="tx1"/>
            </a:solidFill>
            <a:miter lim="800000"/>
            <a:headEnd/>
            <a:tailEnd/>
          </a:ln>
          <a:effectLst/>
        </p:spPr>
        <p:txBody>
          <a:bodyPr anchor="ctr">
            <a:normAutofit lnSpcReduction="10000"/>
          </a:bodyPr>
          <a:lstStyle/>
          <a:p>
            <a:pPr algn="ctr">
              <a:defRPr/>
            </a:pPr>
            <a:r>
              <a:rPr lang="cs-CZ" dirty="0"/>
              <a:t>Způsobilost pracovníků</a:t>
            </a:r>
          </a:p>
        </p:txBody>
      </p:sp>
    </p:spTree>
  </p:cSld>
  <p:clrMapOvr>
    <a:masterClrMapping/>
  </p:clrMapOvr>
  <p:transition>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054"/>
                                        </p:tgtEl>
                                        <p:attrNameLst>
                                          <p:attrName>style.visibility</p:attrName>
                                        </p:attrNameLst>
                                      </p:cBhvr>
                                      <p:to>
                                        <p:strVal val="visible"/>
                                      </p:to>
                                    </p:set>
                                    <p:animEffect transition="in" filter="box(in)">
                                      <p:cBhvr>
                                        <p:cTn id="7" dur="500"/>
                                        <p:tgtEl>
                                          <p:spTgt spid="2054"/>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2055"/>
                                        </p:tgtEl>
                                        <p:attrNameLst>
                                          <p:attrName>style.visibility</p:attrName>
                                        </p:attrNameLst>
                                      </p:cBhvr>
                                      <p:to>
                                        <p:strVal val="visible"/>
                                      </p:to>
                                    </p:set>
                                    <p:animEffect transition="in" filter="box(in)">
                                      <p:cBhvr>
                                        <p:cTn id="12" dur="500"/>
                                        <p:tgtEl>
                                          <p:spTgt spid="2055"/>
                                        </p:tgtEl>
                                      </p:cBhvr>
                                    </p:animEffect>
                                  </p:childTnLst>
                                </p:cTn>
                              </p:par>
                            </p:childTnLst>
                          </p:cTn>
                        </p:par>
                      </p:childTnLst>
                    </p:cTn>
                  </p:par>
                  <p:par>
                    <p:cTn id="13" fill="hold">
                      <p:stCondLst>
                        <p:cond delay="indefinite"/>
                      </p:stCondLst>
                      <p:childTnLst>
                        <p:par>
                          <p:cTn id="14" fill="hold">
                            <p:stCondLst>
                              <p:cond delay="0"/>
                            </p:stCondLst>
                            <p:childTnLst>
                              <p:par>
                                <p:cTn id="15" presetID="0" presetClass="path" presetSubtype="0" accel="50000" decel="50000" fill="hold" grpId="0" nodeType="clickEffect">
                                  <p:stCondLst>
                                    <p:cond delay="0"/>
                                  </p:stCondLst>
                                  <p:childTnLst>
                                    <p:animMotion origin="layout" path="M 9.16667E-6 2.22222E-6 C 0.05174 -0.00787 0.10365 -0.01551 0.13942 0.00208 C 0.17518 0.01968 0.17796 0.08727 0.21511 0.10509 C 0.25226 0.12292 0.31476 0.10833 0.36216 0.10903 C 0.40955 0.10972 0.46216 0.12315 0.50001 0.10903 C 0.53785 0.09491 0.56442 0.04051 0.58942 0.02431 C 0.61442 0.0081 0.63994 0.01412 0.65001 0.01204 " pathEditMode="relative" ptsTypes="aaaaaaA">
                                      <p:cBhvr>
                                        <p:cTn id="16" dur="3000" fill="hold"/>
                                        <p:tgtEl>
                                          <p:spTgt spid="2100"/>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4" grpId="0"/>
      <p:bldP spid="2055" grpId="0"/>
      <p:bldP spid="210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Nadpis 1"/>
          <p:cNvSpPr>
            <a:spLocks noGrp="1"/>
          </p:cNvSpPr>
          <p:nvPr>
            <p:ph type="title"/>
          </p:nvPr>
        </p:nvSpPr>
        <p:spPr>
          <a:xfrm>
            <a:off x="457200" y="274638"/>
            <a:ext cx="8229600" cy="569912"/>
          </a:xfrm>
          <a:solidFill>
            <a:srgbClr val="FFC000"/>
          </a:solidFill>
        </p:spPr>
        <p:txBody>
          <a:bodyPr/>
          <a:lstStyle/>
          <a:p>
            <a:pPr eaLnBrk="1" hangingPunct="1"/>
            <a:r>
              <a:rPr lang="cs-CZ" sz="2400" smtClean="0"/>
              <a:t>Opatření na zajištění bezpečnosti el. zařízení</a:t>
            </a:r>
          </a:p>
        </p:txBody>
      </p:sp>
      <p:sp>
        <p:nvSpPr>
          <p:cNvPr id="11268" name="Zástupný symbol pro zápatí 3"/>
          <p:cNvSpPr>
            <a:spLocks noGrp="1"/>
          </p:cNvSpPr>
          <p:nvPr>
            <p:ph type="ftr" sz="quarter" idx="11"/>
          </p:nvPr>
        </p:nvSpPr>
        <p:spPr bwMode="auto">
          <a:ln>
            <a:miter lim="800000"/>
            <a:headEnd/>
            <a:tailEnd/>
          </a:ln>
        </p:spPr>
        <p:txBody>
          <a:bodyPr wrap="square" numCol="1" compatLnSpc="1">
            <a:prstTxWarp prst="textNoShape">
              <a:avLst/>
            </a:prstTxWarp>
          </a:bodyPr>
          <a:lstStyle/>
          <a:p>
            <a:pPr>
              <a:defRPr/>
            </a:pPr>
            <a:r>
              <a:rPr lang="cs-CZ"/>
              <a:t>© Ing. Václav Opatrný</a:t>
            </a:r>
          </a:p>
        </p:txBody>
      </p:sp>
      <p:sp>
        <p:nvSpPr>
          <p:cNvPr id="11267" name="Zástupný symbol pro číslo snímku 2"/>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A43571EB-5DAD-4267-B53B-089BD88BAFE8}" type="slidenum">
              <a:rPr lang="cs-CZ"/>
              <a:pPr>
                <a:defRPr/>
              </a:pPr>
              <a:t>3</a:t>
            </a:fld>
            <a:endParaRPr lang="cs-CZ"/>
          </a:p>
        </p:txBody>
      </p:sp>
      <p:sp>
        <p:nvSpPr>
          <p:cNvPr id="6" name="TextovéPole 5"/>
          <p:cNvSpPr txBox="1"/>
          <p:nvPr/>
        </p:nvSpPr>
        <p:spPr>
          <a:xfrm>
            <a:off x="651166" y="1704109"/>
            <a:ext cx="6100773" cy="369332"/>
          </a:xfrm>
          <a:prstGeom prst="rect">
            <a:avLst/>
          </a:prstGeom>
          <a:noFill/>
        </p:spPr>
        <p:txBody>
          <a:bodyPr wrap="none">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defRPr/>
            </a:pPr>
            <a:r>
              <a:rPr lang="cs-CZ" sz="18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Vyhláška č. 48/1982 Sb., zejména §194, §195 a §199</a:t>
            </a:r>
          </a:p>
        </p:txBody>
      </p:sp>
      <p:sp>
        <p:nvSpPr>
          <p:cNvPr id="7" name="TextovéPole 6"/>
          <p:cNvSpPr txBox="1"/>
          <p:nvPr/>
        </p:nvSpPr>
        <p:spPr>
          <a:xfrm>
            <a:off x="760413" y="2546350"/>
            <a:ext cx="7893050" cy="2678113"/>
          </a:xfrm>
          <a:prstGeom prst="rect">
            <a:avLst/>
          </a:prstGeom>
        </p:spPr>
        <p:style>
          <a:lnRef idx="2">
            <a:schemeClr val="accent6"/>
          </a:lnRef>
          <a:fillRef idx="1">
            <a:schemeClr val="lt1"/>
          </a:fillRef>
          <a:effectRef idx="0">
            <a:schemeClr val="accent6"/>
          </a:effectRef>
          <a:fontRef idx="minor">
            <a:schemeClr val="dk1"/>
          </a:fontRef>
        </p:style>
        <p:txBody>
          <a:bodyPr>
            <a:spAutoFit/>
          </a:bodyPr>
          <a:lstStyle/>
          <a:p>
            <a:pPr>
              <a:defRPr/>
            </a:pPr>
            <a:r>
              <a:rPr lang="cs-CZ" dirty="0"/>
              <a:t>Paragraf 199 popisuje nejdůležitější ochranná opatření prováděná na elektrických zařízeních. Vybíráme tato nejdůležitější:</a:t>
            </a:r>
          </a:p>
          <a:p>
            <a:pPr>
              <a:buFont typeface="Arial" pitchFamily="34" charset="0"/>
              <a:buChar char="•"/>
              <a:defRPr/>
            </a:pPr>
            <a:r>
              <a:rPr lang="cs-CZ" dirty="0"/>
              <a:t>Elektrická zařízení musí být ve všech svých částech konstruována, vyrobena, montována a provozována s přihlédnutím k provoznímu napětí tak, aby nebyla při obvyklém používání zdrojem </a:t>
            </a:r>
            <a:r>
              <a:rPr lang="cs-CZ" b="1" dirty="0"/>
              <a:t>úrazu, požáru nebo výbuchu</a:t>
            </a:r>
          </a:p>
          <a:p>
            <a:pPr lvl="1">
              <a:buFont typeface="Arial" pitchFamily="34" charset="0"/>
              <a:buChar char="•"/>
              <a:defRPr/>
            </a:pPr>
            <a:r>
              <a:rPr lang="cs-CZ" b="1" dirty="0"/>
              <a:t>Opatření  proti dotyku nebo přiblížení</a:t>
            </a:r>
            <a:r>
              <a:rPr lang="cs-CZ" dirty="0"/>
              <a:t> k částem s nebezpečným napětím (živým částem)</a:t>
            </a:r>
          </a:p>
          <a:p>
            <a:pPr lvl="1">
              <a:buFont typeface="Arial" pitchFamily="34" charset="0"/>
              <a:buChar char="•"/>
              <a:defRPr/>
            </a:pPr>
            <a:r>
              <a:rPr lang="cs-CZ" b="1" dirty="0"/>
              <a:t>Opatření proti nebezpečnému dotykovému napětí</a:t>
            </a:r>
            <a:r>
              <a:rPr lang="cs-CZ" dirty="0"/>
              <a:t> na přístupných vodivých neživých částech (například obalech, pouzdrech, krytech a konstrukcích)</a:t>
            </a:r>
          </a:p>
          <a:p>
            <a:pPr lvl="1">
              <a:buFont typeface="Arial" pitchFamily="34" charset="0"/>
              <a:buChar char="•"/>
              <a:defRPr/>
            </a:pPr>
            <a:r>
              <a:rPr lang="cs-CZ" b="1" dirty="0"/>
              <a:t>Opatření proti škodlivým účinkům atmosférických výbojů a provozních přepětí</a:t>
            </a:r>
          </a:p>
          <a:p>
            <a:pPr lvl="1">
              <a:buFont typeface="Arial" pitchFamily="34" charset="0"/>
              <a:buChar char="•"/>
              <a:defRPr/>
            </a:pPr>
            <a:r>
              <a:rPr lang="cs-CZ" b="1" dirty="0"/>
              <a:t>Opatření proti nebezpečí vyplývajícímu z nábojů statické elektřiny</a:t>
            </a:r>
          </a:p>
          <a:p>
            <a:pPr lvl="1">
              <a:buFont typeface="Arial" pitchFamily="34" charset="0"/>
              <a:buChar char="•"/>
              <a:defRPr/>
            </a:pPr>
            <a:r>
              <a:rPr lang="cs-CZ" b="1" dirty="0"/>
              <a:t>Opatření proti nebezpečným účinkům elektrického oblouku</a:t>
            </a:r>
          </a:p>
          <a:p>
            <a:pPr lvl="1">
              <a:buFont typeface="Arial" pitchFamily="34" charset="0"/>
              <a:buChar char="•"/>
              <a:defRPr/>
            </a:pPr>
            <a:r>
              <a:rPr lang="cs-CZ" b="1" dirty="0"/>
              <a:t>Opatření proti škodlivému působení prostředí</a:t>
            </a:r>
            <a:r>
              <a:rPr lang="cs-CZ" dirty="0"/>
              <a:t> na bezpečnost elektrického zařízení</a:t>
            </a:r>
            <a:endParaRPr lang="cs-CZ" b="1" dirty="0"/>
          </a:p>
        </p:txBody>
      </p:sp>
    </p:spTree>
  </p:cSld>
  <p:clrMapOvr>
    <a:masterClrMapping/>
  </p:clrMapOvr>
  <p:transition>
    <p:cut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4"/>
          <p:cNvSpPr>
            <a:spLocks noGrp="1" noChangeArrowheads="1"/>
          </p:cNvSpPr>
          <p:nvPr>
            <p:ph type="title"/>
          </p:nvPr>
        </p:nvSpPr>
        <p:spPr>
          <a:xfrm>
            <a:off x="457200" y="274638"/>
            <a:ext cx="8229600" cy="490537"/>
          </a:xfrm>
          <a:solidFill>
            <a:srgbClr val="FFC000"/>
          </a:solidFill>
        </p:spPr>
        <p:txBody>
          <a:bodyPr rtlCol="0">
            <a:normAutofit fontScale="90000"/>
          </a:bodyPr>
          <a:lstStyle/>
          <a:p>
            <a:pPr eaLnBrk="1" fontAlgn="auto" hangingPunct="1">
              <a:spcAft>
                <a:spcPts val="0"/>
              </a:spcAft>
              <a:defRPr/>
            </a:pPr>
            <a:r>
              <a:rPr lang="cs-CZ" sz="2800"/>
              <a:t>Činnosti na elektrickém zařízení</a:t>
            </a:r>
          </a:p>
        </p:txBody>
      </p:sp>
      <p:sp>
        <p:nvSpPr>
          <p:cNvPr id="12320" name="Zástupný symbol pro zápatí 31"/>
          <p:cNvSpPr>
            <a:spLocks noGrp="1"/>
          </p:cNvSpPr>
          <p:nvPr>
            <p:ph type="ftr" sz="quarter" idx="11"/>
          </p:nvPr>
        </p:nvSpPr>
        <p:spPr bwMode="auto">
          <a:ln>
            <a:miter lim="800000"/>
            <a:headEnd/>
            <a:tailEnd/>
          </a:ln>
        </p:spPr>
        <p:txBody>
          <a:bodyPr wrap="square" numCol="1" compatLnSpc="1">
            <a:prstTxWarp prst="textNoShape">
              <a:avLst/>
            </a:prstTxWarp>
          </a:bodyPr>
          <a:lstStyle/>
          <a:p>
            <a:pPr>
              <a:defRPr/>
            </a:pPr>
            <a:r>
              <a:rPr lang="cs-CZ"/>
              <a:t>© Ing. Václav Opatrný</a:t>
            </a:r>
          </a:p>
        </p:txBody>
      </p:sp>
      <p:sp>
        <p:nvSpPr>
          <p:cNvPr id="12319" name="Zástupný symbol pro číslo snímku 30"/>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1CC6A76F-67C3-42D4-9CEC-1C0D17A0D302}" type="slidenum">
              <a:rPr lang="cs-CZ"/>
              <a:pPr>
                <a:defRPr/>
              </a:pPr>
              <a:t>4</a:t>
            </a:fld>
            <a:endParaRPr lang="cs-CZ"/>
          </a:p>
        </p:txBody>
      </p:sp>
      <p:sp>
        <p:nvSpPr>
          <p:cNvPr id="6149" name="AutoShape 5"/>
          <p:cNvSpPr>
            <a:spLocks noChangeArrowheads="1"/>
          </p:cNvSpPr>
          <p:nvPr/>
        </p:nvSpPr>
        <p:spPr bwMode="auto">
          <a:xfrm>
            <a:off x="2700338" y="908050"/>
            <a:ext cx="2232025" cy="720725"/>
          </a:xfrm>
          <a:prstGeom prst="roundRect">
            <a:avLst>
              <a:gd name="adj" fmla="val 16667"/>
            </a:avLst>
          </a:prstGeom>
          <a:solidFill>
            <a:srgbClr val="F7AA43"/>
          </a:solidFill>
          <a:ln w="38100">
            <a:solidFill>
              <a:srgbClr val="FF0066"/>
            </a:solidFill>
            <a:round/>
            <a:headEnd/>
            <a:tailEnd/>
          </a:ln>
        </p:spPr>
        <p:txBody>
          <a:bodyPr anchor="ctr"/>
          <a:lstStyle/>
          <a:p>
            <a:pPr algn="ctr"/>
            <a:r>
              <a:rPr lang="cs-CZ"/>
              <a:t>Činnosti na elektrickém zařízení</a:t>
            </a:r>
          </a:p>
        </p:txBody>
      </p:sp>
      <p:sp>
        <p:nvSpPr>
          <p:cNvPr id="6150" name="AutoShape 6"/>
          <p:cNvSpPr>
            <a:spLocks noChangeArrowheads="1"/>
          </p:cNvSpPr>
          <p:nvPr/>
        </p:nvSpPr>
        <p:spPr bwMode="auto">
          <a:xfrm>
            <a:off x="1042988" y="1989138"/>
            <a:ext cx="1295400" cy="504825"/>
          </a:xfrm>
          <a:prstGeom prst="roundRect">
            <a:avLst>
              <a:gd name="adj" fmla="val 16667"/>
            </a:avLst>
          </a:prstGeom>
          <a:solidFill>
            <a:srgbClr val="EAE01A"/>
          </a:solidFill>
          <a:ln w="9525">
            <a:solidFill>
              <a:schemeClr val="tx1"/>
            </a:solidFill>
            <a:round/>
            <a:headEnd/>
            <a:tailEnd/>
          </a:ln>
        </p:spPr>
        <p:txBody>
          <a:bodyPr anchor="ctr"/>
          <a:lstStyle/>
          <a:p>
            <a:pPr algn="ctr"/>
            <a:r>
              <a:rPr lang="cs-CZ"/>
              <a:t>obsluha</a:t>
            </a:r>
          </a:p>
        </p:txBody>
      </p:sp>
      <p:sp>
        <p:nvSpPr>
          <p:cNvPr id="6151" name="AutoShape 7"/>
          <p:cNvSpPr>
            <a:spLocks noChangeArrowheads="1"/>
          </p:cNvSpPr>
          <p:nvPr/>
        </p:nvSpPr>
        <p:spPr bwMode="auto">
          <a:xfrm>
            <a:off x="4716463" y="1989138"/>
            <a:ext cx="1295400" cy="504825"/>
          </a:xfrm>
          <a:prstGeom prst="roundRect">
            <a:avLst>
              <a:gd name="adj" fmla="val 16667"/>
            </a:avLst>
          </a:prstGeom>
          <a:solidFill>
            <a:srgbClr val="EAE01A"/>
          </a:solidFill>
          <a:ln w="9525">
            <a:solidFill>
              <a:schemeClr val="tx1"/>
            </a:solidFill>
            <a:round/>
            <a:headEnd/>
            <a:tailEnd/>
          </a:ln>
        </p:spPr>
        <p:txBody>
          <a:bodyPr anchor="ctr"/>
          <a:lstStyle/>
          <a:p>
            <a:pPr algn="ctr"/>
            <a:r>
              <a:rPr lang="cs-CZ"/>
              <a:t>práce</a:t>
            </a:r>
          </a:p>
        </p:txBody>
      </p:sp>
      <p:sp>
        <p:nvSpPr>
          <p:cNvPr id="6152" name="AutoShape 8"/>
          <p:cNvSpPr>
            <a:spLocks noChangeArrowheads="1"/>
          </p:cNvSpPr>
          <p:nvPr/>
        </p:nvSpPr>
        <p:spPr bwMode="auto">
          <a:xfrm>
            <a:off x="323850" y="3068638"/>
            <a:ext cx="1223963" cy="360362"/>
          </a:xfrm>
          <a:prstGeom prst="roundRect">
            <a:avLst>
              <a:gd name="adj" fmla="val 16667"/>
            </a:avLst>
          </a:prstGeom>
          <a:solidFill>
            <a:srgbClr val="F1FAC6"/>
          </a:solidFill>
          <a:ln w="9525">
            <a:solidFill>
              <a:schemeClr val="tx1"/>
            </a:solidFill>
            <a:round/>
            <a:headEnd/>
            <a:tailEnd/>
          </a:ln>
        </p:spPr>
        <p:txBody>
          <a:bodyPr anchor="ctr"/>
          <a:lstStyle/>
          <a:p>
            <a:pPr algn="ctr"/>
            <a:r>
              <a:rPr lang="cs-CZ"/>
              <a:t>jednoduchá</a:t>
            </a:r>
          </a:p>
        </p:txBody>
      </p:sp>
      <p:sp>
        <p:nvSpPr>
          <p:cNvPr id="6153" name="AutoShape 9"/>
          <p:cNvSpPr>
            <a:spLocks noChangeArrowheads="1"/>
          </p:cNvSpPr>
          <p:nvPr/>
        </p:nvSpPr>
        <p:spPr bwMode="auto">
          <a:xfrm>
            <a:off x="1835150" y="3068638"/>
            <a:ext cx="1223963" cy="360362"/>
          </a:xfrm>
          <a:prstGeom prst="roundRect">
            <a:avLst>
              <a:gd name="adj" fmla="val 16667"/>
            </a:avLst>
          </a:prstGeom>
          <a:solidFill>
            <a:srgbClr val="F1FAC6"/>
          </a:solidFill>
          <a:ln w="9525">
            <a:solidFill>
              <a:schemeClr val="tx1"/>
            </a:solidFill>
            <a:round/>
            <a:headEnd/>
            <a:tailEnd/>
          </a:ln>
        </p:spPr>
        <p:txBody>
          <a:bodyPr anchor="ctr"/>
          <a:lstStyle/>
          <a:p>
            <a:pPr algn="ctr"/>
            <a:r>
              <a:rPr lang="cs-CZ"/>
              <a:t>složitá</a:t>
            </a:r>
          </a:p>
        </p:txBody>
      </p:sp>
      <p:sp>
        <p:nvSpPr>
          <p:cNvPr id="6154" name="AutoShape 10"/>
          <p:cNvSpPr>
            <a:spLocks noChangeArrowheads="1"/>
          </p:cNvSpPr>
          <p:nvPr/>
        </p:nvSpPr>
        <p:spPr bwMode="auto">
          <a:xfrm>
            <a:off x="6445250" y="2781300"/>
            <a:ext cx="1223963" cy="360363"/>
          </a:xfrm>
          <a:prstGeom prst="roundRect">
            <a:avLst>
              <a:gd name="adj" fmla="val 16667"/>
            </a:avLst>
          </a:prstGeom>
          <a:solidFill>
            <a:srgbClr val="D6FCCC"/>
          </a:solidFill>
          <a:ln w="28575">
            <a:solidFill>
              <a:schemeClr val="accent2"/>
            </a:solidFill>
            <a:round/>
            <a:headEnd/>
            <a:tailEnd/>
          </a:ln>
        </p:spPr>
        <p:txBody>
          <a:bodyPr anchor="ctr"/>
          <a:lstStyle/>
          <a:p>
            <a:pPr algn="ctr"/>
            <a:r>
              <a:rPr lang="cs-CZ"/>
              <a:t>samostatná</a:t>
            </a:r>
          </a:p>
        </p:txBody>
      </p:sp>
      <p:sp>
        <p:nvSpPr>
          <p:cNvPr id="5131" name="AutoShape 11"/>
          <p:cNvSpPr>
            <a:spLocks noChangeArrowheads="1"/>
          </p:cNvSpPr>
          <p:nvPr/>
        </p:nvSpPr>
        <p:spPr bwMode="auto">
          <a:xfrm>
            <a:off x="6445250" y="3429000"/>
            <a:ext cx="1223963" cy="360363"/>
          </a:xfrm>
          <a:prstGeom prst="roundRect">
            <a:avLst>
              <a:gd name="adj" fmla="val 16667"/>
            </a:avLst>
          </a:prstGeom>
          <a:solidFill>
            <a:srgbClr val="D6FCCC"/>
          </a:solidFill>
          <a:ln w="28575">
            <a:solidFill>
              <a:schemeClr val="accent2"/>
            </a:solidFill>
            <a:round/>
            <a:headEnd/>
            <a:tailEnd/>
          </a:ln>
          <a:effectLst/>
        </p:spPr>
        <p:txBody>
          <a:bodyPr anchor="ctr">
            <a:normAutofit fontScale="85000" lnSpcReduction="10000"/>
          </a:bodyPr>
          <a:lstStyle/>
          <a:p>
            <a:pPr algn="ctr">
              <a:defRPr/>
            </a:pPr>
            <a:r>
              <a:rPr lang="cs-CZ"/>
              <a:t>odborně řídící</a:t>
            </a:r>
          </a:p>
        </p:txBody>
      </p:sp>
      <p:sp>
        <p:nvSpPr>
          <p:cNvPr id="6156" name="AutoShape 12"/>
          <p:cNvSpPr>
            <a:spLocks noChangeArrowheads="1"/>
          </p:cNvSpPr>
          <p:nvPr/>
        </p:nvSpPr>
        <p:spPr bwMode="auto">
          <a:xfrm>
            <a:off x="3708400" y="2781300"/>
            <a:ext cx="1295400" cy="503238"/>
          </a:xfrm>
          <a:prstGeom prst="roundRect">
            <a:avLst>
              <a:gd name="adj" fmla="val 16667"/>
            </a:avLst>
          </a:prstGeom>
          <a:solidFill>
            <a:srgbClr val="F1FAC6"/>
          </a:solidFill>
          <a:ln w="38100">
            <a:solidFill>
              <a:srgbClr val="CCECFF"/>
            </a:solidFill>
            <a:round/>
            <a:headEnd/>
            <a:tailEnd/>
          </a:ln>
        </p:spPr>
        <p:txBody>
          <a:bodyPr anchor="ctr"/>
          <a:lstStyle/>
          <a:p>
            <a:pPr algn="ctr"/>
            <a:r>
              <a:rPr lang="cs-CZ"/>
              <a:t>bez napětí</a:t>
            </a:r>
          </a:p>
        </p:txBody>
      </p:sp>
      <p:sp>
        <p:nvSpPr>
          <p:cNvPr id="5133" name="AutoShape 13"/>
          <p:cNvSpPr>
            <a:spLocks noChangeArrowheads="1"/>
          </p:cNvSpPr>
          <p:nvPr/>
        </p:nvSpPr>
        <p:spPr bwMode="auto">
          <a:xfrm>
            <a:off x="3708400" y="3573463"/>
            <a:ext cx="1295400" cy="503237"/>
          </a:xfrm>
          <a:prstGeom prst="roundRect">
            <a:avLst>
              <a:gd name="adj" fmla="val 16667"/>
            </a:avLst>
          </a:prstGeom>
          <a:solidFill>
            <a:srgbClr val="F1FAC6"/>
          </a:solidFill>
          <a:ln w="9525">
            <a:solidFill>
              <a:schemeClr val="tx1"/>
            </a:solidFill>
            <a:round/>
            <a:headEnd/>
            <a:tailEnd/>
          </a:ln>
          <a:effectLst/>
        </p:spPr>
        <p:txBody>
          <a:bodyPr anchor="ctr">
            <a:normAutofit fontScale="85000" lnSpcReduction="10000"/>
          </a:bodyPr>
          <a:lstStyle/>
          <a:p>
            <a:pPr algn="ctr">
              <a:defRPr/>
            </a:pPr>
            <a:r>
              <a:rPr lang="cs-CZ"/>
              <a:t>v blízkosti částí pod napětím</a:t>
            </a:r>
          </a:p>
        </p:txBody>
      </p:sp>
      <p:sp>
        <p:nvSpPr>
          <p:cNvPr id="6158" name="AutoShape 14"/>
          <p:cNvSpPr>
            <a:spLocks noChangeArrowheads="1"/>
          </p:cNvSpPr>
          <p:nvPr/>
        </p:nvSpPr>
        <p:spPr bwMode="auto">
          <a:xfrm>
            <a:off x="3708400" y="4365625"/>
            <a:ext cx="1295400" cy="503238"/>
          </a:xfrm>
          <a:prstGeom prst="roundRect">
            <a:avLst>
              <a:gd name="adj" fmla="val 16667"/>
            </a:avLst>
          </a:prstGeom>
          <a:solidFill>
            <a:srgbClr val="F1FAC6"/>
          </a:solidFill>
          <a:ln w="9525">
            <a:solidFill>
              <a:schemeClr val="tx1"/>
            </a:solidFill>
            <a:round/>
            <a:headEnd/>
            <a:tailEnd/>
          </a:ln>
        </p:spPr>
        <p:txBody>
          <a:bodyPr anchor="ctr"/>
          <a:lstStyle/>
          <a:p>
            <a:pPr algn="ctr"/>
            <a:r>
              <a:rPr lang="cs-CZ"/>
              <a:t>pod napětím</a:t>
            </a:r>
          </a:p>
        </p:txBody>
      </p:sp>
      <p:sp>
        <p:nvSpPr>
          <p:cNvPr id="5135" name="AutoShape 15"/>
          <p:cNvSpPr>
            <a:spLocks noChangeArrowheads="1"/>
          </p:cNvSpPr>
          <p:nvPr/>
        </p:nvSpPr>
        <p:spPr bwMode="auto">
          <a:xfrm>
            <a:off x="7380288" y="4076700"/>
            <a:ext cx="1223962" cy="504825"/>
          </a:xfrm>
          <a:prstGeom prst="roundRect">
            <a:avLst>
              <a:gd name="adj" fmla="val 16667"/>
            </a:avLst>
          </a:prstGeom>
          <a:solidFill>
            <a:srgbClr val="D6FCCC"/>
          </a:solidFill>
          <a:ln w="9525">
            <a:solidFill>
              <a:schemeClr val="tx1"/>
            </a:solidFill>
            <a:round/>
            <a:headEnd/>
            <a:tailEnd/>
          </a:ln>
          <a:effectLst/>
        </p:spPr>
        <p:txBody>
          <a:bodyPr anchor="ctr">
            <a:normAutofit fontScale="92500" lnSpcReduction="10000"/>
          </a:bodyPr>
          <a:lstStyle/>
          <a:p>
            <a:pPr algn="ctr">
              <a:defRPr/>
            </a:pPr>
            <a:r>
              <a:rPr lang="cs-CZ"/>
              <a:t>Pomocí pokynů</a:t>
            </a:r>
          </a:p>
        </p:txBody>
      </p:sp>
      <p:sp>
        <p:nvSpPr>
          <p:cNvPr id="5136" name="AutoShape 16"/>
          <p:cNvSpPr>
            <a:spLocks noChangeArrowheads="1"/>
          </p:cNvSpPr>
          <p:nvPr/>
        </p:nvSpPr>
        <p:spPr bwMode="auto">
          <a:xfrm>
            <a:off x="7380288" y="4868863"/>
            <a:ext cx="1223962" cy="504825"/>
          </a:xfrm>
          <a:prstGeom prst="roundRect">
            <a:avLst>
              <a:gd name="adj" fmla="val 16667"/>
            </a:avLst>
          </a:prstGeom>
          <a:solidFill>
            <a:srgbClr val="D6FCCC"/>
          </a:solidFill>
          <a:ln w="9525">
            <a:solidFill>
              <a:schemeClr val="tx1"/>
            </a:solidFill>
            <a:round/>
            <a:headEnd/>
            <a:tailEnd/>
          </a:ln>
          <a:effectLst/>
        </p:spPr>
        <p:txBody>
          <a:bodyPr anchor="ctr">
            <a:normAutofit fontScale="92500" lnSpcReduction="10000"/>
          </a:bodyPr>
          <a:lstStyle/>
          <a:p>
            <a:pPr algn="ctr">
              <a:defRPr/>
            </a:pPr>
            <a:r>
              <a:rPr lang="cs-CZ"/>
              <a:t>Prováděním dohledu</a:t>
            </a:r>
          </a:p>
        </p:txBody>
      </p:sp>
      <p:sp>
        <p:nvSpPr>
          <p:cNvPr id="5137" name="AutoShape 17"/>
          <p:cNvSpPr>
            <a:spLocks noChangeArrowheads="1"/>
          </p:cNvSpPr>
          <p:nvPr/>
        </p:nvSpPr>
        <p:spPr bwMode="auto">
          <a:xfrm>
            <a:off x="7380288" y="5661025"/>
            <a:ext cx="1223962" cy="504825"/>
          </a:xfrm>
          <a:prstGeom prst="roundRect">
            <a:avLst>
              <a:gd name="adj" fmla="val 16667"/>
            </a:avLst>
          </a:prstGeom>
          <a:solidFill>
            <a:srgbClr val="D6FCCC"/>
          </a:solidFill>
          <a:ln w="9525">
            <a:solidFill>
              <a:schemeClr val="tx1"/>
            </a:solidFill>
            <a:round/>
            <a:headEnd/>
            <a:tailEnd/>
          </a:ln>
          <a:effectLst/>
        </p:spPr>
        <p:txBody>
          <a:bodyPr anchor="ctr">
            <a:normAutofit fontScale="92500" lnSpcReduction="10000"/>
          </a:bodyPr>
          <a:lstStyle/>
          <a:p>
            <a:pPr algn="ctr">
              <a:defRPr/>
            </a:pPr>
            <a:r>
              <a:rPr lang="cs-CZ"/>
              <a:t>Prováděním dozoru</a:t>
            </a:r>
          </a:p>
        </p:txBody>
      </p:sp>
      <p:cxnSp>
        <p:nvCxnSpPr>
          <p:cNvPr id="6162" name="AutoShape 18"/>
          <p:cNvCxnSpPr>
            <a:cxnSpLocks noChangeShapeType="1"/>
            <a:stCxn id="6151" idx="2"/>
            <a:endCxn id="6156" idx="3"/>
          </p:cNvCxnSpPr>
          <p:nvPr/>
        </p:nvCxnSpPr>
        <p:spPr bwMode="auto">
          <a:xfrm rot="5400000">
            <a:off x="4923632" y="2593181"/>
            <a:ext cx="539750" cy="341313"/>
          </a:xfrm>
          <a:prstGeom prst="bentConnector2">
            <a:avLst/>
          </a:prstGeom>
          <a:noFill/>
          <a:ln w="9525">
            <a:solidFill>
              <a:schemeClr val="tx1"/>
            </a:solidFill>
            <a:miter lim="800000"/>
            <a:headEnd/>
            <a:tailEnd type="triangle" w="med" len="med"/>
          </a:ln>
        </p:spPr>
      </p:cxnSp>
      <p:cxnSp>
        <p:nvCxnSpPr>
          <p:cNvPr id="6163" name="AutoShape 19"/>
          <p:cNvCxnSpPr>
            <a:cxnSpLocks noChangeShapeType="1"/>
            <a:stCxn id="6151" idx="2"/>
            <a:endCxn id="5133" idx="3"/>
          </p:cNvCxnSpPr>
          <p:nvPr/>
        </p:nvCxnSpPr>
        <p:spPr bwMode="auto">
          <a:xfrm rot="5400000">
            <a:off x="4518026" y="2979737"/>
            <a:ext cx="1331912" cy="360363"/>
          </a:xfrm>
          <a:prstGeom prst="bentConnector2">
            <a:avLst/>
          </a:prstGeom>
          <a:noFill/>
          <a:ln w="9525">
            <a:solidFill>
              <a:schemeClr val="tx1"/>
            </a:solidFill>
            <a:miter lim="800000"/>
            <a:headEnd/>
            <a:tailEnd type="triangle" w="med" len="med"/>
          </a:ln>
        </p:spPr>
      </p:cxnSp>
      <p:cxnSp>
        <p:nvCxnSpPr>
          <p:cNvPr id="6164" name="AutoShape 20"/>
          <p:cNvCxnSpPr>
            <a:cxnSpLocks noChangeShapeType="1"/>
            <a:stCxn id="6151" idx="2"/>
            <a:endCxn id="6158" idx="3"/>
          </p:cNvCxnSpPr>
          <p:nvPr/>
        </p:nvCxnSpPr>
        <p:spPr bwMode="auto">
          <a:xfrm rot="5400000">
            <a:off x="4121944" y="3375819"/>
            <a:ext cx="2124075" cy="360363"/>
          </a:xfrm>
          <a:prstGeom prst="bentConnector2">
            <a:avLst/>
          </a:prstGeom>
          <a:noFill/>
          <a:ln w="9525">
            <a:solidFill>
              <a:schemeClr val="tx1"/>
            </a:solidFill>
            <a:miter lim="800000"/>
            <a:headEnd/>
            <a:tailEnd type="triangle" w="med" len="med"/>
          </a:ln>
        </p:spPr>
      </p:cxnSp>
      <p:cxnSp>
        <p:nvCxnSpPr>
          <p:cNvPr id="6165" name="AutoShape 21"/>
          <p:cNvCxnSpPr>
            <a:cxnSpLocks noChangeShapeType="1"/>
            <a:stCxn id="6149" idx="3"/>
            <a:endCxn id="6151" idx="0"/>
          </p:cNvCxnSpPr>
          <p:nvPr/>
        </p:nvCxnSpPr>
        <p:spPr bwMode="auto">
          <a:xfrm>
            <a:off x="4951413" y="1268413"/>
            <a:ext cx="412750" cy="720725"/>
          </a:xfrm>
          <a:prstGeom prst="bentConnector2">
            <a:avLst/>
          </a:prstGeom>
          <a:noFill/>
          <a:ln w="9525">
            <a:solidFill>
              <a:schemeClr val="tx1"/>
            </a:solidFill>
            <a:miter lim="800000"/>
            <a:headEnd/>
            <a:tailEnd type="triangle" w="med" len="med"/>
          </a:ln>
        </p:spPr>
      </p:cxnSp>
      <p:cxnSp>
        <p:nvCxnSpPr>
          <p:cNvPr id="6166" name="AutoShape 22"/>
          <p:cNvCxnSpPr>
            <a:cxnSpLocks noChangeShapeType="1"/>
            <a:stCxn id="6149" idx="1"/>
            <a:endCxn id="6150" idx="0"/>
          </p:cNvCxnSpPr>
          <p:nvPr/>
        </p:nvCxnSpPr>
        <p:spPr bwMode="auto">
          <a:xfrm rot="10800000" flipV="1">
            <a:off x="1690688" y="1268413"/>
            <a:ext cx="990600" cy="720725"/>
          </a:xfrm>
          <a:prstGeom prst="bentConnector2">
            <a:avLst/>
          </a:prstGeom>
          <a:noFill/>
          <a:ln w="9525">
            <a:solidFill>
              <a:schemeClr val="tx1"/>
            </a:solidFill>
            <a:miter lim="800000"/>
            <a:headEnd/>
            <a:tailEnd type="triangle" w="med" len="med"/>
          </a:ln>
        </p:spPr>
      </p:cxnSp>
      <p:cxnSp>
        <p:nvCxnSpPr>
          <p:cNvPr id="6167" name="AutoShape 23"/>
          <p:cNvCxnSpPr>
            <a:cxnSpLocks noChangeShapeType="1"/>
            <a:stCxn id="6150" idx="2"/>
            <a:endCxn id="6152" idx="0"/>
          </p:cNvCxnSpPr>
          <p:nvPr/>
        </p:nvCxnSpPr>
        <p:spPr bwMode="auto">
          <a:xfrm rot="5400000">
            <a:off x="1026319" y="2404269"/>
            <a:ext cx="574675" cy="754063"/>
          </a:xfrm>
          <a:prstGeom prst="bentConnector3">
            <a:avLst>
              <a:gd name="adj1" fmla="val 50000"/>
            </a:avLst>
          </a:prstGeom>
          <a:noFill/>
          <a:ln w="9525">
            <a:solidFill>
              <a:schemeClr val="tx1"/>
            </a:solidFill>
            <a:miter lim="800000"/>
            <a:headEnd/>
            <a:tailEnd type="triangle" w="med" len="med"/>
          </a:ln>
        </p:spPr>
      </p:cxnSp>
      <p:cxnSp>
        <p:nvCxnSpPr>
          <p:cNvPr id="6168" name="AutoShape 24"/>
          <p:cNvCxnSpPr>
            <a:cxnSpLocks noChangeShapeType="1"/>
            <a:stCxn id="6150" idx="2"/>
            <a:endCxn id="6153" idx="0"/>
          </p:cNvCxnSpPr>
          <p:nvPr/>
        </p:nvCxnSpPr>
        <p:spPr bwMode="auto">
          <a:xfrm rot="16200000" flipH="1">
            <a:off x="1781969" y="2402682"/>
            <a:ext cx="574675" cy="757237"/>
          </a:xfrm>
          <a:prstGeom prst="bentConnector3">
            <a:avLst>
              <a:gd name="adj1" fmla="val 50000"/>
            </a:avLst>
          </a:prstGeom>
          <a:noFill/>
          <a:ln w="9525">
            <a:solidFill>
              <a:schemeClr val="tx1"/>
            </a:solidFill>
            <a:miter lim="800000"/>
            <a:headEnd/>
            <a:tailEnd type="triangle" w="med" len="med"/>
          </a:ln>
        </p:spPr>
      </p:cxnSp>
      <p:cxnSp>
        <p:nvCxnSpPr>
          <p:cNvPr id="6169" name="AutoShape 25"/>
          <p:cNvCxnSpPr>
            <a:cxnSpLocks noChangeShapeType="1"/>
            <a:stCxn id="6151" idx="3"/>
            <a:endCxn id="6154" idx="1"/>
          </p:cNvCxnSpPr>
          <p:nvPr/>
        </p:nvCxnSpPr>
        <p:spPr bwMode="auto">
          <a:xfrm>
            <a:off x="6011863" y="2241550"/>
            <a:ext cx="419100" cy="720725"/>
          </a:xfrm>
          <a:prstGeom prst="bentConnector3">
            <a:avLst>
              <a:gd name="adj1" fmla="val 51514"/>
            </a:avLst>
          </a:prstGeom>
          <a:noFill/>
          <a:ln w="9525">
            <a:solidFill>
              <a:schemeClr val="tx1"/>
            </a:solidFill>
            <a:miter lim="800000"/>
            <a:headEnd/>
            <a:tailEnd type="triangle" w="med" len="med"/>
          </a:ln>
        </p:spPr>
      </p:cxnSp>
      <p:cxnSp>
        <p:nvCxnSpPr>
          <p:cNvPr id="6170" name="AutoShape 26"/>
          <p:cNvCxnSpPr>
            <a:cxnSpLocks noChangeShapeType="1"/>
            <a:stCxn id="6151" idx="3"/>
            <a:endCxn id="5131" idx="1"/>
          </p:cNvCxnSpPr>
          <p:nvPr/>
        </p:nvCxnSpPr>
        <p:spPr bwMode="auto">
          <a:xfrm>
            <a:off x="6011863" y="2241550"/>
            <a:ext cx="419100" cy="1368425"/>
          </a:xfrm>
          <a:prstGeom prst="bentConnector3">
            <a:avLst>
              <a:gd name="adj1" fmla="val 51514"/>
            </a:avLst>
          </a:prstGeom>
          <a:noFill/>
          <a:ln w="9525">
            <a:solidFill>
              <a:schemeClr val="tx1"/>
            </a:solidFill>
            <a:miter lim="800000"/>
            <a:headEnd/>
            <a:tailEnd type="triangle" w="med" len="med"/>
          </a:ln>
        </p:spPr>
      </p:cxnSp>
      <p:cxnSp>
        <p:nvCxnSpPr>
          <p:cNvPr id="6171" name="AutoShape 27"/>
          <p:cNvCxnSpPr>
            <a:cxnSpLocks noChangeShapeType="1"/>
            <a:stCxn id="5131" idx="2"/>
            <a:endCxn id="5135" idx="1"/>
          </p:cNvCxnSpPr>
          <p:nvPr/>
        </p:nvCxnSpPr>
        <p:spPr bwMode="auto">
          <a:xfrm rot="16200000" flipH="1">
            <a:off x="6956425" y="3905250"/>
            <a:ext cx="525463" cy="322263"/>
          </a:xfrm>
          <a:prstGeom prst="bentConnector2">
            <a:avLst/>
          </a:prstGeom>
          <a:noFill/>
          <a:ln w="9525">
            <a:solidFill>
              <a:schemeClr val="tx1"/>
            </a:solidFill>
            <a:miter lim="800000"/>
            <a:headEnd/>
            <a:tailEnd type="triangle" w="med" len="med"/>
          </a:ln>
        </p:spPr>
      </p:cxnSp>
      <p:cxnSp>
        <p:nvCxnSpPr>
          <p:cNvPr id="6172" name="AutoShape 28"/>
          <p:cNvCxnSpPr>
            <a:cxnSpLocks noChangeShapeType="1"/>
            <a:stCxn id="5131" idx="2"/>
            <a:endCxn id="5136" idx="1"/>
          </p:cNvCxnSpPr>
          <p:nvPr/>
        </p:nvCxnSpPr>
        <p:spPr bwMode="auto">
          <a:xfrm rot="16200000" flipH="1">
            <a:off x="6560344" y="4301331"/>
            <a:ext cx="1317625" cy="322263"/>
          </a:xfrm>
          <a:prstGeom prst="bentConnector2">
            <a:avLst/>
          </a:prstGeom>
          <a:noFill/>
          <a:ln w="9525">
            <a:solidFill>
              <a:schemeClr val="tx1"/>
            </a:solidFill>
            <a:miter lim="800000"/>
            <a:headEnd/>
            <a:tailEnd type="triangle" w="med" len="med"/>
          </a:ln>
        </p:spPr>
      </p:cxnSp>
      <p:cxnSp>
        <p:nvCxnSpPr>
          <p:cNvPr id="6173" name="AutoShape 29"/>
          <p:cNvCxnSpPr>
            <a:cxnSpLocks noChangeShapeType="1"/>
            <a:stCxn id="5131" idx="2"/>
            <a:endCxn id="5137" idx="1"/>
          </p:cNvCxnSpPr>
          <p:nvPr/>
        </p:nvCxnSpPr>
        <p:spPr bwMode="auto">
          <a:xfrm rot="16200000" flipH="1">
            <a:off x="6164263" y="4697412"/>
            <a:ext cx="2109788" cy="322263"/>
          </a:xfrm>
          <a:prstGeom prst="bentConnector2">
            <a:avLst/>
          </a:prstGeom>
          <a:noFill/>
          <a:ln w="9525">
            <a:solidFill>
              <a:schemeClr val="tx1"/>
            </a:solidFill>
            <a:miter lim="800000"/>
            <a:headEnd/>
            <a:tailEnd type="triangle" w="med" len="med"/>
          </a:ln>
        </p:spPr>
      </p:cxnSp>
      <p:sp>
        <p:nvSpPr>
          <p:cNvPr id="5150" name="AutoShape 30"/>
          <p:cNvSpPr>
            <a:spLocks noChangeArrowheads="1"/>
          </p:cNvSpPr>
          <p:nvPr/>
        </p:nvSpPr>
        <p:spPr bwMode="auto">
          <a:xfrm>
            <a:off x="6372225" y="1916113"/>
            <a:ext cx="1512888" cy="576262"/>
          </a:xfrm>
          <a:prstGeom prst="leftArrowCallout">
            <a:avLst>
              <a:gd name="adj1" fmla="val 25000"/>
              <a:gd name="adj2" fmla="val 25000"/>
              <a:gd name="adj3" fmla="val 43756"/>
              <a:gd name="adj4" fmla="val 66667"/>
            </a:avLst>
          </a:prstGeom>
          <a:solidFill>
            <a:srgbClr val="CCECFF"/>
          </a:solidFill>
          <a:ln w="9525">
            <a:solidFill>
              <a:schemeClr val="tx1"/>
            </a:solidFill>
            <a:miter lim="800000"/>
            <a:headEnd/>
            <a:tailEnd/>
          </a:ln>
          <a:effectLst/>
        </p:spPr>
        <p:txBody>
          <a:bodyPr anchor="ctr">
            <a:normAutofit fontScale="85000" lnSpcReduction="20000"/>
          </a:bodyPr>
          <a:lstStyle/>
          <a:p>
            <a:pPr algn="ctr">
              <a:defRPr/>
            </a:pPr>
            <a:r>
              <a:rPr lang="cs-CZ"/>
              <a:t>Při práci se používají nástroje</a:t>
            </a:r>
          </a:p>
        </p:txBody>
      </p:sp>
      <p:sp>
        <p:nvSpPr>
          <p:cNvPr id="5151" name="AutoShape 31"/>
          <p:cNvSpPr>
            <a:spLocks noChangeArrowheads="1"/>
          </p:cNvSpPr>
          <p:nvPr/>
        </p:nvSpPr>
        <p:spPr bwMode="auto">
          <a:xfrm>
            <a:off x="1547813" y="3429000"/>
            <a:ext cx="1800225" cy="1079500"/>
          </a:xfrm>
          <a:prstGeom prst="upArrowCallout">
            <a:avLst>
              <a:gd name="adj1" fmla="val 41691"/>
              <a:gd name="adj2" fmla="val 41691"/>
              <a:gd name="adj3" fmla="val 16667"/>
              <a:gd name="adj4" fmla="val 66667"/>
            </a:avLst>
          </a:prstGeom>
          <a:solidFill>
            <a:srgbClr val="CCECFF"/>
          </a:solidFill>
          <a:ln w="9525">
            <a:solidFill>
              <a:schemeClr val="tx1"/>
            </a:solidFill>
            <a:miter lim="800000"/>
            <a:headEnd/>
            <a:tailEnd/>
          </a:ln>
          <a:effectLst/>
        </p:spPr>
        <p:txBody>
          <a:bodyPr anchor="ctr">
            <a:normAutofit fontScale="92500"/>
          </a:bodyPr>
          <a:lstStyle/>
          <a:p>
            <a:pPr algn="ctr">
              <a:defRPr/>
            </a:pPr>
            <a:r>
              <a:rPr lang="cs-CZ"/>
              <a:t>Zde se většinou používá hledisko, zda může dojít ke škodě</a:t>
            </a:r>
          </a:p>
        </p:txBody>
      </p:sp>
      <p:sp>
        <p:nvSpPr>
          <p:cNvPr id="5152" name="AutoShape 32"/>
          <p:cNvSpPr>
            <a:spLocks noChangeArrowheads="1"/>
          </p:cNvSpPr>
          <p:nvPr/>
        </p:nvSpPr>
        <p:spPr bwMode="auto">
          <a:xfrm>
            <a:off x="3851275" y="3284538"/>
            <a:ext cx="1009650" cy="2159000"/>
          </a:xfrm>
          <a:prstGeom prst="upArrowCallout">
            <a:avLst>
              <a:gd name="adj1" fmla="val 25000"/>
              <a:gd name="adj2" fmla="val 25000"/>
              <a:gd name="adj3" fmla="val 35639"/>
              <a:gd name="adj4" fmla="val 66667"/>
            </a:avLst>
          </a:prstGeom>
          <a:solidFill>
            <a:srgbClr val="CCECFF"/>
          </a:solidFill>
          <a:ln w="9525">
            <a:solidFill>
              <a:schemeClr val="tx1"/>
            </a:solidFill>
            <a:miter lim="800000"/>
            <a:headEnd/>
            <a:tailEnd/>
          </a:ln>
          <a:effectLst/>
        </p:spPr>
        <p:txBody>
          <a:bodyPr anchor="ctr">
            <a:normAutofit fontScale="92500" lnSpcReduction="10000"/>
          </a:bodyPr>
          <a:lstStyle/>
          <a:p>
            <a:pPr algn="ctr">
              <a:defRPr/>
            </a:pPr>
            <a:r>
              <a:rPr lang="cs-CZ" b="1" dirty="0"/>
              <a:t>Vypni odzkoušej uzemni zkratuj odděl živé části od neživých</a:t>
            </a:r>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5150"/>
                                        </p:tgtEl>
                                        <p:attrNameLst>
                                          <p:attrName>style.visibility</p:attrName>
                                        </p:attrNameLst>
                                      </p:cBhvr>
                                      <p:to>
                                        <p:strVal val="visible"/>
                                      </p:to>
                                    </p:set>
                                    <p:anim calcmode="lin" valueType="num">
                                      <p:cBhvr additive="base">
                                        <p:cTn id="7" dur="2000" fill="hold"/>
                                        <p:tgtEl>
                                          <p:spTgt spid="5150"/>
                                        </p:tgtEl>
                                        <p:attrNameLst>
                                          <p:attrName>ppt_x</p:attrName>
                                        </p:attrNameLst>
                                      </p:cBhvr>
                                      <p:tavLst>
                                        <p:tav tm="0">
                                          <p:val>
                                            <p:strVal val="1+#ppt_w/2"/>
                                          </p:val>
                                        </p:tav>
                                        <p:tav tm="100000">
                                          <p:val>
                                            <p:strVal val="#ppt_x"/>
                                          </p:val>
                                        </p:tav>
                                      </p:tavLst>
                                    </p:anim>
                                    <p:anim calcmode="lin" valueType="num">
                                      <p:cBhvr additive="base">
                                        <p:cTn id="8" dur="2000" fill="hold"/>
                                        <p:tgtEl>
                                          <p:spTgt spid="5150"/>
                                        </p:tgtEl>
                                        <p:attrNameLst>
                                          <p:attrName>ppt_y</p:attrName>
                                        </p:attrNameLst>
                                      </p:cBhvr>
                                      <p:tavLst>
                                        <p:tav tm="0">
                                          <p:val>
                                            <p:strVal val="#ppt_y"/>
                                          </p:val>
                                        </p:tav>
                                        <p:tav tm="100000">
                                          <p:val>
                                            <p:strVal val="#ppt_y"/>
                                          </p:val>
                                        </p:tav>
                                      </p:tavLst>
                                    </p:anim>
                                  </p:childTnLst>
                                </p:cTn>
                              </p:par>
                            </p:childTnLst>
                          </p:cTn>
                        </p:par>
                        <p:par>
                          <p:cTn id="9" fill="hold">
                            <p:stCondLst>
                              <p:cond delay="2000"/>
                            </p:stCondLst>
                            <p:childTnLst>
                              <p:par>
                                <p:cTn id="10" presetID="2" presetClass="entr" presetSubtype="4" fill="hold" grpId="0" nodeType="afterEffect">
                                  <p:stCondLst>
                                    <p:cond delay="0"/>
                                  </p:stCondLst>
                                  <p:childTnLst>
                                    <p:set>
                                      <p:cBhvr>
                                        <p:cTn id="11" dur="1" fill="hold">
                                          <p:stCondLst>
                                            <p:cond delay="0"/>
                                          </p:stCondLst>
                                        </p:cTn>
                                        <p:tgtEl>
                                          <p:spTgt spid="5151"/>
                                        </p:tgtEl>
                                        <p:attrNameLst>
                                          <p:attrName>style.visibility</p:attrName>
                                        </p:attrNameLst>
                                      </p:cBhvr>
                                      <p:to>
                                        <p:strVal val="visible"/>
                                      </p:to>
                                    </p:set>
                                    <p:anim calcmode="lin" valueType="num">
                                      <p:cBhvr additive="base">
                                        <p:cTn id="12" dur="2000" fill="hold"/>
                                        <p:tgtEl>
                                          <p:spTgt spid="5151"/>
                                        </p:tgtEl>
                                        <p:attrNameLst>
                                          <p:attrName>ppt_x</p:attrName>
                                        </p:attrNameLst>
                                      </p:cBhvr>
                                      <p:tavLst>
                                        <p:tav tm="0">
                                          <p:val>
                                            <p:strVal val="#ppt_x"/>
                                          </p:val>
                                        </p:tav>
                                        <p:tav tm="100000">
                                          <p:val>
                                            <p:strVal val="#ppt_x"/>
                                          </p:val>
                                        </p:tav>
                                      </p:tavLst>
                                    </p:anim>
                                    <p:anim calcmode="lin" valueType="num">
                                      <p:cBhvr additive="base">
                                        <p:cTn id="13" dur="2000" fill="hold"/>
                                        <p:tgtEl>
                                          <p:spTgt spid="5151"/>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2" presetClass="entr" presetSubtype="4" fill="hold" grpId="0" nodeType="afterEffect">
                                  <p:stCondLst>
                                    <p:cond delay="1500"/>
                                  </p:stCondLst>
                                  <p:childTnLst>
                                    <p:set>
                                      <p:cBhvr>
                                        <p:cTn id="16" dur="1" fill="hold">
                                          <p:stCondLst>
                                            <p:cond delay="0"/>
                                          </p:stCondLst>
                                        </p:cTn>
                                        <p:tgtEl>
                                          <p:spTgt spid="5152"/>
                                        </p:tgtEl>
                                        <p:attrNameLst>
                                          <p:attrName>style.visibility</p:attrName>
                                        </p:attrNameLst>
                                      </p:cBhvr>
                                      <p:to>
                                        <p:strVal val="visible"/>
                                      </p:to>
                                    </p:set>
                                    <p:anim calcmode="lin" valueType="num">
                                      <p:cBhvr additive="base">
                                        <p:cTn id="17" dur="2000" fill="hold"/>
                                        <p:tgtEl>
                                          <p:spTgt spid="5152"/>
                                        </p:tgtEl>
                                        <p:attrNameLst>
                                          <p:attrName>ppt_x</p:attrName>
                                        </p:attrNameLst>
                                      </p:cBhvr>
                                      <p:tavLst>
                                        <p:tav tm="0">
                                          <p:val>
                                            <p:strVal val="#ppt_x"/>
                                          </p:val>
                                        </p:tav>
                                        <p:tav tm="100000">
                                          <p:val>
                                            <p:strVal val="#ppt_x"/>
                                          </p:val>
                                        </p:tav>
                                      </p:tavLst>
                                    </p:anim>
                                    <p:anim calcmode="lin" valueType="num">
                                      <p:cBhvr additive="base">
                                        <p:cTn id="18" dur="2000" fill="hold"/>
                                        <p:tgtEl>
                                          <p:spTgt spid="5152"/>
                                        </p:tgtEl>
                                        <p:attrNameLst>
                                          <p:attrName>ppt_y</p:attrName>
                                        </p:attrNameLst>
                                      </p:cBhvr>
                                      <p:tavLst>
                                        <p:tav tm="0">
                                          <p:val>
                                            <p:strVal val="1+#ppt_h/2"/>
                                          </p:val>
                                        </p:tav>
                                        <p:tav tm="100000">
                                          <p:val>
                                            <p:strVal val="#ppt_y"/>
                                          </p:val>
                                        </p:tav>
                                      </p:tavLst>
                                    </p:anim>
                                  </p:childTnLst>
                                </p:cTn>
                              </p:par>
                            </p:childTnLst>
                          </p:cTn>
                        </p:par>
                        <p:par>
                          <p:cTn id="19" fill="hold">
                            <p:stCondLst>
                              <p:cond delay="7500"/>
                            </p:stCondLst>
                            <p:childTnLst>
                              <p:par>
                                <p:cTn id="20" presetID="63" presetClass="path" presetSubtype="0" accel="50000" decel="50000" fill="hold" grpId="1" nodeType="afterEffect">
                                  <p:stCondLst>
                                    <p:cond delay="2000"/>
                                  </p:stCondLst>
                                  <p:childTnLst>
                                    <p:animMotion origin="layout" path="M 1.11111E-6 3.06358E-6 L 0.18108 0.1156 " pathEditMode="relative" rAng="0" ptsTypes="AA">
                                      <p:cBhvr>
                                        <p:cTn id="21" dur="2000" fill="hold"/>
                                        <p:tgtEl>
                                          <p:spTgt spid="5152"/>
                                        </p:tgtEl>
                                        <p:attrNameLst>
                                          <p:attrName>ppt_x</p:attrName>
                                          <p:attrName>ppt_y</p:attrName>
                                        </p:attrNameLst>
                                      </p:cBhvr>
                                      <p:rCtr x="90" y="58"/>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50" grpId="0" animBg="1"/>
      <p:bldP spid="5151" grpId="0" animBg="1"/>
      <p:bldP spid="5152" grpId="0" animBg="1"/>
      <p:bldP spid="5152"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Nadpis 1"/>
          <p:cNvSpPr>
            <a:spLocks noGrp="1"/>
          </p:cNvSpPr>
          <p:nvPr>
            <p:ph type="title"/>
          </p:nvPr>
        </p:nvSpPr>
        <p:spPr>
          <a:xfrm>
            <a:off x="457200" y="274638"/>
            <a:ext cx="8229600" cy="781050"/>
          </a:xfrm>
          <a:solidFill>
            <a:srgbClr val="FFC000"/>
          </a:solidFill>
        </p:spPr>
        <p:txBody>
          <a:bodyPr/>
          <a:lstStyle/>
          <a:p>
            <a:pPr eaLnBrk="1" hangingPunct="1"/>
            <a:r>
              <a:rPr lang="cs-CZ" sz="2400" smtClean="0"/>
              <a:t>Vyhláška 50/1978 Sb.</a:t>
            </a:r>
            <a:br>
              <a:rPr lang="cs-CZ" sz="2400" smtClean="0"/>
            </a:br>
            <a:r>
              <a:rPr lang="cs-CZ" sz="2400" smtClean="0"/>
              <a:t>Klasifikace pracovníků</a:t>
            </a:r>
          </a:p>
        </p:txBody>
      </p:sp>
      <p:sp>
        <p:nvSpPr>
          <p:cNvPr id="13316" name="Zástupný symbol pro zápatí 3"/>
          <p:cNvSpPr>
            <a:spLocks noGrp="1"/>
          </p:cNvSpPr>
          <p:nvPr>
            <p:ph type="ftr" sz="quarter" idx="11"/>
          </p:nvPr>
        </p:nvSpPr>
        <p:spPr bwMode="auto">
          <a:ln>
            <a:miter lim="800000"/>
            <a:headEnd/>
            <a:tailEnd/>
          </a:ln>
        </p:spPr>
        <p:txBody>
          <a:bodyPr wrap="square" numCol="1" compatLnSpc="1">
            <a:prstTxWarp prst="textNoShape">
              <a:avLst/>
            </a:prstTxWarp>
          </a:bodyPr>
          <a:lstStyle/>
          <a:p>
            <a:pPr>
              <a:defRPr/>
            </a:pPr>
            <a:r>
              <a:rPr lang="cs-CZ"/>
              <a:t>© Ing. Václav Opatrný</a:t>
            </a:r>
          </a:p>
        </p:txBody>
      </p:sp>
      <p:sp>
        <p:nvSpPr>
          <p:cNvPr id="13315" name="Zástupný symbol pro číslo snímku 2"/>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905FDE87-9CCC-4FA1-B98C-3002DD17A5D9}" type="slidenum">
              <a:rPr lang="cs-CZ"/>
              <a:pPr>
                <a:defRPr/>
              </a:pPr>
              <a:t>5</a:t>
            </a:fld>
            <a:endParaRPr lang="cs-CZ" dirty="0"/>
          </a:p>
        </p:txBody>
      </p:sp>
      <p:sp>
        <p:nvSpPr>
          <p:cNvPr id="7173" name="Text Box 7"/>
          <p:cNvSpPr txBox="1">
            <a:spLocks noChangeArrowheads="1"/>
          </p:cNvSpPr>
          <p:nvPr/>
        </p:nvSpPr>
        <p:spPr bwMode="auto">
          <a:xfrm>
            <a:off x="644525" y="3251200"/>
            <a:ext cx="7869238" cy="2492375"/>
          </a:xfrm>
          <a:prstGeom prst="rect">
            <a:avLst/>
          </a:prstGeom>
          <a:noFill/>
          <a:ln w="9525">
            <a:noFill/>
            <a:miter lim="800000"/>
            <a:headEnd/>
            <a:tailEnd/>
          </a:ln>
        </p:spPr>
        <p:txBody>
          <a:bodyPr>
            <a:spAutoFit/>
          </a:bodyPr>
          <a:lstStyle/>
          <a:p>
            <a:r>
              <a:rPr lang="cs-CZ" sz="1600"/>
              <a:t>Podle odpovědnosti pracovníka za bezpečnost při práci rozeznáváme:</a:t>
            </a:r>
          </a:p>
          <a:p>
            <a:r>
              <a:rPr lang="cs-CZ" b="1"/>
              <a:t>Práce pod dozorem</a:t>
            </a:r>
            <a:r>
              <a:rPr lang="cs-CZ"/>
              <a:t> – pracovník provádí práce za dozoru vedoucího práce, který buď vede pracovní skupinu a provádí jen dozor, nebo v případě, že z místa pracoviště obhlédne celou pracovní skupinu, s ní může i pracovat. Za dodržování bezpečnostních předpisů odpovídá pracovník provádějící dozor.</a:t>
            </a:r>
          </a:p>
          <a:p>
            <a:r>
              <a:rPr lang="cs-CZ" b="1"/>
              <a:t>Práce s dohledem</a:t>
            </a:r>
            <a:r>
              <a:rPr lang="cs-CZ"/>
              <a:t> – pracovník provádějící dohled se před zahájením práce přesvědčí, jak jsou provedena bezpečnostní opatření a vydá </a:t>
            </a:r>
            <a:r>
              <a:rPr lang="cs-CZ" b="1" i="1"/>
              <a:t>podrobné pokyny</a:t>
            </a:r>
            <a:r>
              <a:rPr lang="cs-CZ"/>
              <a:t> pro prováděnou práci. Občas v průběhu práce kontroluje dodržování bezpečnostních předpisů. Za jejich dodržování odpovídají pracovníci, kteří práci provádějí.</a:t>
            </a:r>
          </a:p>
          <a:p>
            <a:r>
              <a:rPr lang="cs-CZ" b="1"/>
              <a:t>Práce podle pokynů</a:t>
            </a:r>
            <a:r>
              <a:rPr lang="cs-CZ"/>
              <a:t> – pro práci jsou vydány jen nejdůležitější pokyny, </a:t>
            </a:r>
            <a:r>
              <a:rPr lang="cs-CZ" b="1" i="1"/>
              <a:t>pracovník</a:t>
            </a:r>
            <a:r>
              <a:rPr lang="cs-CZ"/>
              <a:t> </a:t>
            </a:r>
            <a:r>
              <a:rPr lang="cs-CZ" b="1" i="1"/>
              <a:t>sám</a:t>
            </a:r>
            <a:r>
              <a:rPr lang="cs-CZ"/>
              <a:t> odpovídá za dodržování bezpečnostních předpisů</a:t>
            </a:r>
          </a:p>
        </p:txBody>
      </p:sp>
      <p:sp>
        <p:nvSpPr>
          <p:cNvPr id="7174" name="TextovéPole 6"/>
          <p:cNvSpPr txBox="1">
            <a:spLocks noChangeArrowheads="1"/>
          </p:cNvSpPr>
          <p:nvPr/>
        </p:nvSpPr>
        <p:spPr bwMode="auto">
          <a:xfrm>
            <a:off x="522288" y="1524000"/>
            <a:ext cx="8113712" cy="1200150"/>
          </a:xfrm>
          <a:prstGeom prst="rect">
            <a:avLst/>
          </a:prstGeom>
          <a:noFill/>
          <a:ln w="9525">
            <a:noFill/>
            <a:miter lim="800000"/>
            <a:headEnd/>
            <a:tailEnd/>
          </a:ln>
        </p:spPr>
        <p:txBody>
          <a:bodyPr>
            <a:spAutoFit/>
          </a:bodyPr>
          <a:lstStyle/>
          <a:p>
            <a:r>
              <a:rPr lang="cs-CZ" sz="1800"/>
              <a:t>Z hlediska elektrotechnické způsobilosti dělí Vyhláška 50/1978 Sb. pracovníky do několika kategorií, které jsou popsány příslušnými paragrafy. Žák, který se učí v tříletém učebním oboru, patří mezi pracovníky poučené a musí splňovat všechny požadavky, které jsou popsány v §4 této vyhlášky.</a:t>
            </a:r>
          </a:p>
        </p:txBody>
      </p:sp>
      <p:pic>
        <p:nvPicPr>
          <p:cNvPr id="13317" name="Picture 3"/>
          <p:cNvPicPr>
            <a:picLocks noChangeAspect="1" noChangeArrowheads="1"/>
          </p:cNvPicPr>
          <p:nvPr/>
        </p:nvPicPr>
        <p:blipFill>
          <a:blip r:embed="rId2" cstate="print"/>
          <a:stretch>
            <a:fillRect/>
          </a:stretch>
        </p:blipFill>
        <p:spPr bwMode="auto">
          <a:xfrm>
            <a:off x="604838" y="1250950"/>
            <a:ext cx="7886700" cy="3190875"/>
          </a:xfrm>
          <a:prstGeom prst="rect">
            <a:avLst/>
          </a:prstGeom>
          <a:ln w="38100" cap="sq">
            <a:solidFill>
              <a:srgbClr val="FFC000"/>
            </a:solidFill>
            <a:prstDash val="solid"/>
            <a:miter lim="800000"/>
          </a:ln>
          <a:effectLst>
            <a:outerShdw blurRad="50800" dist="38100" dir="2700000" algn="tl" rotWithShape="0">
              <a:srgbClr val="000000">
                <a:alpha val="43000"/>
              </a:srgbClr>
            </a:outerShdw>
          </a:effectLst>
        </p:spPr>
      </p:pic>
      <p:sp>
        <p:nvSpPr>
          <p:cNvPr id="9" name="Zaoblený obdélník 8"/>
          <p:cNvSpPr/>
          <p:nvPr/>
        </p:nvSpPr>
        <p:spPr>
          <a:xfrm>
            <a:off x="576263" y="5851525"/>
            <a:ext cx="2462212" cy="774700"/>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cs-CZ" dirty="0"/>
              <a:t>Stisknutím levého tlačítka myši lze zobrazit příslušné paragrafy vyhlášky</a:t>
            </a:r>
          </a:p>
        </p:txBody>
      </p:sp>
      <p:pic>
        <p:nvPicPr>
          <p:cNvPr id="10" name="Picture 3"/>
          <p:cNvPicPr>
            <a:picLocks noChangeAspect="1" noChangeArrowheads="1"/>
          </p:cNvPicPr>
          <p:nvPr/>
        </p:nvPicPr>
        <p:blipFill>
          <a:blip r:embed="rId3" cstate="print"/>
          <a:srcRect/>
          <a:stretch>
            <a:fillRect/>
          </a:stretch>
        </p:blipFill>
        <p:spPr bwMode="auto">
          <a:xfrm>
            <a:off x="587375" y="1239838"/>
            <a:ext cx="7913688" cy="4648200"/>
          </a:xfrm>
          <a:prstGeom prst="rect">
            <a:avLst/>
          </a:prstGeom>
          <a:ln w="38100" cap="sq">
            <a:solidFill>
              <a:srgbClr val="FFC000"/>
            </a:solidFill>
            <a:prstDash val="solid"/>
            <a:miter lim="800000"/>
          </a:ln>
          <a:effectLst>
            <a:outerShdw blurRad="50800" dist="38100" dir="2700000" algn="tl" rotWithShape="0">
              <a:srgbClr val="000000">
                <a:alpha val="43000"/>
              </a:srgbClr>
            </a:outerShdw>
          </a:effectLst>
        </p:spPr>
      </p:pic>
      <p:sp>
        <p:nvSpPr>
          <p:cNvPr id="11" name="Obdélník 10"/>
          <p:cNvSpPr/>
          <p:nvPr/>
        </p:nvSpPr>
        <p:spPr>
          <a:xfrm>
            <a:off x="549275" y="1050925"/>
            <a:ext cx="8032750" cy="4400550"/>
          </a:xfrm>
          <a:prstGeom prst="rect">
            <a:avLst/>
          </a:prstGeom>
          <a:solidFill>
            <a:schemeClr val="bg1"/>
          </a:solidFill>
          <a:ln>
            <a:solidFill>
              <a:srgbClr val="FFC000"/>
            </a:solidFill>
          </a:ln>
        </p:spPr>
        <p:txBody>
          <a:bodyPr>
            <a:spAutoFit/>
          </a:bodyPr>
          <a:lstStyle/>
          <a:p>
            <a:pPr>
              <a:defRPr/>
            </a:pPr>
            <a:r>
              <a:rPr lang="cs-CZ" sz="1600" b="1" dirty="0">
                <a:solidFill>
                  <a:srgbClr val="C00000"/>
                </a:solidFill>
              </a:rPr>
              <a:t>Pracovníci pro řízení</a:t>
            </a:r>
            <a:endParaRPr lang="cs-CZ" sz="1600" dirty="0">
              <a:solidFill>
                <a:srgbClr val="C00000"/>
              </a:solidFill>
            </a:endParaRPr>
          </a:p>
          <a:p>
            <a:pPr>
              <a:defRPr/>
            </a:pPr>
            <a:r>
              <a:rPr lang="cs-CZ" dirty="0"/>
              <a:t>a) činnosti (§7)</a:t>
            </a:r>
          </a:p>
          <a:p>
            <a:pPr>
              <a:defRPr/>
            </a:pPr>
            <a:r>
              <a:rPr lang="cs-CZ" dirty="0"/>
              <a:t>b) činnosti prováděné dodavatelským způsobem (§8 odst. 1)</a:t>
            </a:r>
          </a:p>
          <a:p>
            <a:pPr>
              <a:defRPr/>
            </a:pPr>
            <a:r>
              <a:rPr lang="cs-CZ" dirty="0"/>
              <a:t>c) provozu (§8 odst. 2)</a:t>
            </a:r>
          </a:p>
          <a:p>
            <a:pPr>
              <a:defRPr/>
            </a:pPr>
            <a:r>
              <a:rPr lang="cs-CZ" b="1" dirty="0">
                <a:solidFill>
                  <a:srgbClr val="C00000"/>
                </a:solidFill>
              </a:rPr>
              <a:t>Pracovníci pro provádění revizí</a:t>
            </a:r>
            <a:r>
              <a:rPr lang="cs-CZ" dirty="0">
                <a:solidFill>
                  <a:srgbClr val="C00000"/>
                </a:solidFill>
              </a:rPr>
              <a:t> </a:t>
            </a:r>
            <a:r>
              <a:rPr lang="cs-CZ" dirty="0"/>
              <a:t>(§9)</a:t>
            </a:r>
          </a:p>
          <a:p>
            <a:pPr>
              <a:defRPr/>
            </a:pPr>
            <a:r>
              <a:rPr lang="cs-CZ" b="1" dirty="0">
                <a:solidFill>
                  <a:srgbClr val="C00000"/>
                </a:solidFill>
              </a:rPr>
              <a:t>Pracovníci pro samostatné projektování a řízení projektování</a:t>
            </a:r>
            <a:r>
              <a:rPr lang="cs-CZ" dirty="0">
                <a:solidFill>
                  <a:srgbClr val="C00000"/>
                </a:solidFill>
              </a:rPr>
              <a:t> </a:t>
            </a:r>
            <a:r>
              <a:rPr lang="cs-CZ" dirty="0"/>
              <a:t>(§10)</a:t>
            </a:r>
          </a:p>
          <a:p>
            <a:pPr>
              <a:defRPr/>
            </a:pPr>
            <a:endParaRPr lang="cs-CZ" b="1" dirty="0"/>
          </a:p>
          <a:p>
            <a:pPr>
              <a:defRPr/>
            </a:pPr>
            <a:r>
              <a:rPr lang="cs-CZ" sz="2400" dirty="0">
                <a:solidFill>
                  <a:srgbClr val="C00000"/>
                </a:solidFill>
                <a:latin typeface="+mn-lt"/>
              </a:rPr>
              <a:t>Ochranné a pracovní pomůcky</a:t>
            </a:r>
          </a:p>
          <a:p>
            <a:pPr>
              <a:defRPr/>
            </a:pPr>
            <a:endParaRPr lang="cs-CZ" b="1" dirty="0"/>
          </a:p>
          <a:p>
            <a:pPr>
              <a:defRPr/>
            </a:pPr>
            <a:r>
              <a:rPr lang="cs-CZ" sz="1600" b="1" dirty="0"/>
              <a:t>Ochranné pomůcky</a:t>
            </a:r>
            <a:r>
              <a:rPr lang="cs-CZ" sz="1600" dirty="0"/>
              <a:t> jsou předměty, které chrání pracovníka před ohrožením elektřinou, pádem, škodlivým pracovním prostředím, ...</a:t>
            </a:r>
          </a:p>
          <a:p>
            <a:pPr>
              <a:defRPr/>
            </a:pPr>
            <a:r>
              <a:rPr lang="cs-CZ" sz="1600" i="1" dirty="0">
                <a:latin typeface="+mn-lt"/>
              </a:rPr>
              <a:t>dielektrické rukavice, galoše, izolační koberce, ochranná přilba, ochranné brýle, obličejový štít, gumová zástěra, záchranný hák, vybíjecí zařízení, zkratovací souprava, ...</a:t>
            </a:r>
          </a:p>
          <a:p>
            <a:pPr>
              <a:defRPr/>
            </a:pPr>
            <a:endParaRPr lang="cs-CZ" b="1" dirty="0"/>
          </a:p>
          <a:p>
            <a:pPr>
              <a:defRPr/>
            </a:pPr>
            <a:r>
              <a:rPr lang="cs-CZ" sz="1600" b="1" dirty="0"/>
              <a:t>Pracovní pomůcky</a:t>
            </a:r>
            <a:r>
              <a:rPr lang="cs-CZ" sz="1600" dirty="0"/>
              <a:t> tvoří předměty nutné k práci na EZ a v jeho blízkosti nebo k obsluze zařízení:</a:t>
            </a:r>
          </a:p>
          <a:p>
            <a:pPr>
              <a:defRPr/>
            </a:pPr>
            <a:r>
              <a:rPr lang="cs-CZ" sz="1600" i="1" dirty="0">
                <a:latin typeface="+mn-lt"/>
              </a:rPr>
              <a:t>izolované nářadí, zkoušečky napětí, stupadla, žebříky, měřící přístroje, izolační spínací tyče, lana,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13317"/>
                                        </p:tgtEl>
                                        <p:attrNameLst>
                                          <p:attrName>style.visibility</p:attrName>
                                        </p:attrNameLst>
                                      </p:cBhvr>
                                      <p:to>
                                        <p:strVal val="visible"/>
                                      </p:to>
                                    </p:set>
                                    <p:animEffect transition="in" filter="diamond(in)">
                                      <p:cBhvr>
                                        <p:cTn id="7" dur="2000"/>
                                        <p:tgtEl>
                                          <p:spTgt spid="13317"/>
                                        </p:tgtEl>
                                      </p:cBhvr>
                                    </p:animEffect>
                                  </p:childTnLst>
                                </p:cTn>
                              </p:par>
                            </p:childTnLst>
                          </p:cTn>
                        </p:par>
                      </p:childTnLst>
                    </p:cTn>
                  </p:par>
                  <p:par>
                    <p:cTn id="8" fill="hold">
                      <p:stCondLst>
                        <p:cond delay="indefinite"/>
                      </p:stCondLst>
                      <p:childTnLst>
                        <p:par>
                          <p:cTn id="9" fill="hold">
                            <p:stCondLst>
                              <p:cond delay="0"/>
                            </p:stCondLst>
                            <p:childTnLst>
                              <p:par>
                                <p:cTn id="10" presetID="4" presetClass="exit" presetSubtype="16" fill="hold" nodeType="clickEffect">
                                  <p:stCondLst>
                                    <p:cond delay="0"/>
                                  </p:stCondLst>
                                  <p:childTnLst>
                                    <p:animEffect transition="out" filter="box(in)">
                                      <p:cBhvr>
                                        <p:cTn id="11" dur="500"/>
                                        <p:tgtEl>
                                          <p:spTgt spid="13317"/>
                                        </p:tgtEl>
                                      </p:cBhvr>
                                    </p:animEffect>
                                    <p:set>
                                      <p:cBhvr>
                                        <p:cTn id="12" dur="1" fill="hold">
                                          <p:stCondLst>
                                            <p:cond delay="499"/>
                                          </p:stCondLst>
                                        </p:cTn>
                                        <p:tgtEl>
                                          <p:spTgt spid="1331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diamond(in)">
                                      <p:cBhvr>
                                        <p:cTn id="17" dur="20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xit" presetSubtype="16" fill="hold" nodeType="clickEffect">
                                  <p:stCondLst>
                                    <p:cond delay="0"/>
                                  </p:stCondLst>
                                  <p:childTnLst>
                                    <p:animEffect transition="out" filter="box(in)">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8" presetClass="entr" presetSubtype="16"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diamond(in)">
                                      <p:cBhvr>
                                        <p:cTn id="27" dur="20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xit" presetSubtype="16" fill="hold" grpId="1" nodeType="clickEffect">
                                  <p:stCondLst>
                                    <p:cond delay="0"/>
                                  </p:stCondLst>
                                  <p:childTnLst>
                                    <p:animEffect transition="out" filter="box(in)">
                                      <p:cBhvr>
                                        <p:cTn id="31" dur="500"/>
                                        <p:tgtEl>
                                          <p:spTgt spid="11"/>
                                        </p:tgtEl>
                                      </p:cBhvr>
                                    </p:animEffect>
                                    <p:set>
                                      <p:cBhvr>
                                        <p:cTn id="32"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Zaoblený obdélník 7"/>
          <p:cNvSpPr/>
          <p:nvPr/>
        </p:nvSpPr>
        <p:spPr>
          <a:xfrm>
            <a:off x="576263" y="5851525"/>
            <a:ext cx="2462212" cy="774700"/>
          </a:xfrm>
          <a:prstGeom prst="roundRect">
            <a:avLst/>
          </a:prstGeom>
        </p:spPr>
        <p:style>
          <a:lnRef idx="2">
            <a:schemeClr val="accent6"/>
          </a:lnRef>
          <a:fillRef idx="1">
            <a:schemeClr val="lt1"/>
          </a:fillRef>
          <a:effectRef idx="0">
            <a:schemeClr val="accent6"/>
          </a:effectRef>
          <a:fontRef idx="minor">
            <a:schemeClr val="dk1"/>
          </a:fontRef>
        </p:style>
        <p:txBody>
          <a:bodyPr anchor="ctr"/>
          <a:lstStyle/>
          <a:p>
            <a:pPr algn="ctr">
              <a:defRPr/>
            </a:pPr>
            <a:r>
              <a:rPr lang="cs-CZ" dirty="0"/>
              <a:t>Stisknutím levého tlačítka myši lze zobrazit příslušné tabulky vyhlášky</a:t>
            </a:r>
          </a:p>
        </p:txBody>
      </p:sp>
      <p:sp>
        <p:nvSpPr>
          <p:cNvPr id="2" name="Nadpis 1"/>
          <p:cNvSpPr>
            <a:spLocks noGrp="1"/>
          </p:cNvSpPr>
          <p:nvPr>
            <p:ph type="title"/>
          </p:nvPr>
        </p:nvSpPr>
        <p:spPr>
          <a:xfrm>
            <a:off x="714375" y="231775"/>
            <a:ext cx="7467600" cy="546100"/>
          </a:xfrm>
          <a:solidFill>
            <a:srgbClr val="FFC000"/>
          </a:solidFill>
          <a:ln>
            <a:solidFill>
              <a:srgbClr val="FFC000"/>
            </a:solidFill>
          </a:ln>
        </p:spPr>
        <p:txBody>
          <a:bodyPr rtlCol="0">
            <a:normAutofit fontScale="90000"/>
          </a:bodyPr>
          <a:lstStyle/>
          <a:p>
            <a:pPr eaLnBrk="1" fontAlgn="auto" hangingPunct="1">
              <a:spcAft>
                <a:spcPts val="0"/>
              </a:spcAft>
              <a:defRPr/>
            </a:pPr>
            <a:r>
              <a:rPr lang="cs-CZ" sz="2400" dirty="0" smtClean="0"/>
              <a:t>Nejkratší praxe požadovaná pro pracovníky</a:t>
            </a:r>
            <a:br>
              <a:rPr lang="cs-CZ" sz="2400" dirty="0" smtClean="0"/>
            </a:br>
            <a:r>
              <a:rPr lang="cs-CZ" sz="1800" i="1" dirty="0" smtClean="0"/>
              <a:t>(vybráno z příslušné vyhlášky)</a:t>
            </a:r>
            <a:endParaRPr lang="cs-CZ" sz="1800" i="1" dirty="0"/>
          </a:p>
        </p:txBody>
      </p:sp>
      <p:sp>
        <p:nvSpPr>
          <p:cNvPr id="16388" name="Zástupný symbol pro zápatí 3"/>
          <p:cNvSpPr>
            <a:spLocks noGrp="1"/>
          </p:cNvSpPr>
          <p:nvPr>
            <p:ph type="ftr" sz="quarter" idx="11"/>
          </p:nvPr>
        </p:nvSpPr>
        <p:spPr bwMode="auto">
          <a:ln>
            <a:miter lim="800000"/>
            <a:headEnd/>
            <a:tailEnd/>
          </a:ln>
        </p:spPr>
        <p:txBody>
          <a:bodyPr wrap="square" numCol="1" compatLnSpc="1">
            <a:prstTxWarp prst="textNoShape">
              <a:avLst/>
            </a:prstTxWarp>
          </a:bodyPr>
          <a:lstStyle/>
          <a:p>
            <a:pPr>
              <a:defRPr/>
            </a:pPr>
            <a:r>
              <a:rPr lang="cs-CZ"/>
              <a:t>© Ing. Václav Opatrný</a:t>
            </a:r>
          </a:p>
        </p:txBody>
      </p:sp>
      <p:sp>
        <p:nvSpPr>
          <p:cNvPr id="16387" name="Zástupný symbol pro číslo snímku 2"/>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C9142074-8F65-4723-9C7B-0C83A7A2A11C}" type="slidenum">
              <a:rPr lang="cs-CZ"/>
              <a:pPr>
                <a:defRPr/>
              </a:pPr>
              <a:t>6</a:t>
            </a:fld>
            <a:endParaRPr lang="cs-CZ"/>
          </a:p>
        </p:txBody>
      </p:sp>
      <p:sp>
        <p:nvSpPr>
          <p:cNvPr id="8198" name="TextovéPole 6"/>
          <p:cNvSpPr txBox="1">
            <a:spLocks noChangeArrowheads="1"/>
          </p:cNvSpPr>
          <p:nvPr/>
        </p:nvSpPr>
        <p:spPr bwMode="auto">
          <a:xfrm>
            <a:off x="603250" y="1336675"/>
            <a:ext cx="7766050" cy="2246313"/>
          </a:xfrm>
          <a:prstGeom prst="rect">
            <a:avLst/>
          </a:prstGeom>
          <a:noFill/>
          <a:ln w="9525">
            <a:noFill/>
            <a:miter lim="800000"/>
            <a:headEnd/>
            <a:tailEnd/>
          </a:ln>
        </p:spPr>
        <p:txBody>
          <a:bodyPr>
            <a:spAutoFit/>
          </a:bodyPr>
          <a:lstStyle/>
          <a:p>
            <a:pPr algn="just"/>
            <a:r>
              <a:rPr lang="cs-CZ" sz="2000"/>
              <a:t>Pro pracovníky znalé s vyšší kvalifikací je nutná příslušná doba praxe na elektrickém zařízení, která dělíme do dvou skupin podle provozního napětí. </a:t>
            </a:r>
          </a:p>
          <a:p>
            <a:pPr algn="just"/>
            <a:r>
              <a:rPr lang="cs-CZ" sz="2000"/>
              <a:t>Tuto praxi již získá každý pracovník po vyučení na svém pracovišti. Pro získání příslušné kvalifikace například dle §6, je nutno provést po absolvování praxe ještě přezkoušení z uvedené Vyhlášky č. 50/1978 Sb. – zajistí organizace u které je v pracovním poměru.</a:t>
            </a:r>
          </a:p>
        </p:txBody>
      </p:sp>
      <p:pic>
        <p:nvPicPr>
          <p:cNvPr id="16389" name="Picture 3"/>
          <p:cNvPicPr>
            <a:picLocks noChangeAspect="1" noChangeArrowheads="1"/>
          </p:cNvPicPr>
          <p:nvPr/>
        </p:nvPicPr>
        <p:blipFill>
          <a:blip r:embed="rId2" cstate="print"/>
          <a:srcRect/>
          <a:stretch>
            <a:fillRect/>
          </a:stretch>
        </p:blipFill>
        <p:spPr bwMode="auto">
          <a:xfrm>
            <a:off x="762000" y="838200"/>
            <a:ext cx="7412038" cy="5600700"/>
          </a:xfrm>
          <a:prstGeom prst="rect">
            <a:avLst/>
          </a:prstGeom>
          <a:ln w="38100" cap="sq">
            <a:solidFill>
              <a:srgbClr val="FFC000"/>
            </a:solidFill>
            <a:prstDash val="solid"/>
            <a:miter lim="800000"/>
          </a:ln>
          <a:effectLst>
            <a:outerShdw blurRad="50800" dist="38100" dir="2700000" algn="tl" rotWithShape="0">
              <a:srgbClr val="000000">
                <a:alpha val="43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16389"/>
                                        </p:tgtEl>
                                        <p:attrNameLst>
                                          <p:attrName>style.visibility</p:attrName>
                                        </p:attrNameLst>
                                      </p:cBhvr>
                                      <p:to>
                                        <p:strVal val="visible"/>
                                      </p:to>
                                    </p:set>
                                    <p:animEffect transition="in" filter="diamond(in)">
                                      <p:cBhvr>
                                        <p:cTn id="7" dur="2000"/>
                                        <p:tgtEl>
                                          <p:spTgt spid="16389"/>
                                        </p:tgtEl>
                                      </p:cBhvr>
                                    </p:animEffect>
                                  </p:childTnLst>
                                </p:cTn>
                              </p:par>
                            </p:childTnLst>
                          </p:cTn>
                        </p:par>
                      </p:childTnLst>
                    </p:cTn>
                  </p:par>
                  <p:par>
                    <p:cTn id="8" fill="hold">
                      <p:stCondLst>
                        <p:cond delay="indefinite"/>
                      </p:stCondLst>
                      <p:childTnLst>
                        <p:par>
                          <p:cTn id="9" fill="hold">
                            <p:stCondLst>
                              <p:cond delay="0"/>
                            </p:stCondLst>
                            <p:childTnLst>
                              <p:par>
                                <p:cTn id="10" presetID="4" presetClass="exit" presetSubtype="16" fill="hold" nodeType="clickEffect">
                                  <p:stCondLst>
                                    <p:cond delay="0"/>
                                  </p:stCondLst>
                                  <p:childTnLst>
                                    <p:animEffect transition="out" filter="box(in)">
                                      <p:cBhvr>
                                        <p:cTn id="11" dur="500"/>
                                        <p:tgtEl>
                                          <p:spTgt spid="16389"/>
                                        </p:tgtEl>
                                      </p:cBhvr>
                                    </p:animEffect>
                                    <p:set>
                                      <p:cBhvr>
                                        <p:cTn id="12" dur="1" fill="hold">
                                          <p:stCondLst>
                                            <p:cond delay="499"/>
                                          </p:stCondLst>
                                        </p:cTn>
                                        <p:tgtEl>
                                          <p:spTgt spid="1638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pPr>
              <a:defRPr/>
            </a:pPr>
            <a:r>
              <a:rPr lang="cs-CZ" smtClean="0"/>
              <a:t>© Ing. Václav Opatrný</a:t>
            </a:r>
            <a:endParaRPr lang="cs-CZ"/>
          </a:p>
        </p:txBody>
      </p:sp>
      <p:sp>
        <p:nvSpPr>
          <p:cNvPr id="3" name="Zástupný symbol pro číslo snímku 2"/>
          <p:cNvSpPr>
            <a:spLocks noGrp="1"/>
          </p:cNvSpPr>
          <p:nvPr>
            <p:ph type="sldNum" sz="quarter" idx="12"/>
          </p:nvPr>
        </p:nvSpPr>
        <p:spPr/>
        <p:txBody>
          <a:bodyPr/>
          <a:lstStyle/>
          <a:p>
            <a:pPr>
              <a:defRPr/>
            </a:pPr>
            <a:fld id="{00F11300-10E4-4ABC-8F92-C8B36D7D3BED}" type="slidenum">
              <a:rPr lang="cs-CZ" smtClean="0"/>
              <a:pPr>
                <a:defRPr/>
              </a:pPr>
              <a:t>7</a:t>
            </a:fld>
            <a:endParaRPr lang="cs-CZ"/>
          </a:p>
        </p:txBody>
      </p:sp>
      <p:pic>
        <p:nvPicPr>
          <p:cNvPr id="10244" name="Obrázek 4" descr="bezpečnost1.JPG"/>
          <p:cNvPicPr>
            <a:picLocks noChangeAspect="1"/>
          </p:cNvPicPr>
          <p:nvPr/>
        </p:nvPicPr>
        <p:blipFill>
          <a:blip r:embed="rId2" cstate="print">
            <a:lum contrast="20000"/>
          </a:blip>
          <a:srcRect t="1476"/>
          <a:stretch>
            <a:fillRect/>
          </a:stretch>
        </p:blipFill>
        <p:spPr bwMode="auto">
          <a:xfrm>
            <a:off x="290513" y="582613"/>
            <a:ext cx="8562975" cy="5780087"/>
          </a:xfrm>
          <a:prstGeom prst="rect">
            <a:avLst/>
          </a:prstGeom>
          <a:noFill/>
          <a:ln w="9525">
            <a:noFill/>
            <a:miter lim="800000"/>
            <a:headEnd/>
            <a:tailEnd/>
          </a:ln>
        </p:spPr>
      </p:pic>
      <p:sp>
        <p:nvSpPr>
          <p:cNvPr id="5" name="TextovéPole 4"/>
          <p:cNvSpPr txBox="1"/>
          <p:nvPr/>
        </p:nvSpPr>
        <p:spPr>
          <a:xfrm>
            <a:off x="1884219" y="277091"/>
            <a:ext cx="5737468" cy="307777"/>
          </a:xfrm>
          <a:prstGeom prst="rect">
            <a:avLst/>
          </a:prstGeom>
          <a:noFill/>
        </p:spPr>
        <p:txBody>
          <a:bodyPr wrap="none" rtlCol="0">
            <a:spAutoFit/>
          </a:bodyPr>
          <a:lstStyle/>
          <a:p>
            <a:r>
              <a:rPr lang="cs-CZ" dirty="0" smtClean="0"/>
              <a:t>Ukázka testových otázek z probíraného učiva – zdroj CD ROM </a:t>
            </a:r>
            <a:r>
              <a:rPr lang="cs-CZ" dirty="0" err="1" smtClean="0"/>
              <a:t>elektro</a:t>
            </a:r>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54050"/>
          </a:xfrm>
          <a:solidFill>
            <a:srgbClr val="FFC000"/>
          </a:solidFill>
          <a:ln>
            <a:solidFill>
              <a:srgbClr val="FFC000"/>
            </a:solidFill>
          </a:ln>
        </p:spPr>
        <p:txBody>
          <a:bodyPr rtlCol="0">
            <a:normAutofit fontScale="90000"/>
          </a:bodyPr>
          <a:lstStyle/>
          <a:p>
            <a:pPr eaLnBrk="1" fontAlgn="auto" hangingPunct="1">
              <a:spcAft>
                <a:spcPts val="0"/>
              </a:spcAft>
              <a:defRPr/>
            </a:pPr>
            <a:r>
              <a:rPr lang="cs-CZ" dirty="0" smtClean="0"/>
              <a:t>Konec prezentace</a:t>
            </a:r>
          </a:p>
        </p:txBody>
      </p:sp>
      <p:sp>
        <p:nvSpPr>
          <p:cNvPr id="3" name="Zástupný symbol pro zápatí 2"/>
          <p:cNvSpPr>
            <a:spLocks noGrp="1"/>
          </p:cNvSpPr>
          <p:nvPr>
            <p:ph type="ftr" sz="quarter" idx="11"/>
          </p:nvPr>
        </p:nvSpPr>
        <p:spPr/>
        <p:txBody>
          <a:bodyPr/>
          <a:lstStyle/>
          <a:p>
            <a:pPr>
              <a:defRPr/>
            </a:pPr>
            <a:r>
              <a:rPr lang="cs-CZ"/>
              <a:t>© Ing. Václav Opatrný</a:t>
            </a:r>
          </a:p>
        </p:txBody>
      </p:sp>
      <p:sp>
        <p:nvSpPr>
          <p:cNvPr id="4" name="Zástupný symbol pro číslo snímku 3"/>
          <p:cNvSpPr>
            <a:spLocks noGrp="1"/>
          </p:cNvSpPr>
          <p:nvPr>
            <p:ph type="sldNum" sz="quarter" idx="12"/>
          </p:nvPr>
        </p:nvSpPr>
        <p:spPr/>
        <p:txBody>
          <a:bodyPr/>
          <a:lstStyle/>
          <a:p>
            <a:pPr>
              <a:defRPr/>
            </a:pPr>
            <a:fld id="{11316118-264D-4ECA-8664-2C8822758154}" type="slidenum">
              <a:rPr lang="cs-CZ"/>
              <a:pPr>
                <a:defRPr/>
              </a:pPr>
              <a:t>8</a:t>
            </a:fld>
            <a:endParaRPr lang="cs-CZ"/>
          </a:p>
        </p:txBody>
      </p:sp>
      <p:sp>
        <p:nvSpPr>
          <p:cNvPr id="5" name="TextovéPole 4"/>
          <p:cNvSpPr txBox="1"/>
          <p:nvPr/>
        </p:nvSpPr>
        <p:spPr>
          <a:xfrm>
            <a:off x="498475" y="5805488"/>
            <a:ext cx="8355013" cy="461962"/>
          </a:xfrm>
          <a:prstGeom prst="rect">
            <a:avLst/>
          </a:prstGeom>
          <a:noFill/>
        </p:spPr>
        <p:txBody>
          <a:bodyPr>
            <a:spAutoFit/>
          </a:bodyPr>
          <a:lstStyle/>
          <a:p>
            <a:pPr>
              <a:defRPr/>
            </a:pPr>
            <a:r>
              <a:rPr lang="cs-CZ" sz="2400" dirty="0">
                <a:solidFill>
                  <a:schemeClr val="accent3">
                    <a:lumMod val="75000"/>
                  </a:schemeClr>
                </a:solidFill>
              </a:rPr>
              <a:t>Všechny ostatní materiály a obrázky jsou z archivu autora.</a:t>
            </a:r>
          </a:p>
        </p:txBody>
      </p:sp>
      <p:sp>
        <p:nvSpPr>
          <p:cNvPr id="9222" name="TextovéPole 5"/>
          <p:cNvSpPr txBox="1">
            <a:spLocks noChangeArrowheads="1"/>
          </p:cNvSpPr>
          <p:nvPr/>
        </p:nvSpPr>
        <p:spPr bwMode="auto">
          <a:xfrm>
            <a:off x="512763" y="1427163"/>
            <a:ext cx="8174037" cy="523875"/>
          </a:xfrm>
          <a:prstGeom prst="rect">
            <a:avLst/>
          </a:prstGeom>
          <a:noFill/>
          <a:ln w="9525">
            <a:noFill/>
            <a:miter lim="800000"/>
            <a:headEnd/>
            <a:tailEnd/>
          </a:ln>
        </p:spPr>
        <p:txBody>
          <a:bodyPr>
            <a:spAutoFit/>
          </a:bodyPr>
          <a:lstStyle/>
          <a:p>
            <a:r>
              <a:rPr lang="cs-CZ"/>
              <a:t>Pro doplnění informací byly převzaty části textů z Vyhlášky č. 50/1978 Sb. – vše po zpracování z již uvedeného materiálu CD ROM elektro PŠIS Nymburk.</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373</TotalTime>
  <Words>1080</Words>
  <Application>Microsoft Office PowerPoint</Application>
  <PresentationFormat>Předvádění na obrazovce (4:3)</PresentationFormat>
  <Paragraphs>120</Paragraphs>
  <Slides>8</Slides>
  <Notes>1</Notes>
  <HiddenSlides>0</HiddenSlides>
  <MMClips>0</MMClips>
  <ScaleCrop>false</ScaleCrop>
  <HeadingPairs>
    <vt:vector size="6" baseType="variant">
      <vt:variant>
        <vt:lpstr>Použitá písma</vt:lpstr>
      </vt:variant>
      <vt:variant>
        <vt:i4>2</vt:i4>
      </vt:variant>
      <vt:variant>
        <vt:lpstr>Motiv</vt:lpstr>
      </vt:variant>
      <vt:variant>
        <vt:i4>1</vt:i4>
      </vt:variant>
      <vt:variant>
        <vt:lpstr>Nadpisy snímků</vt:lpstr>
      </vt:variant>
      <vt:variant>
        <vt:i4>8</vt:i4>
      </vt:variant>
    </vt:vector>
  </HeadingPairs>
  <TitlesOfParts>
    <vt:vector size="11" baseType="lpstr">
      <vt:lpstr>Arial</vt:lpstr>
      <vt:lpstr>Calibri</vt:lpstr>
      <vt:lpstr>Motiv sady Office</vt:lpstr>
      <vt:lpstr>Snímek 1</vt:lpstr>
      <vt:lpstr>Bezpečnost práce</vt:lpstr>
      <vt:lpstr>Opatření na zajištění bezpečnosti el. zařízení</vt:lpstr>
      <vt:lpstr>Činnosti na elektrickém zařízení</vt:lpstr>
      <vt:lpstr>Vyhláška 50/1978 Sb. Klasifikace pracovníků</vt:lpstr>
      <vt:lpstr>Nejkratší praxe požadovaná pro pracovníky (vybráno z příslušné vyhlášky)</vt:lpstr>
      <vt:lpstr>Snímek 7</vt:lpstr>
      <vt:lpstr>Konec prezentace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Technologie 2. ročník</dc:title>
  <dc:creator>SOU Strakonice</dc:creator>
  <cp:lastModifiedBy>Opatrný</cp:lastModifiedBy>
  <cp:revision>47</cp:revision>
  <dcterms:created xsi:type="dcterms:W3CDTF">2008-09-17T07:26:15Z</dcterms:created>
  <dcterms:modified xsi:type="dcterms:W3CDTF">2013-04-04T08:52:28Z</dcterms:modified>
</cp:coreProperties>
</file>