
<file path=[Content_Types].xml><?xml version="1.0" encoding="utf-8"?>
<Types xmlns="http://schemas.openxmlformats.org/package/2006/content-types"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2" r:id="rId3"/>
  </p:sldMasterIdLst>
  <p:notesMasterIdLst>
    <p:notesMasterId r:id="rId16"/>
  </p:notesMasterIdLst>
  <p:sldIdLst>
    <p:sldId id="303" r:id="rId4"/>
    <p:sldId id="298" r:id="rId5"/>
    <p:sldId id="282" r:id="rId6"/>
    <p:sldId id="299" r:id="rId7"/>
    <p:sldId id="301" r:id="rId8"/>
    <p:sldId id="302" r:id="rId9"/>
    <p:sldId id="285" r:id="rId10"/>
    <p:sldId id="283" r:id="rId11"/>
    <p:sldId id="297" r:id="rId12"/>
    <p:sldId id="289" r:id="rId13"/>
    <p:sldId id="261" r:id="rId14"/>
    <p:sldId id="305" r:id="rId15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CF1AB2-1976-4502-BF36-3FF5EA218861}" styleName="Střední styl 4 – zvýraznění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BC89EF96-8CEA-46FF-86C4-4CE0E7609802}" styleName="Světlý styl 3 – zvýraznění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3B4B98B0-60AC-42C2-AFA5-B58CD77FA1E5}" styleName="Světlý styl 1 – zvýraznění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2D5ABB26-0587-4C30-8999-92F81FD0307C}" styleName="Bez stylu, bez mřížky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76554" autoAdjust="0"/>
  </p:normalViewPr>
  <p:slideViewPr>
    <p:cSldViewPr>
      <p:cViewPr varScale="1">
        <p:scale>
          <a:sx n="74" d="100"/>
          <a:sy n="74" d="100"/>
        </p:scale>
        <p:origin x="-1266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10" Type="http://schemas.openxmlformats.org/officeDocument/2006/relationships/slide" Target="slides/slide7.xml"/><Relationship Id="rId19" Type="http://schemas.openxmlformats.org/officeDocument/2006/relationships/theme" Target="theme/theme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56D25C4-AA01-4F4C-BA40-54A62A8FBC48}" type="datetimeFigureOut">
              <a:rPr lang="cs-CZ" smtClean="0"/>
              <a:t>25.11.2012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18F4104-0D6A-456E-AB6E-4CC1E9775A0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96699340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Kliknutím lze upravit styl předlohy.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43179A-FA2E-4FDD-B520-6CB2FEA868E8}" type="datetimeFigureOut">
              <a:rPr lang="cs-CZ" smtClean="0"/>
              <a:t>25.11.2012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C959D-71C8-4197-B580-863D79AB4DB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8465084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43179A-FA2E-4FDD-B520-6CB2FEA868E8}" type="datetimeFigureOut">
              <a:rPr lang="cs-CZ" smtClean="0"/>
              <a:t>25.11.2012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C959D-71C8-4197-B580-863D79AB4DB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6197317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43179A-FA2E-4FDD-B520-6CB2FEA868E8}" type="datetimeFigureOut">
              <a:rPr lang="cs-CZ" smtClean="0"/>
              <a:t>25.11.2012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C959D-71C8-4197-B580-863D79AB4DB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16208174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Kliknutím lze upravit styl předlohy.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43179A-FA2E-4FDD-B520-6CB2FEA868E8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25.11.2012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C959D-71C8-4197-B580-863D79AB4DBE}" type="slidenum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190873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43179A-FA2E-4FDD-B520-6CB2FEA868E8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25.11.2012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C959D-71C8-4197-B580-863D79AB4DBE}" type="slidenum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161286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43179A-FA2E-4FDD-B520-6CB2FEA868E8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25.11.2012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C959D-71C8-4197-B580-863D79AB4DBE}" type="slidenum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780405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43179A-FA2E-4FDD-B520-6CB2FEA868E8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25.11.2012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C959D-71C8-4197-B580-863D79AB4DBE}" type="slidenum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808410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43179A-FA2E-4FDD-B520-6CB2FEA868E8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25.11.2012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C959D-71C8-4197-B580-863D79AB4DBE}" type="slidenum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79808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43179A-FA2E-4FDD-B520-6CB2FEA868E8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25.11.2012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C959D-71C8-4197-B580-863D79AB4DBE}" type="slidenum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451671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43179A-FA2E-4FDD-B520-6CB2FEA868E8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25.11.2012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C959D-71C8-4197-B580-863D79AB4DBE}" type="slidenum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794396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43179A-FA2E-4FDD-B520-6CB2FEA868E8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25.11.2012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C959D-71C8-4197-B580-863D79AB4DBE}" type="slidenum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0169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43179A-FA2E-4FDD-B520-6CB2FEA868E8}" type="datetimeFigureOut">
              <a:rPr lang="cs-CZ" smtClean="0"/>
              <a:t>25.11.2012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C959D-71C8-4197-B580-863D79AB4DB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71767101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43179A-FA2E-4FDD-B520-6CB2FEA868E8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25.11.2012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C959D-71C8-4197-B580-863D79AB4DBE}" type="slidenum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415612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43179A-FA2E-4FDD-B520-6CB2FEA868E8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25.11.2012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C959D-71C8-4197-B580-863D79AB4DBE}" type="slidenum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542542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43179A-FA2E-4FDD-B520-6CB2FEA868E8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25.11.2012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C959D-71C8-4197-B580-863D79AB4DBE}" type="slidenum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045027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Kliknutím lze upravit styl předlohy.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43179A-FA2E-4FDD-B520-6CB2FEA868E8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25.11.2012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C959D-71C8-4197-B580-863D79AB4DBE}" type="slidenum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966614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43179A-FA2E-4FDD-B520-6CB2FEA868E8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25.11.2012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C959D-71C8-4197-B580-863D79AB4DBE}" type="slidenum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62930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43179A-FA2E-4FDD-B520-6CB2FEA868E8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25.11.2012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C959D-71C8-4197-B580-863D79AB4DBE}" type="slidenum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32836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43179A-FA2E-4FDD-B520-6CB2FEA868E8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25.11.2012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C959D-71C8-4197-B580-863D79AB4DBE}" type="slidenum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814003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43179A-FA2E-4FDD-B520-6CB2FEA868E8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25.11.2012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C959D-71C8-4197-B580-863D79AB4DBE}" type="slidenum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2295813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43179A-FA2E-4FDD-B520-6CB2FEA868E8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25.11.2012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C959D-71C8-4197-B580-863D79AB4DBE}" type="slidenum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370871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43179A-FA2E-4FDD-B520-6CB2FEA868E8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25.11.2012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C959D-71C8-4197-B580-863D79AB4DBE}" type="slidenum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1941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43179A-FA2E-4FDD-B520-6CB2FEA868E8}" type="datetimeFigureOut">
              <a:rPr lang="cs-CZ" smtClean="0"/>
              <a:t>25.11.2012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C959D-71C8-4197-B580-863D79AB4DB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750769766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43179A-FA2E-4FDD-B520-6CB2FEA868E8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25.11.2012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C959D-71C8-4197-B580-863D79AB4DBE}" type="slidenum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0315687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43179A-FA2E-4FDD-B520-6CB2FEA868E8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25.11.2012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C959D-71C8-4197-B580-863D79AB4DBE}" type="slidenum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2448897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43179A-FA2E-4FDD-B520-6CB2FEA868E8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25.11.2012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C959D-71C8-4197-B580-863D79AB4DBE}" type="slidenum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9695103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43179A-FA2E-4FDD-B520-6CB2FEA868E8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25.11.2012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C959D-71C8-4197-B580-863D79AB4DBE}" type="slidenum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26547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43179A-FA2E-4FDD-B520-6CB2FEA868E8}" type="datetimeFigureOut">
              <a:rPr lang="cs-CZ" smtClean="0"/>
              <a:t>25.11.2012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C959D-71C8-4197-B580-863D79AB4DB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5854078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43179A-FA2E-4FDD-B520-6CB2FEA868E8}" type="datetimeFigureOut">
              <a:rPr lang="cs-CZ" smtClean="0"/>
              <a:t>25.11.2012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C959D-71C8-4197-B580-863D79AB4DB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6835624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43179A-FA2E-4FDD-B520-6CB2FEA868E8}" type="datetimeFigureOut">
              <a:rPr lang="cs-CZ" smtClean="0"/>
              <a:t>25.11.2012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C959D-71C8-4197-B580-863D79AB4DB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1652760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43179A-FA2E-4FDD-B520-6CB2FEA868E8}" type="datetimeFigureOut">
              <a:rPr lang="cs-CZ" smtClean="0"/>
              <a:t>25.11.2012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C959D-71C8-4197-B580-863D79AB4DB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8210359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43179A-FA2E-4FDD-B520-6CB2FEA868E8}" type="datetimeFigureOut">
              <a:rPr lang="cs-CZ" smtClean="0"/>
              <a:t>25.11.2012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C959D-71C8-4197-B580-863D79AB4DB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9527406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43179A-FA2E-4FDD-B520-6CB2FEA868E8}" type="datetimeFigureOut">
              <a:rPr lang="cs-CZ" smtClean="0"/>
              <a:t>25.11.2012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C959D-71C8-4197-B580-863D79AB4DB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2188421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43179A-FA2E-4FDD-B520-6CB2FEA868E8}" type="datetimeFigureOut">
              <a:rPr lang="cs-CZ" smtClean="0"/>
              <a:t>25.11.2012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1C959D-71C8-4197-B580-863D79AB4DB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104836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43179A-FA2E-4FDD-B520-6CB2FEA868E8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25.11.2012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1C959D-71C8-4197-B580-863D79AB4DBE}" type="slidenum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63232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43179A-FA2E-4FDD-B520-6CB2FEA868E8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25.11.2012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1C959D-71C8-4197-B580-863D79AB4DBE}" type="slidenum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2882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07%20&#268;j%20-%20Poh&#225;dky%20-%20B.%20N&#283;mcov&#225;%20-%20prac.%20list.docx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3.xml"/><Relationship Id="rId6" Type="http://schemas.openxmlformats.org/officeDocument/2006/relationships/image" Target="../media/image3.png"/><Relationship Id="rId5" Type="http://schemas.openxmlformats.org/officeDocument/2006/relationships/hyperlink" Target="07%20&#268;j%20-%20Poh&#225;dky%20-%20B.%20N&#283;mcov&#225;%20-%20uk&#225;zka.docx" TargetMode="Externa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wm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wmf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w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w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w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899592" y="1412776"/>
            <a:ext cx="7772400" cy="792089"/>
          </a:xfrm>
        </p:spPr>
        <p:txBody>
          <a:bodyPr>
            <a:normAutofit fontScale="90000"/>
          </a:bodyPr>
          <a:lstStyle/>
          <a:p>
            <a:r>
              <a:rPr lang="cs-CZ" sz="4800" b="1" dirty="0" smtClean="0">
                <a:effectLst>
                  <a:outerShdw sx="1000" sy="1000" algn="tl">
                    <a:schemeClr val="tx1"/>
                  </a:outerShdw>
                  <a:reflection endPos="0" dir="5400000" sy="-100000" algn="bl" rotWithShape="0"/>
                </a:effectLst>
              </a:rPr>
              <a:t>Pohádky – B. Němcová</a:t>
            </a:r>
            <a:endParaRPr lang="cs-CZ" sz="4800" b="1" dirty="0">
              <a:effectLst>
                <a:outerShdw sx="1000" sy="1000" algn="tl">
                  <a:schemeClr val="tx1">
                    <a:alpha val="51000"/>
                  </a:schemeClr>
                </a:outerShdw>
                <a:reflection endPos="0" dir="5400000" sy="-100000" algn="bl" rotWithShape="0"/>
              </a:effectLst>
            </a:endParaRPr>
          </a:p>
        </p:txBody>
      </p:sp>
      <p:pic>
        <p:nvPicPr>
          <p:cNvPr id="1026" name="Picture 2" descr="C:\Users\Uživatel\Pictures\logo.bmp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25029" y="5589240"/>
            <a:ext cx="3603242" cy="9345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ovéPole 4"/>
          <p:cNvSpPr txBox="1"/>
          <p:nvPr/>
        </p:nvSpPr>
        <p:spPr>
          <a:xfrm>
            <a:off x="1043608" y="620687"/>
            <a:ext cx="712879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1600" dirty="0" smtClean="0">
                <a:solidFill>
                  <a:prstClr val="black"/>
                </a:solidFill>
              </a:rPr>
              <a:t>Základní škola a Mateřská škola, Liberec, Barvířská 38/6, příspěvková organizace</a:t>
            </a:r>
            <a:endParaRPr lang="cs-CZ" sz="1600" dirty="0">
              <a:solidFill>
                <a:prstClr val="black"/>
              </a:solidFill>
            </a:endParaRPr>
          </a:p>
        </p:txBody>
      </p:sp>
      <p:sp>
        <p:nvSpPr>
          <p:cNvPr id="6" name="TextovéPole 5"/>
          <p:cNvSpPr txBox="1"/>
          <p:nvPr/>
        </p:nvSpPr>
        <p:spPr>
          <a:xfrm>
            <a:off x="677205" y="2750799"/>
            <a:ext cx="7848872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600" dirty="0" smtClean="0">
                <a:solidFill>
                  <a:prstClr val="black"/>
                </a:solidFill>
              </a:rPr>
              <a:t>Název :      </a:t>
            </a:r>
            <a:r>
              <a:rPr lang="cs-CZ" sz="1600" b="1" dirty="0" smtClean="0">
                <a:solidFill>
                  <a:prstClr val="black"/>
                </a:solidFill>
              </a:rPr>
              <a:t>VY_32_inovace_07 Český jazyk a literatura </a:t>
            </a:r>
            <a:r>
              <a:rPr lang="cs-CZ" sz="1600" b="1" dirty="0">
                <a:solidFill>
                  <a:prstClr val="black"/>
                </a:solidFill>
              </a:rPr>
              <a:t>– </a:t>
            </a:r>
            <a:r>
              <a:rPr lang="cs-CZ" sz="1600" b="1" dirty="0" smtClean="0">
                <a:solidFill>
                  <a:prstClr val="black"/>
                </a:solidFill>
              </a:rPr>
              <a:t>Na počátku prý stálo slovo</a:t>
            </a:r>
          </a:p>
          <a:p>
            <a:r>
              <a:rPr lang="cs-CZ" sz="1600" dirty="0" smtClean="0">
                <a:solidFill>
                  <a:prstClr val="black"/>
                </a:solidFill>
              </a:rPr>
              <a:t>Autor:        Iveta </a:t>
            </a:r>
            <a:r>
              <a:rPr lang="cs-CZ" sz="1600" dirty="0" err="1" smtClean="0">
                <a:solidFill>
                  <a:prstClr val="black"/>
                </a:solidFill>
              </a:rPr>
              <a:t>Loumová</a:t>
            </a:r>
            <a:endParaRPr lang="cs-CZ" sz="1600" dirty="0" smtClean="0">
              <a:solidFill>
                <a:prstClr val="black"/>
              </a:solidFill>
            </a:endParaRPr>
          </a:p>
          <a:p>
            <a:r>
              <a:rPr lang="cs-CZ" sz="1600" dirty="0" smtClean="0">
                <a:solidFill>
                  <a:prstClr val="black"/>
                </a:solidFill>
              </a:rPr>
              <a:t>Období:     Prosinec  2011</a:t>
            </a:r>
          </a:p>
          <a:p>
            <a:r>
              <a:rPr lang="cs-CZ" sz="1600" dirty="0" smtClean="0">
                <a:solidFill>
                  <a:prstClr val="black"/>
                </a:solidFill>
              </a:rPr>
              <a:t>Věková skupina:      </a:t>
            </a:r>
            <a:r>
              <a:rPr lang="cs-CZ" sz="1600" dirty="0">
                <a:solidFill>
                  <a:prstClr val="black"/>
                </a:solidFill>
              </a:rPr>
              <a:t>6</a:t>
            </a:r>
            <a:r>
              <a:rPr lang="cs-CZ" sz="1600" dirty="0" smtClean="0">
                <a:solidFill>
                  <a:prstClr val="black"/>
                </a:solidFill>
              </a:rPr>
              <a:t>. ročník</a:t>
            </a:r>
          </a:p>
          <a:p>
            <a:r>
              <a:rPr lang="cs-CZ" sz="1600" dirty="0" smtClean="0">
                <a:solidFill>
                  <a:prstClr val="black"/>
                </a:solidFill>
              </a:rPr>
              <a:t>Tematická oblast:    </a:t>
            </a:r>
            <a:r>
              <a:rPr lang="cs-CZ" sz="1600" dirty="0">
                <a:solidFill>
                  <a:prstClr val="black"/>
                </a:solidFill>
              </a:rPr>
              <a:t>Č</a:t>
            </a:r>
            <a:r>
              <a:rPr lang="cs-CZ" sz="1600" dirty="0" smtClean="0">
                <a:solidFill>
                  <a:prstClr val="black"/>
                </a:solidFill>
              </a:rPr>
              <a:t>eský jazyk a literatura – epické žánry</a:t>
            </a:r>
          </a:p>
          <a:p>
            <a:r>
              <a:rPr lang="cs-CZ" sz="1600" dirty="0" smtClean="0">
                <a:solidFill>
                  <a:prstClr val="black"/>
                </a:solidFill>
              </a:rPr>
              <a:t>Anotace:    </a:t>
            </a:r>
            <a:r>
              <a:rPr lang="cs-CZ" sz="1600" dirty="0">
                <a:solidFill>
                  <a:prstClr val="black"/>
                </a:solidFill>
              </a:rPr>
              <a:t>Představení </a:t>
            </a:r>
            <a:r>
              <a:rPr lang="cs-CZ" sz="1600" dirty="0" smtClean="0">
                <a:solidFill>
                  <a:prstClr val="black"/>
                </a:solidFill>
              </a:rPr>
              <a:t>autorské </a:t>
            </a:r>
            <a:r>
              <a:rPr lang="cs-CZ" sz="1600" dirty="0">
                <a:solidFill>
                  <a:prstClr val="black"/>
                </a:solidFill>
              </a:rPr>
              <a:t>pohádky B</a:t>
            </a:r>
            <a:r>
              <a:rPr lang="cs-CZ" sz="1600" dirty="0" smtClean="0">
                <a:solidFill>
                  <a:prstClr val="black"/>
                </a:solidFill>
              </a:rPr>
              <a:t>. Němcové (převyprávěno), </a:t>
            </a:r>
            <a:r>
              <a:rPr lang="cs-CZ" sz="1600" dirty="0">
                <a:solidFill>
                  <a:prstClr val="black"/>
                </a:solidFill>
              </a:rPr>
              <a:t>zábavné </a:t>
            </a:r>
            <a:r>
              <a:rPr lang="cs-CZ" sz="1600" dirty="0" smtClean="0">
                <a:solidFill>
                  <a:prstClr val="black"/>
                </a:solidFill>
              </a:rPr>
              <a:t>kvízy, možnost </a:t>
            </a:r>
            <a:r>
              <a:rPr lang="cs-CZ" sz="1600" dirty="0">
                <a:solidFill>
                  <a:prstClr val="black"/>
                </a:solidFill>
              </a:rPr>
              <a:t>využití pracovních </a:t>
            </a:r>
            <a:r>
              <a:rPr lang="cs-CZ" sz="1600" dirty="0" smtClean="0">
                <a:solidFill>
                  <a:prstClr val="black"/>
                </a:solidFill>
              </a:rPr>
              <a:t>listů.</a:t>
            </a:r>
            <a:endParaRPr lang="cs-CZ" sz="1600" dirty="0">
              <a:solidFill>
                <a:prstClr val="black"/>
              </a:solidFill>
            </a:endParaRPr>
          </a:p>
        </p:txBody>
      </p:sp>
      <p:pic>
        <p:nvPicPr>
          <p:cNvPr id="3" name="Picture 2">
            <a:hlinkClick r:id="rId3" action="ppaction://hlinkfile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9031" y="4320459"/>
            <a:ext cx="566737" cy="5730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2">
            <a:hlinkClick r:id="rId5" action="ppaction://hlinkfile"/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9030" y="5016153"/>
            <a:ext cx="566737" cy="5730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162744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b="1" cap="all" dirty="0">
                <a:solidFill>
                  <a:srgbClr val="00B050"/>
                </a:solidFill>
                <a:latin typeface="Arial Black" pitchFamily="34" charset="0"/>
              </a:rPr>
              <a:t>Božena němcová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21196" y="1490109"/>
            <a:ext cx="8229600" cy="4525963"/>
          </a:xfrm>
        </p:spPr>
        <p:txBody>
          <a:bodyPr>
            <a:normAutofit fontScale="92500" lnSpcReduction="20000"/>
          </a:bodyPr>
          <a:lstStyle/>
          <a:p>
            <a:pPr lvl="0">
              <a:buFont typeface="Wingdings" pitchFamily="2" charset="2"/>
              <a:buChar char="ü"/>
              <a:defRPr/>
            </a:pPr>
            <a:r>
              <a:rPr lang="cs-CZ" sz="2200" b="1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rozená Barbora Panklová</a:t>
            </a:r>
          </a:p>
          <a:p>
            <a:pPr lvl="0">
              <a:buFont typeface="Wingdings" pitchFamily="2" charset="2"/>
              <a:buChar char="ü"/>
              <a:defRPr/>
            </a:pPr>
            <a:r>
              <a:rPr lang="cs-CZ" sz="2200" b="1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1820 – 1862</a:t>
            </a:r>
          </a:p>
          <a:p>
            <a:pPr lvl="0">
              <a:buFont typeface="Wingdings" pitchFamily="2" charset="2"/>
              <a:buChar char="ü"/>
              <a:defRPr/>
            </a:pPr>
            <a:r>
              <a:rPr lang="cs-CZ" sz="2200" b="1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česká spisovatelka</a:t>
            </a:r>
          </a:p>
          <a:p>
            <a:pPr lvl="0">
              <a:buFont typeface="Wingdings" pitchFamily="2" charset="2"/>
              <a:buChar char="ü"/>
              <a:defRPr/>
            </a:pPr>
            <a:r>
              <a:rPr lang="cs-CZ" sz="2200" b="1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považována za zakladatelku novodobé české prózy</a:t>
            </a:r>
          </a:p>
          <a:p>
            <a:pPr lvl="0">
              <a:buFont typeface="Wingdings" pitchFamily="2" charset="2"/>
              <a:buChar char="ü"/>
              <a:defRPr/>
            </a:pPr>
            <a:r>
              <a:rPr lang="cs-CZ" sz="2200" b="1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nejznámější díla:</a:t>
            </a:r>
          </a:p>
          <a:p>
            <a:pPr lvl="3">
              <a:buFont typeface="Wingdings" pitchFamily="2" charset="2"/>
              <a:buChar char="§"/>
              <a:defRPr/>
            </a:pPr>
            <a:r>
              <a:rPr lang="cs-CZ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Divá Bára</a:t>
            </a:r>
          </a:p>
          <a:p>
            <a:pPr lvl="4">
              <a:buFont typeface="Courier New" pitchFamily="49" charset="0"/>
              <a:buChar char="o"/>
              <a:defRPr/>
            </a:pPr>
            <a:r>
              <a:rPr lang="cs-CZ" sz="1800" b="1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povídka o nebojácné venkovské dívce</a:t>
            </a:r>
          </a:p>
          <a:p>
            <a:pPr lvl="3">
              <a:buFont typeface="Wingdings" pitchFamily="2" charset="2"/>
              <a:buChar char="§"/>
              <a:defRPr/>
            </a:pPr>
            <a:r>
              <a:rPr lang="cs-CZ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V zámku a v podzámčí</a:t>
            </a:r>
          </a:p>
          <a:p>
            <a:pPr lvl="4">
              <a:buFont typeface="Courier New" pitchFamily="49" charset="0"/>
              <a:buChar char="o"/>
              <a:defRPr/>
            </a:pPr>
            <a:r>
              <a:rPr lang="cs-CZ" sz="1800" b="1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povídka </a:t>
            </a:r>
          </a:p>
          <a:p>
            <a:pPr lvl="4">
              <a:buFont typeface="Courier New" pitchFamily="49" charset="0"/>
              <a:buChar char="o"/>
              <a:defRPr/>
            </a:pPr>
            <a:r>
              <a:rPr lang="cs-CZ" sz="1800" b="1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velice dobře popsán venkovský život chudých lidí</a:t>
            </a:r>
          </a:p>
          <a:p>
            <a:pPr lvl="3">
              <a:buFont typeface="Wingdings" pitchFamily="2" charset="2"/>
              <a:buChar char="§"/>
              <a:defRPr/>
            </a:pPr>
            <a:r>
              <a:rPr lang="cs-CZ" b="1" u="sng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Pohádky Boženy </a:t>
            </a:r>
            <a:r>
              <a:rPr lang="cs-CZ" b="1" u="sng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Němcové, Národní báchorky</a:t>
            </a:r>
            <a:endParaRPr lang="cs-CZ" b="1" u="sng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pPr lvl="3">
              <a:buFont typeface="Wingdings" pitchFamily="2" charset="2"/>
              <a:buChar char="§"/>
              <a:defRPr/>
            </a:pPr>
            <a:r>
              <a:rPr lang="cs-CZ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Babička</a:t>
            </a:r>
          </a:p>
          <a:p>
            <a:pPr lvl="4">
              <a:buFont typeface="Courier New" pitchFamily="49" charset="0"/>
              <a:buChar char="o"/>
              <a:defRPr/>
            </a:pPr>
            <a:r>
              <a:rPr lang="cs-CZ" sz="1800" b="1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vzpomínky na šťastné dětství prožité v ratibořickém údolí</a:t>
            </a:r>
          </a:p>
          <a:p>
            <a:pPr lvl="4">
              <a:buFont typeface="Courier New" pitchFamily="49" charset="0"/>
              <a:buChar char="o"/>
              <a:defRPr/>
            </a:pPr>
            <a:r>
              <a:rPr lang="cs-CZ" sz="1800" b="1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hlavní postavou díla je babička (symbol dobra a lásky), která má dobrý vliv na lidi kolem sebe</a:t>
            </a:r>
          </a:p>
          <a:p>
            <a:pPr lvl="0">
              <a:buNone/>
              <a:defRPr/>
            </a:pPr>
            <a:endParaRPr lang="cs-CZ" sz="2200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  <a:p>
            <a:endParaRPr lang="cs-CZ" dirty="0"/>
          </a:p>
        </p:txBody>
      </p:sp>
      <p:sp>
        <p:nvSpPr>
          <p:cNvPr id="5" name="Obdélník 4"/>
          <p:cNvSpPr/>
          <p:nvPr/>
        </p:nvSpPr>
        <p:spPr>
          <a:xfrm>
            <a:off x="1691680" y="6107602"/>
            <a:ext cx="5832648" cy="7452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b="1" dirty="0" smtClean="0"/>
              <a:t>SHRNUTÍ ŽIVOTA A TVORBY</a:t>
            </a:r>
            <a:endParaRPr lang="cs-CZ" sz="3600" b="1" dirty="0"/>
          </a:p>
        </p:txBody>
      </p:sp>
      <p:pic>
        <p:nvPicPr>
          <p:cNvPr id="5123" name="Picture 3" descr="C:\Users\Uživatel\AppData\Local\Microsoft\Windows\Temporary Internet Files\Content.IE5\1NGIJL8T\MC900415196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87354" y="899598"/>
            <a:ext cx="2056646" cy="16899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39842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75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0"/>
                            </p:stCondLst>
                            <p:childTnLst>
                              <p:par>
                                <p:cTn id="25" presetID="2" presetClass="entr" presetSubtype="4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2500"/>
                            </p:stCondLst>
                            <p:childTnLst>
                              <p:par>
                                <p:cTn id="30" presetID="2" presetClass="entr" presetSubtype="4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5000"/>
                            </p:stCondLst>
                            <p:childTnLst>
                              <p:par>
                                <p:cTn id="35" presetID="2" presetClass="entr" presetSubtype="4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7500"/>
                            </p:stCondLst>
                            <p:childTnLst>
                              <p:par>
                                <p:cTn id="40" presetID="2" presetClass="entr" presetSubtype="4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000"/>
                            </p:stCondLst>
                            <p:childTnLst>
                              <p:par>
                                <p:cTn id="45" presetID="2" presetClass="entr" presetSubtype="4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2500"/>
                            </p:stCondLst>
                            <p:childTnLst>
                              <p:par>
                                <p:cTn id="50" presetID="2" presetClass="entr" presetSubtype="4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5000"/>
                            </p:stCondLst>
                            <p:childTnLst>
                              <p:par>
                                <p:cTn id="55" presetID="2" presetClass="entr" presetSubtype="4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27500"/>
                            </p:stCondLst>
                            <p:childTnLst>
                              <p:par>
                                <p:cTn id="60" presetID="2" presetClass="entr" presetSubtype="4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10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0500"/>
                            </p:stCondLst>
                            <p:childTnLst>
                              <p:par>
                                <p:cTn id="65" presetID="2" presetClass="entr" presetSubtype="4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33500"/>
                            </p:stCondLst>
                            <p:childTnLst>
                              <p:par>
                                <p:cTn id="70" presetID="2" presetClass="entr" presetSubtype="4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10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10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71438"/>
            <a:ext cx="8229600" cy="11430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cs-CZ" sz="6000" b="1" cap="all" spc="300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pohádky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285750" y="1600200"/>
            <a:ext cx="8643938" cy="5043488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cs-CZ" b="1" dirty="0" smtClean="0"/>
              <a:t> Prozaický žánr lidové slovesnosti  se smyšleným dějem a hrdinou, který představuje dobro, moudrost, statečnost a sílu.</a:t>
            </a:r>
          </a:p>
          <a:p>
            <a:pPr eaLnBrk="1" fontAlgn="auto" hangingPunct="1"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cs-CZ" b="1" dirty="0" smtClean="0"/>
              <a:t> Hrdina musí často čelit nebezpečí a nástrahám.</a:t>
            </a:r>
          </a:p>
          <a:p>
            <a:pPr eaLnBrk="1" fontAlgn="auto" hangingPunct="1"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cs-CZ" b="1" dirty="0"/>
              <a:t>Č</a:t>
            </a:r>
            <a:r>
              <a:rPr lang="cs-CZ" b="1" dirty="0" smtClean="0"/>
              <a:t>asto v nich vystupují nadpřirozené bytosti a kouzla, magická čísla, vstupní formule.</a:t>
            </a:r>
          </a:p>
          <a:p>
            <a:pPr eaLnBrk="1" fontAlgn="auto" hangingPunct="1"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cs-CZ" b="1" dirty="0"/>
              <a:t>M</a:t>
            </a:r>
            <a:r>
              <a:rPr lang="cs-CZ" b="1" dirty="0" smtClean="0"/>
              <a:t>otivy bývají důsledně opakovány.</a:t>
            </a:r>
          </a:p>
          <a:p>
            <a:pPr eaLnBrk="1" fontAlgn="auto" hangingPunct="1"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cs-CZ" b="1" dirty="0" smtClean="0"/>
              <a:t> Vítězí dobro nad zlem.</a:t>
            </a:r>
          </a:p>
          <a:p>
            <a:pPr eaLnBrk="1" fontAlgn="auto" hangingPunct="1"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cs-CZ" b="1" dirty="0" smtClean="0"/>
              <a:t> Není časově a místně situovaná.  </a:t>
            </a:r>
          </a:p>
          <a:p>
            <a:pPr eaLnBrk="1" fontAlgn="auto" hangingPunct="1">
              <a:spcAft>
                <a:spcPts val="0"/>
              </a:spcAft>
              <a:buFont typeface="Wingdings" pitchFamily="2" charset="2"/>
              <a:buChar char="ü"/>
              <a:defRPr/>
            </a:pPr>
            <a:endParaRPr lang="cs-CZ" b="1" dirty="0" smtClean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980728"/>
            <a:ext cx="3859213" cy="749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618072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ovéPole 1"/>
          <p:cNvSpPr txBox="1"/>
          <p:nvPr/>
        </p:nvSpPr>
        <p:spPr>
          <a:xfrm>
            <a:off x="323528" y="692696"/>
            <a:ext cx="734481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400" dirty="0" smtClean="0">
                <a:solidFill>
                  <a:prstClr val="black"/>
                </a:solidFill>
              </a:rPr>
              <a:t>Zdroj použité literatury:</a:t>
            </a:r>
          </a:p>
          <a:p>
            <a:r>
              <a:rPr lang="cs-CZ" sz="1400" dirty="0" smtClean="0"/>
              <a:t>MĚCHUROVÁ</a:t>
            </a:r>
            <a:r>
              <a:rPr lang="cs-CZ" sz="1400" dirty="0"/>
              <a:t>, Albína. </a:t>
            </a:r>
            <a:r>
              <a:rPr lang="cs-CZ" sz="1400" i="1" dirty="0"/>
              <a:t>Čítanka pro 6. ročník ZŠ a </a:t>
            </a:r>
            <a:r>
              <a:rPr lang="cs-CZ" sz="1400" i="1" dirty="0" smtClean="0"/>
              <a:t>primu </a:t>
            </a:r>
            <a:r>
              <a:rPr lang="cs-CZ" sz="1400" i="1" dirty="0"/>
              <a:t>VG</a:t>
            </a:r>
            <a:r>
              <a:rPr lang="cs-CZ" sz="1400" dirty="0" smtClean="0"/>
              <a:t>. </a:t>
            </a:r>
            <a:r>
              <a:rPr lang="cs-CZ" sz="1400" dirty="0"/>
              <a:t>Havlíčkův Brod: Fragment, 1997. ISBN 80-7200-121-3. </a:t>
            </a:r>
            <a:endParaRPr lang="cs-CZ" sz="1400" dirty="0" smtClean="0"/>
          </a:p>
          <a:p>
            <a:endParaRPr lang="cs-CZ" sz="1400" dirty="0" smtClean="0"/>
          </a:p>
        </p:txBody>
      </p:sp>
      <p:sp>
        <p:nvSpPr>
          <p:cNvPr id="4" name="Obdélník 3"/>
          <p:cNvSpPr/>
          <p:nvPr/>
        </p:nvSpPr>
        <p:spPr>
          <a:xfrm>
            <a:off x="323528" y="1988840"/>
            <a:ext cx="8208912" cy="28315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cs-CZ" sz="1400" dirty="0" smtClean="0"/>
          </a:p>
          <a:p>
            <a:endParaRPr lang="cs-CZ" sz="1400" dirty="0" smtClean="0"/>
          </a:p>
          <a:p>
            <a:endParaRPr lang="cs-CZ" sz="1400" dirty="0" smtClean="0">
              <a:solidFill>
                <a:prstClr val="black"/>
              </a:solidFill>
            </a:endParaRPr>
          </a:p>
          <a:p>
            <a:r>
              <a:rPr lang="cs-CZ" sz="1400" dirty="0" smtClean="0">
                <a:solidFill>
                  <a:prstClr val="black"/>
                </a:solidFill>
              </a:rPr>
              <a:t>Zdroj </a:t>
            </a:r>
            <a:r>
              <a:rPr lang="cs-CZ" sz="1400" dirty="0">
                <a:solidFill>
                  <a:prstClr val="black"/>
                </a:solidFill>
              </a:rPr>
              <a:t>obrázků: </a:t>
            </a:r>
            <a:endParaRPr lang="cs-CZ" sz="1400" dirty="0" smtClean="0">
              <a:solidFill>
                <a:prstClr val="black"/>
              </a:solidFill>
            </a:endParaRPr>
          </a:p>
          <a:p>
            <a:r>
              <a:rPr lang="cs-CZ" sz="1400" dirty="0" smtClean="0">
                <a:solidFill>
                  <a:prstClr val="black"/>
                </a:solidFill>
              </a:rPr>
              <a:t>Galerie </a:t>
            </a:r>
            <a:r>
              <a:rPr lang="cs-CZ" sz="1400" dirty="0">
                <a:solidFill>
                  <a:prstClr val="black"/>
                </a:solidFill>
              </a:rPr>
              <a:t>Microsoft Office</a:t>
            </a:r>
          </a:p>
          <a:p>
            <a:endParaRPr lang="cs-CZ" dirty="0" smtClean="0">
              <a:solidFill>
                <a:prstClr val="black"/>
              </a:solidFill>
            </a:endParaRPr>
          </a:p>
          <a:p>
            <a:endParaRPr lang="cs-CZ" dirty="0">
              <a:solidFill>
                <a:prstClr val="black"/>
              </a:solidFill>
            </a:endParaRPr>
          </a:p>
          <a:p>
            <a:endParaRPr lang="cs-CZ" dirty="0" smtClean="0">
              <a:solidFill>
                <a:prstClr val="black"/>
              </a:solidFill>
            </a:endParaRPr>
          </a:p>
          <a:p>
            <a:endParaRPr lang="cs-CZ" dirty="0">
              <a:solidFill>
                <a:prstClr val="black"/>
              </a:solidFill>
            </a:endParaRPr>
          </a:p>
          <a:p>
            <a:endParaRPr lang="cs-CZ" dirty="0" smtClean="0">
              <a:solidFill>
                <a:prstClr val="black"/>
              </a:solidFill>
            </a:endParaRPr>
          </a:p>
          <a:p>
            <a:endParaRPr lang="cs-CZ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98213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cs-CZ" sz="6000" b="1" cap="all" spc="300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Poznáš téma hodiny?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3412976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cs-CZ" sz="3600" b="1" dirty="0" smtClean="0"/>
              <a:t>      </a:t>
            </a:r>
          </a:p>
          <a:p>
            <a:pPr marL="0" indent="0">
              <a:buNone/>
            </a:pPr>
            <a:r>
              <a:rPr lang="cs-CZ" sz="3600" b="1" dirty="0">
                <a:solidFill>
                  <a:srgbClr val="FF0000"/>
                </a:solidFill>
              </a:rPr>
              <a:t> </a:t>
            </a:r>
            <a:r>
              <a:rPr lang="cs-CZ" sz="3600" b="1" dirty="0" smtClean="0">
                <a:solidFill>
                  <a:srgbClr val="FF0000"/>
                </a:solidFill>
              </a:rPr>
              <a:t>         Poskládej rozházená písmenka.</a:t>
            </a:r>
          </a:p>
          <a:p>
            <a:pPr marL="0" indent="0">
              <a:buNone/>
            </a:pPr>
            <a:endParaRPr lang="cs-CZ" sz="4000" b="1" dirty="0" smtClean="0"/>
          </a:p>
          <a:p>
            <a:pPr marL="0" indent="0">
              <a:buNone/>
            </a:pPr>
            <a:r>
              <a:rPr lang="cs-CZ" sz="4000" b="1" dirty="0" smtClean="0"/>
              <a:t>Á       K        O           H         P    D      A</a:t>
            </a:r>
          </a:p>
          <a:p>
            <a:pPr marL="0" indent="0">
              <a:buNone/>
            </a:pPr>
            <a:endParaRPr lang="cs-CZ" sz="4000" b="1" dirty="0"/>
          </a:p>
          <a:p>
            <a:pPr marL="0" indent="0">
              <a:buNone/>
            </a:pPr>
            <a:r>
              <a:rPr lang="cs-CZ" sz="4000" b="1" dirty="0" smtClean="0"/>
              <a:t>A      U     T       Á       R        S      O    K</a:t>
            </a:r>
            <a:endParaRPr lang="cs-CZ" sz="4000" b="1" dirty="0"/>
          </a:p>
        </p:txBody>
      </p:sp>
      <p:sp>
        <p:nvSpPr>
          <p:cNvPr id="6" name="Zaoblený obdélník 5"/>
          <p:cNvSpPr/>
          <p:nvPr/>
        </p:nvSpPr>
        <p:spPr>
          <a:xfrm>
            <a:off x="-10453" y="35723"/>
            <a:ext cx="9144000" cy="17728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6000" b="1" cap="all" spc="300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ea typeface="+mj-ea"/>
                <a:cs typeface="+mj-cs"/>
              </a:rPr>
              <a:t>Autorská pohádka</a:t>
            </a:r>
            <a:endParaRPr lang="cs-CZ" dirty="0"/>
          </a:p>
        </p:txBody>
      </p:sp>
      <p:sp>
        <p:nvSpPr>
          <p:cNvPr id="7" name="Zaoblený obdélník 6"/>
          <p:cNvSpPr/>
          <p:nvPr/>
        </p:nvSpPr>
        <p:spPr>
          <a:xfrm>
            <a:off x="3557" y="1808539"/>
            <a:ext cx="9144000" cy="508518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lvl="1">
              <a:spcBef>
                <a:spcPct val="20000"/>
              </a:spcBef>
            </a:pPr>
            <a:r>
              <a:rPr lang="cs-CZ" sz="3600" b="1" dirty="0" smtClean="0">
                <a:solidFill>
                  <a:srgbClr val="FF0000"/>
                </a:solidFill>
                <a:cs typeface="Arial" charset="0"/>
              </a:rPr>
              <a:t>Znaky:</a:t>
            </a:r>
          </a:p>
          <a:p>
            <a:pPr marL="342900" lvl="1">
              <a:spcBef>
                <a:spcPct val="20000"/>
              </a:spcBef>
            </a:pPr>
            <a:endParaRPr lang="cs-CZ" sz="3600" b="1" dirty="0">
              <a:solidFill>
                <a:prstClr val="black"/>
              </a:solidFill>
              <a:cs typeface="Arial" charset="0"/>
            </a:endParaRPr>
          </a:p>
          <a:p>
            <a:pPr marL="914400" lvl="1" indent="-571500">
              <a:spcBef>
                <a:spcPct val="20000"/>
              </a:spcBef>
              <a:buFont typeface="Wingdings" pitchFamily="2" charset="2"/>
              <a:buChar char="Ø"/>
            </a:pPr>
            <a:r>
              <a:rPr lang="cs-CZ" sz="3600" b="1" dirty="0" smtClean="0">
                <a:solidFill>
                  <a:prstClr val="black"/>
                </a:solidFill>
                <a:cs typeface="Arial" charset="0"/>
              </a:rPr>
              <a:t>Známe </a:t>
            </a:r>
            <a:r>
              <a:rPr lang="cs-CZ" sz="3600" b="1" dirty="0">
                <a:solidFill>
                  <a:prstClr val="black"/>
                </a:solidFill>
                <a:cs typeface="Arial" charset="0"/>
              </a:rPr>
              <a:t>autora a odehrávají </a:t>
            </a:r>
            <a:r>
              <a:rPr lang="cs-CZ" sz="3600" b="1" dirty="0" smtClean="0">
                <a:solidFill>
                  <a:prstClr val="black"/>
                </a:solidFill>
                <a:cs typeface="Arial" charset="0"/>
              </a:rPr>
              <a:t>se </a:t>
            </a:r>
            <a:endParaRPr lang="cs-CZ" sz="3600" b="1" dirty="0">
              <a:solidFill>
                <a:prstClr val="black"/>
              </a:solidFill>
              <a:cs typeface="Arial" charset="0"/>
            </a:endParaRPr>
          </a:p>
          <a:p>
            <a:pPr marL="342900" lvl="1">
              <a:spcBef>
                <a:spcPct val="20000"/>
              </a:spcBef>
            </a:pPr>
            <a:r>
              <a:rPr lang="cs-CZ" sz="3600" b="1" dirty="0" smtClean="0">
                <a:solidFill>
                  <a:prstClr val="black"/>
                </a:solidFill>
                <a:cs typeface="Arial" charset="0"/>
              </a:rPr>
              <a:t>v nedávné minulosti nebo v  současnosti.</a:t>
            </a:r>
          </a:p>
          <a:p>
            <a:pPr marL="914400" lvl="1" indent="-571500">
              <a:spcBef>
                <a:spcPct val="20000"/>
              </a:spcBef>
              <a:buFont typeface="Wingdings" pitchFamily="2" charset="2"/>
              <a:buChar char="Ø"/>
            </a:pPr>
            <a:r>
              <a:rPr lang="cs-CZ" sz="3600" b="1" dirty="0">
                <a:solidFill>
                  <a:prstClr val="black"/>
                </a:solidFill>
                <a:cs typeface="Arial" charset="0"/>
              </a:rPr>
              <a:t>U</a:t>
            </a:r>
            <a:r>
              <a:rPr lang="cs-CZ" sz="3600" b="1" dirty="0" smtClean="0">
                <a:solidFill>
                  <a:prstClr val="black"/>
                </a:solidFill>
                <a:cs typeface="Arial" charset="0"/>
              </a:rPr>
              <a:t>kazují </a:t>
            </a:r>
            <a:r>
              <a:rPr lang="cs-CZ" sz="3600" b="1" dirty="0">
                <a:solidFill>
                  <a:prstClr val="black"/>
                </a:solidFill>
                <a:cs typeface="Arial" charset="0"/>
              </a:rPr>
              <a:t>na způsob života </a:t>
            </a:r>
            <a:r>
              <a:rPr lang="cs-CZ" sz="3600" b="1" dirty="0" smtClean="0">
                <a:solidFill>
                  <a:prstClr val="black"/>
                </a:solidFill>
                <a:cs typeface="Arial" charset="0"/>
              </a:rPr>
              <a:t>člověka. </a:t>
            </a:r>
            <a:endParaRPr lang="cs-CZ" sz="36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90948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71438"/>
            <a:ext cx="8229600" cy="11430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cs-CZ" sz="5300" b="1" cap="all" spc="300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Pohádky - </a:t>
            </a:r>
            <a:r>
              <a:rPr lang="cs-CZ" sz="5300" b="1" cap="all" spc="300" dirty="0" err="1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KVíz</a:t>
            </a:r>
            <a:endParaRPr lang="cs-CZ" sz="5300" b="1" cap="all" spc="300" dirty="0" smtClean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285750" y="980728"/>
            <a:ext cx="8030666" cy="5662960"/>
          </a:xfrm>
        </p:spPr>
        <p:txBody>
          <a:bodyPr rtlCol="0">
            <a:normAutofit fontScale="92500" lnSpcReduction="10000"/>
          </a:bodyPr>
          <a:lstStyle/>
          <a:p>
            <a:pPr marL="0" indent="0" eaLnBrk="1" fontAlgn="auto" hangingPunct="1">
              <a:spcAft>
                <a:spcPts val="0"/>
              </a:spcAft>
              <a:buNone/>
              <a:defRPr/>
            </a:pPr>
            <a:r>
              <a:rPr lang="cs-CZ" dirty="0" smtClean="0">
                <a:solidFill>
                  <a:srgbClr val="000099"/>
                </a:solidFill>
              </a:rPr>
              <a:t>                </a:t>
            </a:r>
            <a:r>
              <a:rPr lang="cs-CZ" b="1" dirty="0" smtClean="0">
                <a:solidFill>
                  <a:srgbClr val="000099"/>
                </a:solidFill>
              </a:rPr>
              <a:t>Správně se rozhodni:                   </a:t>
            </a:r>
            <a:r>
              <a:rPr lang="cs-CZ" b="1" dirty="0" smtClean="0">
                <a:solidFill>
                  <a:srgbClr val="FF0000"/>
                </a:solidFill>
              </a:rPr>
              <a:t>ano</a:t>
            </a:r>
            <a:r>
              <a:rPr lang="cs-CZ" b="1" dirty="0" smtClean="0">
                <a:solidFill>
                  <a:srgbClr val="000099"/>
                </a:solidFill>
              </a:rPr>
              <a:t> x ne                       </a:t>
            </a:r>
          </a:p>
          <a:p>
            <a:pPr marL="0" indent="0" algn="just" eaLnBrk="1" fontAlgn="auto" hangingPunct="1">
              <a:spcAft>
                <a:spcPts val="0"/>
              </a:spcAft>
              <a:buNone/>
              <a:defRPr/>
            </a:pPr>
            <a:r>
              <a:rPr lang="cs-CZ" sz="3000" b="1" dirty="0" smtClean="0"/>
              <a:t>         Nejstarší báchorky pocházejí z Orientu a Indie.</a:t>
            </a:r>
            <a:endParaRPr lang="cs-CZ" sz="3000" b="1" u="sng" dirty="0" smtClean="0"/>
          </a:p>
          <a:p>
            <a:pPr marL="0" indent="0" algn="just" eaLnBrk="1" fontAlgn="auto" hangingPunct="1">
              <a:spcAft>
                <a:spcPts val="0"/>
              </a:spcAft>
              <a:buNone/>
              <a:defRPr/>
            </a:pPr>
            <a:r>
              <a:rPr lang="cs-CZ" sz="3000" b="1" dirty="0" smtClean="0"/>
              <a:t>         Původně byly určeny dětem.</a:t>
            </a:r>
          </a:p>
          <a:p>
            <a:pPr marL="0" indent="0" algn="just" eaLnBrk="1" fontAlgn="auto" hangingPunct="1">
              <a:spcAft>
                <a:spcPts val="0"/>
              </a:spcAft>
              <a:buNone/>
              <a:defRPr/>
            </a:pPr>
            <a:r>
              <a:rPr lang="cs-CZ" sz="3000" b="1" dirty="0"/>
              <a:t> </a:t>
            </a:r>
            <a:r>
              <a:rPr lang="cs-CZ" sz="3000" b="1" dirty="0" smtClean="0"/>
              <a:t>        Mezi významné sběratele českých</a:t>
            </a:r>
          </a:p>
          <a:p>
            <a:pPr marL="0" indent="0" algn="just" eaLnBrk="1" fontAlgn="auto" hangingPunct="1">
              <a:spcAft>
                <a:spcPts val="0"/>
              </a:spcAft>
              <a:buNone/>
              <a:defRPr/>
            </a:pPr>
            <a:r>
              <a:rPr lang="cs-CZ" sz="3000" b="1" dirty="0"/>
              <a:t> </a:t>
            </a:r>
            <a:r>
              <a:rPr lang="cs-CZ" sz="3000" b="1" dirty="0" smtClean="0"/>
              <a:t>        lidových pohádek patří Charles </a:t>
            </a:r>
            <a:r>
              <a:rPr lang="cs-CZ" sz="3000" b="1" dirty="0" err="1" smtClean="0"/>
              <a:t>Perrault</a:t>
            </a:r>
            <a:r>
              <a:rPr lang="cs-CZ" sz="3000" b="1" dirty="0" smtClean="0"/>
              <a:t>.</a:t>
            </a:r>
          </a:p>
          <a:p>
            <a:pPr marL="0" indent="0" algn="just" eaLnBrk="1" fontAlgn="auto" hangingPunct="1">
              <a:spcAft>
                <a:spcPts val="0"/>
              </a:spcAft>
              <a:buNone/>
              <a:defRPr/>
            </a:pPr>
            <a:r>
              <a:rPr lang="cs-CZ" sz="3000" b="1" dirty="0" smtClean="0"/>
              <a:t>         </a:t>
            </a:r>
            <a:r>
              <a:rPr lang="cs-CZ" sz="3000" b="1" u="sng" dirty="0" smtClean="0"/>
              <a:t>Pohádky mé matky Husy </a:t>
            </a:r>
            <a:r>
              <a:rPr lang="cs-CZ" sz="3000" b="1" dirty="0" smtClean="0"/>
              <a:t>napsala B. Němcová.</a:t>
            </a:r>
          </a:p>
          <a:p>
            <a:pPr marL="0" indent="0" algn="just" eaLnBrk="1" fontAlgn="auto" hangingPunct="1">
              <a:spcAft>
                <a:spcPts val="0"/>
              </a:spcAft>
              <a:buNone/>
              <a:defRPr/>
            </a:pPr>
            <a:r>
              <a:rPr lang="cs-CZ" sz="3000" b="1" dirty="0" smtClean="0"/>
              <a:t>         První pohádky určené dětem vydali v 19. st.</a:t>
            </a:r>
          </a:p>
          <a:p>
            <a:pPr marL="0" indent="0" algn="just" eaLnBrk="1" fontAlgn="auto" hangingPunct="1">
              <a:spcAft>
                <a:spcPts val="0"/>
              </a:spcAft>
              <a:buNone/>
              <a:defRPr/>
            </a:pPr>
            <a:r>
              <a:rPr lang="cs-CZ" sz="3000" b="1" dirty="0" smtClean="0"/>
              <a:t>         v Německu </a:t>
            </a:r>
            <a:r>
              <a:rPr lang="cs-CZ" sz="3000" b="1" dirty="0" err="1" smtClean="0"/>
              <a:t>Jacob</a:t>
            </a:r>
            <a:r>
              <a:rPr lang="cs-CZ" sz="3000" b="1" dirty="0" smtClean="0"/>
              <a:t> a Wilhelm Grimmové pod </a:t>
            </a:r>
          </a:p>
          <a:p>
            <a:pPr marL="0" indent="0" algn="just" eaLnBrk="1" fontAlgn="auto" hangingPunct="1">
              <a:spcAft>
                <a:spcPts val="0"/>
              </a:spcAft>
              <a:buNone/>
              <a:defRPr/>
            </a:pPr>
            <a:r>
              <a:rPr lang="cs-CZ" sz="3000" b="1" dirty="0"/>
              <a:t> </a:t>
            </a:r>
            <a:r>
              <a:rPr lang="cs-CZ" sz="3000" b="1" dirty="0" smtClean="0"/>
              <a:t>        názvem </a:t>
            </a:r>
            <a:r>
              <a:rPr lang="cs-CZ" sz="3000" b="1" u="sng" dirty="0" smtClean="0"/>
              <a:t>Pohádky pro děti a domov.</a:t>
            </a:r>
          </a:p>
          <a:p>
            <a:pPr marL="0" indent="0" algn="just" eaLnBrk="1" fontAlgn="auto" hangingPunct="1">
              <a:spcAft>
                <a:spcPts val="0"/>
              </a:spcAft>
              <a:buNone/>
              <a:defRPr/>
            </a:pPr>
            <a:r>
              <a:rPr lang="cs-CZ" sz="3000" b="1" dirty="0" smtClean="0"/>
              <a:t>         U nás lid. pohádky zpracovali K. J. Erben, </a:t>
            </a:r>
          </a:p>
          <a:p>
            <a:pPr marL="0" indent="0" algn="just" eaLnBrk="1" fontAlgn="auto" hangingPunct="1">
              <a:spcAft>
                <a:spcPts val="0"/>
              </a:spcAft>
              <a:buNone/>
              <a:defRPr/>
            </a:pPr>
            <a:r>
              <a:rPr lang="cs-CZ" sz="3000" b="1" dirty="0" smtClean="0"/>
              <a:t>         B. Němcová a Beneš Metod Kulda.</a:t>
            </a:r>
          </a:p>
        </p:txBody>
      </p:sp>
      <p:graphicFrame>
        <p:nvGraphicFramePr>
          <p:cNvPr id="6" name="Tabulka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32348426"/>
              </p:ext>
            </p:extLst>
          </p:nvPr>
        </p:nvGraphicFramePr>
        <p:xfrm>
          <a:off x="8028384" y="1484784"/>
          <a:ext cx="1008112" cy="52565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08112"/>
              </a:tblGrid>
              <a:tr h="529888">
                <a:tc>
                  <a:txBody>
                    <a:bodyPr/>
                    <a:lstStyle/>
                    <a:p>
                      <a:r>
                        <a:rPr lang="cs-CZ" sz="2400" b="1" dirty="0" smtClean="0">
                          <a:solidFill>
                            <a:srgbClr val="FF0000"/>
                          </a:solidFill>
                        </a:rPr>
                        <a:t>ANO</a:t>
                      </a:r>
                      <a:endParaRPr lang="cs-CZ" sz="24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644166">
                <a:tc>
                  <a:txBody>
                    <a:bodyPr/>
                    <a:lstStyle/>
                    <a:p>
                      <a:r>
                        <a:rPr lang="cs-CZ" sz="2400" b="1" dirty="0" smtClean="0">
                          <a:solidFill>
                            <a:srgbClr val="002060"/>
                          </a:solidFill>
                        </a:rPr>
                        <a:t>NE</a:t>
                      </a:r>
                      <a:endParaRPr lang="cs-CZ" sz="2400" b="1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716371">
                <a:tc>
                  <a:txBody>
                    <a:bodyPr/>
                    <a:lstStyle/>
                    <a:p>
                      <a:r>
                        <a:rPr lang="cs-CZ" sz="2400" b="1" dirty="0" smtClean="0">
                          <a:solidFill>
                            <a:srgbClr val="002060"/>
                          </a:solidFill>
                        </a:rPr>
                        <a:t>NE</a:t>
                      </a:r>
                      <a:endParaRPr lang="cs-CZ" sz="2400" b="1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1055087">
                <a:tc>
                  <a:txBody>
                    <a:bodyPr/>
                    <a:lstStyle/>
                    <a:p>
                      <a:r>
                        <a:rPr lang="cs-CZ" sz="2400" b="1" dirty="0" smtClean="0">
                          <a:solidFill>
                            <a:srgbClr val="002060"/>
                          </a:solidFill>
                        </a:rPr>
                        <a:t>NE</a:t>
                      </a:r>
                      <a:endParaRPr lang="cs-CZ" sz="2400" b="1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1368854">
                <a:tc>
                  <a:txBody>
                    <a:bodyPr/>
                    <a:lstStyle/>
                    <a:p>
                      <a:r>
                        <a:rPr lang="cs-CZ" dirty="0" smtClean="0"/>
                        <a:t> </a:t>
                      </a:r>
                      <a:r>
                        <a:rPr lang="cs-CZ" sz="2400" b="1" dirty="0" smtClean="0">
                          <a:solidFill>
                            <a:srgbClr val="FF0000"/>
                          </a:solidFill>
                        </a:rPr>
                        <a:t>ANO</a:t>
                      </a:r>
                      <a:endParaRPr lang="cs-CZ" sz="24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942218">
                <a:tc>
                  <a:txBody>
                    <a:bodyPr/>
                    <a:lstStyle/>
                    <a:p>
                      <a:r>
                        <a:rPr lang="cs-CZ" sz="2400" b="1" dirty="0" smtClean="0">
                          <a:solidFill>
                            <a:srgbClr val="FF0000"/>
                          </a:solidFill>
                        </a:rPr>
                        <a:t>ANO</a:t>
                      </a:r>
                      <a:endParaRPr lang="cs-CZ" sz="24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5" name="Tabulka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28151464"/>
              </p:ext>
            </p:extLst>
          </p:nvPr>
        </p:nvGraphicFramePr>
        <p:xfrm>
          <a:off x="0" y="1412776"/>
          <a:ext cx="971600" cy="536286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71600"/>
              </a:tblGrid>
              <a:tr h="476390">
                <a:tc>
                  <a:txBody>
                    <a:bodyPr/>
                    <a:lstStyle/>
                    <a:p>
                      <a:endParaRPr lang="cs-CZ" sz="24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671203">
                <a:tc>
                  <a:txBody>
                    <a:bodyPr/>
                    <a:lstStyle/>
                    <a:p>
                      <a:endParaRPr lang="cs-CZ" sz="2400" b="1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746439">
                <a:tc>
                  <a:txBody>
                    <a:bodyPr/>
                    <a:lstStyle/>
                    <a:p>
                      <a:endParaRPr lang="cs-CZ" sz="2400" b="1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1099371">
                <a:tc>
                  <a:txBody>
                    <a:bodyPr/>
                    <a:lstStyle/>
                    <a:p>
                      <a:endParaRPr lang="cs-CZ" sz="2400" b="1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1426308">
                <a:tc>
                  <a:txBody>
                    <a:bodyPr/>
                    <a:lstStyle/>
                    <a:p>
                      <a:r>
                        <a:rPr lang="cs-CZ" dirty="0" smtClean="0"/>
                        <a:t> </a:t>
                      </a:r>
                      <a:endParaRPr lang="cs-CZ" sz="24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943151">
                <a:tc>
                  <a:txBody>
                    <a:bodyPr/>
                    <a:lstStyle/>
                    <a:p>
                      <a:endParaRPr lang="cs-CZ" sz="24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  <p:pic>
        <p:nvPicPr>
          <p:cNvPr id="1026" name="Picture 2" descr="C:\Users\Uživatel\AppData\Local\Microsoft\Windows\Temporary Internet Files\Content.IE5\3N1PLIPC\MC900413638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60648"/>
            <a:ext cx="898057" cy="11629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Uživatel\AppData\Local\Microsoft\Windows\Temporary Internet Files\Content.IE5\PKQLHWH4\MC900441322[1]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0392" y="620687"/>
            <a:ext cx="946917" cy="9469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647738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z="6000" b="1" cap="all" spc="300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pohádky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itchFamily="2" charset="2"/>
              <a:buChar char="Ø"/>
            </a:pPr>
            <a:r>
              <a:rPr lang="cs-CZ" sz="3600" b="1" dirty="0" smtClean="0"/>
              <a:t>Kdo se inspiroval pohádkou o Popelce?</a:t>
            </a:r>
          </a:p>
          <a:p>
            <a:pPr>
              <a:buFont typeface="Wingdings" pitchFamily="2" charset="2"/>
              <a:buChar char="Ø"/>
            </a:pPr>
            <a:endParaRPr lang="cs-CZ" dirty="0" smtClean="0"/>
          </a:p>
          <a:p>
            <a:pPr marL="0" indent="0">
              <a:buNone/>
            </a:pPr>
            <a:endParaRPr lang="cs-CZ" sz="3600" b="1" dirty="0" smtClean="0"/>
          </a:p>
          <a:p>
            <a:pPr>
              <a:buFont typeface="Wingdings" pitchFamily="2" charset="2"/>
              <a:buChar char="Ø"/>
            </a:pPr>
            <a:r>
              <a:rPr lang="cs-CZ" sz="3600" b="1" dirty="0" smtClean="0"/>
              <a:t>Jak jinak nazýváme pohádku?</a:t>
            </a:r>
          </a:p>
          <a:p>
            <a:endParaRPr lang="cs-CZ" sz="3600" b="1" dirty="0" smtClean="0"/>
          </a:p>
          <a:p>
            <a:endParaRPr lang="cs-CZ" dirty="0"/>
          </a:p>
        </p:txBody>
      </p:sp>
      <p:sp>
        <p:nvSpPr>
          <p:cNvPr id="4" name="Zaoblený obdélník 3"/>
          <p:cNvSpPr/>
          <p:nvPr/>
        </p:nvSpPr>
        <p:spPr>
          <a:xfrm>
            <a:off x="467544" y="1484784"/>
            <a:ext cx="8208912" cy="122413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cs-CZ" sz="3600" b="1" u="sng" cap="all" spc="300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Ch. </a:t>
            </a:r>
            <a:r>
              <a:rPr lang="cs-CZ" sz="3600" b="1" u="sng" cap="all" spc="300" dirty="0" err="1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Perrault</a:t>
            </a:r>
            <a:r>
              <a:rPr lang="cs-CZ" sz="3600" b="1" u="sng" cap="all" spc="300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, Bratři </a:t>
            </a:r>
            <a:r>
              <a:rPr lang="cs-CZ" sz="3600" b="1" u="sng" cap="all" spc="300" dirty="0" err="1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grimmové</a:t>
            </a:r>
            <a:r>
              <a:rPr lang="cs-CZ" sz="3600" b="1" u="sng" cap="all" spc="300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, </a:t>
            </a:r>
            <a:r>
              <a:rPr lang="cs-CZ" sz="3600" b="1" u="sng" cap="all" spc="300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B</a:t>
            </a:r>
            <a:r>
              <a:rPr lang="cs-CZ" sz="3600" b="1" u="sng" cap="all" spc="300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. Němcová</a:t>
            </a:r>
            <a:endParaRPr lang="cs-CZ" sz="3600" u="sng" dirty="0">
              <a:solidFill>
                <a:prstClr val="white"/>
              </a:solidFill>
            </a:endParaRPr>
          </a:p>
        </p:txBody>
      </p:sp>
      <p:sp>
        <p:nvSpPr>
          <p:cNvPr id="5" name="Zaoblený obdélník 4"/>
          <p:cNvSpPr/>
          <p:nvPr/>
        </p:nvSpPr>
        <p:spPr>
          <a:xfrm>
            <a:off x="467544" y="2996952"/>
            <a:ext cx="8208912" cy="201622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cs-CZ" sz="3600" b="1" u="sng" cap="all" spc="300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Báchorka</a:t>
            </a:r>
            <a:endParaRPr lang="cs-CZ" sz="3600" u="sng" dirty="0">
              <a:solidFill>
                <a:prstClr val="white"/>
              </a:solidFill>
            </a:endParaRPr>
          </a:p>
        </p:txBody>
      </p:sp>
      <p:pic>
        <p:nvPicPr>
          <p:cNvPr id="1026" name="Picture 2" descr="C:\Users\Uživatel\AppData\Local\Microsoft\Windows\Temporary Internet Files\Content.IE5\0MX729P7\MC900122829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07511"/>
            <a:ext cx="1584176" cy="1335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843530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6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Rot="1" noChangeArrowheads="1"/>
          </p:cNvSpPr>
          <p:nvPr>
            <p:ph type="title" idx="4294967295"/>
          </p:nvPr>
        </p:nvSpPr>
        <p:spPr>
          <a:xfrm>
            <a:off x="925512" y="-99392"/>
            <a:ext cx="8229600" cy="647700"/>
          </a:xfrm>
        </p:spPr>
        <p:txBody>
          <a:bodyPr>
            <a:normAutofit fontScale="90000"/>
          </a:bodyPr>
          <a:lstStyle/>
          <a:p>
            <a:r>
              <a:rPr lang="cs-CZ" sz="2800" b="1" i="1" dirty="0">
                <a:latin typeface="Calibri" pitchFamily="34" charset="0"/>
                <a:cs typeface="Times New Roman" pitchFamily="18" charset="0"/>
              </a:rPr>
              <a:t> </a:t>
            </a:r>
            <a:r>
              <a:rPr lang="cs-CZ" b="1" i="1" u="sng" dirty="0">
                <a:latin typeface="Calibri" pitchFamily="34" charset="0"/>
                <a:cs typeface="Times New Roman" pitchFamily="18" charset="0"/>
              </a:rPr>
              <a:t>Spojte </a:t>
            </a:r>
            <a:r>
              <a:rPr lang="cs-CZ" b="1" i="1" u="sng" dirty="0" smtClean="0">
                <a:latin typeface="Calibri" pitchFamily="34" charset="0"/>
                <a:cs typeface="Times New Roman" pitchFamily="18" charset="0"/>
              </a:rPr>
              <a:t>jména autorů:</a:t>
            </a:r>
            <a:r>
              <a:rPr lang="cs-CZ" sz="2800" b="1" i="1" u="sng" dirty="0" smtClean="0">
                <a:latin typeface="Calibri" pitchFamily="34" charset="0"/>
                <a:cs typeface="Times New Roman" pitchFamily="18" charset="0"/>
              </a:rPr>
              <a:t> </a:t>
            </a:r>
            <a:endParaRPr lang="cs-CZ" sz="2800" b="1" u="sng" dirty="0">
              <a:latin typeface="Arial" charset="0"/>
              <a:cs typeface="Times New Roman" pitchFamily="18" charset="0"/>
            </a:endParaRPr>
          </a:p>
        </p:txBody>
      </p:sp>
      <p:sp>
        <p:nvSpPr>
          <p:cNvPr id="9219" name="Rectangle 3"/>
          <p:cNvSpPr>
            <a:spLocks noGrp="1" noRot="1" noChangeArrowheads="1"/>
          </p:cNvSpPr>
          <p:nvPr>
            <p:ph type="body" idx="4294967295"/>
          </p:nvPr>
        </p:nvSpPr>
        <p:spPr>
          <a:xfrm>
            <a:off x="1136650" y="1905000"/>
            <a:ext cx="8007350" cy="4191000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cs-CZ" dirty="0"/>
              <a:t>     </a:t>
            </a:r>
            <a:endParaRPr lang="cs-CZ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220" name="Oval 4"/>
          <p:cNvSpPr>
            <a:spLocks noChangeArrowheads="1"/>
          </p:cNvSpPr>
          <p:nvPr/>
        </p:nvSpPr>
        <p:spPr bwMode="auto">
          <a:xfrm>
            <a:off x="489745" y="3283273"/>
            <a:ext cx="3168650" cy="1153839"/>
          </a:xfrm>
          <a:prstGeom prst="ellipse">
            <a:avLst/>
          </a:prstGeom>
          <a:solidFill>
            <a:schemeClr val="accent1"/>
          </a:solidFill>
          <a:ln w="38100">
            <a:solidFill>
              <a:srgbClr val="FF6600"/>
            </a:solidFill>
            <a:round/>
            <a:headEnd/>
            <a:tailEnd/>
          </a:ln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cs-CZ" sz="2800" b="1" dirty="0" smtClean="0">
                <a:solidFill>
                  <a:srgbClr val="FFFFFF"/>
                </a:solidFill>
                <a:cs typeface="Times New Roman" pitchFamily="18" charset="0"/>
              </a:rPr>
              <a:t>2. Karel Jaromír </a:t>
            </a:r>
          </a:p>
        </p:txBody>
      </p:sp>
      <p:sp>
        <p:nvSpPr>
          <p:cNvPr id="9221" name="Oval 5"/>
          <p:cNvSpPr>
            <a:spLocks noChangeArrowheads="1"/>
          </p:cNvSpPr>
          <p:nvPr/>
        </p:nvSpPr>
        <p:spPr bwMode="auto">
          <a:xfrm>
            <a:off x="6084888" y="1916113"/>
            <a:ext cx="3059112" cy="865187"/>
          </a:xfrm>
          <a:prstGeom prst="ellipse">
            <a:avLst/>
          </a:prstGeom>
          <a:solidFill>
            <a:srgbClr val="00FF00"/>
          </a:solidFill>
          <a:ln w="38100">
            <a:solidFill>
              <a:srgbClr val="FFFF00"/>
            </a:solidFill>
            <a:round/>
            <a:headEnd/>
            <a:tailEnd/>
          </a:ln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cs-CZ" sz="2800" b="1" dirty="0" smtClean="0">
                <a:solidFill>
                  <a:srgbClr val="FFFFFF"/>
                </a:solidFill>
                <a:cs typeface="Arial" charset="0"/>
              </a:rPr>
              <a:t>Čtvrtek</a:t>
            </a:r>
          </a:p>
        </p:txBody>
      </p:sp>
      <p:sp>
        <p:nvSpPr>
          <p:cNvPr id="9222" name="Oval 6"/>
          <p:cNvSpPr>
            <a:spLocks noChangeArrowheads="1"/>
          </p:cNvSpPr>
          <p:nvPr/>
        </p:nvSpPr>
        <p:spPr bwMode="auto">
          <a:xfrm>
            <a:off x="755650" y="4652963"/>
            <a:ext cx="3024188" cy="792162"/>
          </a:xfrm>
          <a:prstGeom prst="ellipse">
            <a:avLst/>
          </a:prstGeom>
          <a:solidFill>
            <a:schemeClr val="accent1"/>
          </a:solidFill>
          <a:ln w="38100">
            <a:solidFill>
              <a:srgbClr val="FF6600"/>
            </a:solidFill>
            <a:round/>
            <a:headEnd/>
            <a:tailEnd/>
          </a:ln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cs-CZ" sz="2800" b="1" dirty="0" smtClean="0">
                <a:solidFill>
                  <a:srgbClr val="FFFFFF"/>
                </a:solidFill>
                <a:cs typeface="Times New Roman" pitchFamily="18" charset="0"/>
              </a:rPr>
              <a:t>5. Ondřej</a:t>
            </a:r>
            <a:endParaRPr lang="cs-CZ" sz="2800" b="1" dirty="0" smtClean="0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9223" name="Oval 7"/>
          <p:cNvSpPr>
            <a:spLocks noChangeArrowheads="1"/>
          </p:cNvSpPr>
          <p:nvPr/>
        </p:nvSpPr>
        <p:spPr bwMode="auto">
          <a:xfrm>
            <a:off x="684213" y="2133600"/>
            <a:ext cx="3168650" cy="790575"/>
          </a:xfrm>
          <a:prstGeom prst="ellipse">
            <a:avLst/>
          </a:prstGeom>
          <a:solidFill>
            <a:schemeClr val="accent1"/>
          </a:solidFill>
          <a:ln w="38100">
            <a:solidFill>
              <a:srgbClr val="FF6600"/>
            </a:solidFill>
            <a:round/>
            <a:headEnd/>
            <a:tailEnd/>
          </a:ln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cs-CZ" altLang="zh-CN" sz="2800" b="1" dirty="0" smtClean="0">
                <a:solidFill>
                  <a:srgbClr val="FFFFFF"/>
                </a:solidFill>
                <a:cs typeface="Times New Roman" pitchFamily="18" charset="0"/>
              </a:rPr>
              <a:t>1. Božena</a:t>
            </a:r>
            <a:endParaRPr lang="cs-CZ" sz="2800" b="1" dirty="0" smtClean="0">
              <a:solidFill>
                <a:srgbClr val="FFFFFF"/>
              </a:solidFill>
              <a:ea typeface="SimSun" pitchFamily="2" charset="-122"/>
              <a:cs typeface="Times New Roman" pitchFamily="18" charset="0"/>
            </a:endParaRPr>
          </a:p>
        </p:txBody>
      </p:sp>
      <p:sp>
        <p:nvSpPr>
          <p:cNvPr id="9225" name="Oval 9"/>
          <p:cNvSpPr>
            <a:spLocks noChangeArrowheads="1"/>
          </p:cNvSpPr>
          <p:nvPr/>
        </p:nvSpPr>
        <p:spPr bwMode="auto">
          <a:xfrm>
            <a:off x="900113" y="5772512"/>
            <a:ext cx="3167062" cy="792162"/>
          </a:xfrm>
          <a:prstGeom prst="ellipse">
            <a:avLst/>
          </a:prstGeom>
          <a:solidFill>
            <a:schemeClr val="accent1"/>
          </a:solidFill>
          <a:ln w="38100">
            <a:solidFill>
              <a:srgbClr val="FF6600"/>
            </a:solidFill>
            <a:round/>
            <a:headEnd/>
            <a:tailEnd/>
          </a:ln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cs-CZ" altLang="zh-CN" sz="2800" b="1" dirty="0" smtClean="0">
                <a:solidFill>
                  <a:srgbClr val="FFFFFF"/>
                </a:solidFill>
                <a:cs typeface="Times New Roman" pitchFamily="18" charset="0"/>
              </a:rPr>
              <a:t>3. Václav  </a:t>
            </a:r>
            <a:endParaRPr lang="cs-CZ" sz="2800" b="1" dirty="0" smtClean="0">
              <a:solidFill>
                <a:srgbClr val="FFFFFF"/>
              </a:solidFill>
              <a:cs typeface="Times New Roman" pitchFamily="18" charset="0"/>
            </a:endParaRPr>
          </a:p>
        </p:txBody>
      </p:sp>
      <p:sp>
        <p:nvSpPr>
          <p:cNvPr id="9226" name="Oval 10"/>
          <p:cNvSpPr>
            <a:spLocks noChangeArrowheads="1"/>
          </p:cNvSpPr>
          <p:nvPr/>
        </p:nvSpPr>
        <p:spPr bwMode="auto">
          <a:xfrm>
            <a:off x="1403350" y="764705"/>
            <a:ext cx="3168650" cy="1224434"/>
          </a:xfrm>
          <a:prstGeom prst="ellipse">
            <a:avLst/>
          </a:prstGeom>
          <a:solidFill>
            <a:schemeClr val="accent1"/>
          </a:solidFill>
          <a:ln w="38100">
            <a:solidFill>
              <a:srgbClr val="FF6600"/>
            </a:solidFill>
            <a:round/>
            <a:headEnd/>
            <a:tailEnd/>
          </a:ln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cs-CZ" sz="2800" b="1" dirty="0" smtClean="0">
                <a:solidFill>
                  <a:srgbClr val="FFFFFF"/>
                </a:solidFill>
                <a:cs typeface="Times New Roman" pitchFamily="18" charset="0"/>
              </a:rPr>
              <a:t>4. </a:t>
            </a:r>
            <a:r>
              <a:rPr lang="cs-CZ" sz="2800" b="1" dirty="0" err="1" smtClean="0">
                <a:solidFill>
                  <a:srgbClr val="FFFFFF"/>
                </a:solidFill>
                <a:cs typeface="Times New Roman" pitchFamily="18" charset="0"/>
              </a:rPr>
              <a:t>Jacob</a:t>
            </a:r>
            <a:r>
              <a:rPr lang="cs-CZ" sz="2800" b="1" dirty="0" smtClean="0">
                <a:solidFill>
                  <a:srgbClr val="FFFFFF"/>
                </a:solidFill>
                <a:cs typeface="Times New Roman" pitchFamily="18" charset="0"/>
              </a:rPr>
              <a:t>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cs-CZ" sz="2800" b="1" dirty="0" smtClean="0">
                <a:solidFill>
                  <a:srgbClr val="FFFFFF"/>
                </a:solidFill>
                <a:cs typeface="Times New Roman" pitchFamily="18" charset="0"/>
              </a:rPr>
              <a:t>    a Wilhelm</a:t>
            </a:r>
          </a:p>
        </p:txBody>
      </p:sp>
      <p:sp>
        <p:nvSpPr>
          <p:cNvPr id="9227" name="Oval 11"/>
          <p:cNvSpPr>
            <a:spLocks noChangeArrowheads="1"/>
          </p:cNvSpPr>
          <p:nvPr/>
        </p:nvSpPr>
        <p:spPr bwMode="auto">
          <a:xfrm>
            <a:off x="5940425" y="620688"/>
            <a:ext cx="2952750" cy="792187"/>
          </a:xfrm>
          <a:prstGeom prst="ellipse">
            <a:avLst/>
          </a:prstGeom>
          <a:solidFill>
            <a:srgbClr val="00FF00"/>
          </a:solidFill>
          <a:ln w="38100">
            <a:solidFill>
              <a:srgbClr val="FFFF00"/>
            </a:solidFill>
            <a:round/>
            <a:headEnd/>
            <a:tailEnd/>
          </a:ln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cs-CZ" sz="2800" b="1" dirty="0" smtClean="0">
                <a:solidFill>
                  <a:srgbClr val="FFFFFF"/>
                </a:solidFill>
                <a:cs typeface="Times New Roman" pitchFamily="18" charset="0"/>
              </a:rPr>
              <a:t>Němcová</a:t>
            </a:r>
          </a:p>
        </p:txBody>
      </p:sp>
      <p:sp>
        <p:nvSpPr>
          <p:cNvPr id="9228" name="Oval 12"/>
          <p:cNvSpPr>
            <a:spLocks noChangeArrowheads="1"/>
          </p:cNvSpPr>
          <p:nvPr/>
        </p:nvSpPr>
        <p:spPr bwMode="auto">
          <a:xfrm>
            <a:off x="5759450" y="4724400"/>
            <a:ext cx="3384550" cy="792163"/>
          </a:xfrm>
          <a:prstGeom prst="ellipse">
            <a:avLst/>
          </a:prstGeom>
          <a:solidFill>
            <a:srgbClr val="00FF00"/>
          </a:solidFill>
          <a:ln w="38100">
            <a:solidFill>
              <a:srgbClr val="FFFF00"/>
            </a:solidFill>
            <a:round/>
            <a:headEnd/>
            <a:tailEnd/>
          </a:ln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cs-CZ" sz="2800" b="1" dirty="0" smtClean="0">
                <a:solidFill>
                  <a:srgbClr val="FFFFFF"/>
                </a:solidFill>
                <a:cs typeface="Times New Roman" pitchFamily="18" charset="0"/>
              </a:rPr>
              <a:t>Grimmové</a:t>
            </a:r>
          </a:p>
        </p:txBody>
      </p:sp>
      <p:sp>
        <p:nvSpPr>
          <p:cNvPr id="9229" name="Oval 13"/>
          <p:cNvSpPr>
            <a:spLocks noChangeArrowheads="1"/>
          </p:cNvSpPr>
          <p:nvPr/>
        </p:nvSpPr>
        <p:spPr bwMode="auto">
          <a:xfrm>
            <a:off x="3924300" y="3500438"/>
            <a:ext cx="3455988" cy="792162"/>
          </a:xfrm>
          <a:prstGeom prst="ellipse">
            <a:avLst/>
          </a:prstGeom>
          <a:solidFill>
            <a:srgbClr val="00FF00"/>
          </a:solidFill>
          <a:ln w="38100">
            <a:solidFill>
              <a:srgbClr val="FFFF00"/>
            </a:solidFill>
            <a:round/>
            <a:headEnd/>
            <a:tailEnd/>
          </a:ln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cs-CZ" sz="2800" b="1" dirty="0" smtClean="0">
                <a:solidFill>
                  <a:srgbClr val="FFFFFF"/>
                </a:solidFill>
                <a:cs typeface="Times New Roman" pitchFamily="18" charset="0"/>
              </a:rPr>
              <a:t>Erben</a:t>
            </a:r>
          </a:p>
        </p:txBody>
      </p:sp>
      <p:sp>
        <p:nvSpPr>
          <p:cNvPr id="9232" name="Line 16"/>
          <p:cNvSpPr>
            <a:spLocks noChangeShapeType="1"/>
          </p:cNvSpPr>
          <p:nvPr/>
        </p:nvSpPr>
        <p:spPr bwMode="auto">
          <a:xfrm>
            <a:off x="3059113" y="3357563"/>
            <a:ext cx="1873250" cy="576262"/>
          </a:xfrm>
          <a:prstGeom prst="line">
            <a:avLst/>
          </a:prstGeom>
          <a:noFill/>
          <a:ln w="76200">
            <a:solidFill>
              <a:srgbClr val="800080"/>
            </a:solidFill>
            <a:prstDash val="dashDot"/>
            <a:round/>
            <a:headEnd type="diamond" w="sm" len="med"/>
            <a:tailEnd type="triangle" w="sm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 smtClean="0">
              <a:solidFill>
                <a:srgbClr val="FFFFFF"/>
              </a:solidFill>
            </a:endParaRPr>
          </a:p>
        </p:txBody>
      </p:sp>
      <p:sp>
        <p:nvSpPr>
          <p:cNvPr id="9233" name="Line 17"/>
          <p:cNvSpPr>
            <a:spLocks noChangeShapeType="1"/>
          </p:cNvSpPr>
          <p:nvPr/>
        </p:nvSpPr>
        <p:spPr bwMode="auto">
          <a:xfrm flipV="1">
            <a:off x="3492500" y="1412875"/>
            <a:ext cx="3095625" cy="1152525"/>
          </a:xfrm>
          <a:prstGeom prst="line">
            <a:avLst/>
          </a:prstGeom>
          <a:noFill/>
          <a:ln w="76200">
            <a:solidFill>
              <a:srgbClr val="800080"/>
            </a:solidFill>
            <a:prstDash val="dashDot"/>
            <a:round/>
            <a:headEnd type="diamond" w="sm" len="med"/>
            <a:tailEnd type="triangle" w="sm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 smtClean="0">
              <a:solidFill>
                <a:srgbClr val="FFFFFF"/>
              </a:solidFill>
            </a:endParaRPr>
          </a:p>
        </p:txBody>
      </p:sp>
      <p:sp>
        <p:nvSpPr>
          <p:cNvPr id="9234" name="Line 18"/>
          <p:cNvSpPr>
            <a:spLocks noChangeShapeType="1"/>
          </p:cNvSpPr>
          <p:nvPr/>
        </p:nvSpPr>
        <p:spPr bwMode="auto">
          <a:xfrm>
            <a:off x="4284663" y="1700213"/>
            <a:ext cx="4464050" cy="3168650"/>
          </a:xfrm>
          <a:prstGeom prst="line">
            <a:avLst/>
          </a:prstGeom>
          <a:noFill/>
          <a:ln w="76200">
            <a:solidFill>
              <a:srgbClr val="800080"/>
            </a:solidFill>
            <a:prstDash val="dashDot"/>
            <a:round/>
            <a:headEnd type="diamond" w="sm" len="med"/>
            <a:tailEnd type="triangle" w="sm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 smtClean="0">
              <a:solidFill>
                <a:srgbClr val="FFFFFF"/>
              </a:solidFill>
            </a:endParaRPr>
          </a:p>
        </p:txBody>
      </p:sp>
      <p:sp>
        <p:nvSpPr>
          <p:cNvPr id="9236" name="Oval 20"/>
          <p:cNvSpPr>
            <a:spLocks noChangeArrowheads="1"/>
          </p:cNvSpPr>
          <p:nvPr/>
        </p:nvSpPr>
        <p:spPr bwMode="auto">
          <a:xfrm>
            <a:off x="4716463" y="5876925"/>
            <a:ext cx="3384550" cy="792163"/>
          </a:xfrm>
          <a:prstGeom prst="ellipse">
            <a:avLst/>
          </a:prstGeom>
          <a:solidFill>
            <a:srgbClr val="00FF00"/>
          </a:solidFill>
          <a:ln w="38100">
            <a:solidFill>
              <a:srgbClr val="FFFF00"/>
            </a:solidFill>
            <a:round/>
            <a:headEnd/>
            <a:tailEnd/>
          </a:ln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cs-CZ" altLang="zh-CN" sz="2800" b="1" dirty="0" smtClean="0">
                <a:solidFill>
                  <a:srgbClr val="FFFFFF"/>
                </a:solidFill>
                <a:cs typeface="Times New Roman" pitchFamily="18" charset="0"/>
              </a:rPr>
              <a:t>Sekora</a:t>
            </a:r>
            <a:r>
              <a:rPr lang="cs-CZ" altLang="zh-CN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cs-CZ" dirty="0" smtClean="0">
              <a:solidFill>
                <a:srgbClr val="FFFF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237" name="Line 21"/>
          <p:cNvSpPr>
            <a:spLocks noChangeShapeType="1"/>
          </p:cNvSpPr>
          <p:nvPr/>
        </p:nvSpPr>
        <p:spPr bwMode="auto">
          <a:xfrm>
            <a:off x="3492500" y="4868863"/>
            <a:ext cx="1800225" cy="1296987"/>
          </a:xfrm>
          <a:prstGeom prst="line">
            <a:avLst/>
          </a:prstGeom>
          <a:noFill/>
          <a:ln w="76200">
            <a:solidFill>
              <a:srgbClr val="800080"/>
            </a:solidFill>
            <a:prstDash val="dashDot"/>
            <a:round/>
            <a:headEnd type="diamond" w="sm" len="med"/>
            <a:tailEnd type="triangle" w="sm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 smtClean="0">
              <a:solidFill>
                <a:srgbClr val="FFFFFF"/>
              </a:solidFill>
            </a:endParaRPr>
          </a:p>
        </p:txBody>
      </p:sp>
      <p:sp>
        <p:nvSpPr>
          <p:cNvPr id="9240" name="Line 24"/>
          <p:cNvSpPr>
            <a:spLocks noChangeShapeType="1"/>
          </p:cNvSpPr>
          <p:nvPr/>
        </p:nvSpPr>
        <p:spPr bwMode="auto">
          <a:xfrm flipV="1">
            <a:off x="3924300" y="2349500"/>
            <a:ext cx="4895850" cy="3455988"/>
          </a:xfrm>
          <a:prstGeom prst="line">
            <a:avLst/>
          </a:prstGeom>
          <a:noFill/>
          <a:ln w="76200">
            <a:solidFill>
              <a:srgbClr val="800080"/>
            </a:solidFill>
            <a:prstDash val="dashDot"/>
            <a:round/>
            <a:headEnd type="diamond" w="sm" len="med"/>
            <a:tailEnd type="triangle" w="sm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 smtClean="0">
              <a:solidFill>
                <a:srgbClr val="FFFFFF"/>
              </a:solidFill>
            </a:endParaRPr>
          </a:p>
        </p:txBody>
      </p:sp>
      <p:sp>
        <p:nvSpPr>
          <p:cNvPr id="63513" name="Zástupný symbol pro zápatí 3"/>
          <p:cNvSpPr>
            <a:spLocks noGrp="1"/>
          </p:cNvSpPr>
          <p:nvPr/>
        </p:nvSpPr>
        <p:spPr bwMode="auto">
          <a:xfrm>
            <a:off x="3995738" y="6286500"/>
            <a:ext cx="71437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cs-CZ" sz="1200" i="1" smtClean="0">
              <a:solidFill>
                <a:srgbClr val="FFFFFF"/>
              </a:solidFill>
              <a:latin typeface="Tahoma" pitchFamily="34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6502735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3000" fill="hold"/>
                                        <p:tgtEl>
                                          <p:spTgt spid="92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3000" fill="hold"/>
                                        <p:tgtEl>
                                          <p:spTgt spid="92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3000" fill="hold"/>
                                        <p:tgtEl>
                                          <p:spTgt spid="92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3000" fill="hold"/>
                                        <p:tgtEl>
                                          <p:spTgt spid="92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30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30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30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30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3000" fill="hold"/>
                                        <p:tgtEl>
                                          <p:spTgt spid="92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3000" fill="hold"/>
                                        <p:tgtEl>
                                          <p:spTgt spid="92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3000" fill="hold"/>
                                        <p:tgtEl>
                                          <p:spTgt spid="92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3000" fill="hold"/>
                                        <p:tgtEl>
                                          <p:spTgt spid="92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3000" fill="hold"/>
                                        <p:tgtEl>
                                          <p:spTgt spid="92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3000" fill="hold"/>
                                        <p:tgtEl>
                                          <p:spTgt spid="92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3000" fill="hold"/>
                                        <p:tgtEl>
                                          <p:spTgt spid="92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3000" fill="hold"/>
                                        <p:tgtEl>
                                          <p:spTgt spid="92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3000" fill="hold"/>
                                        <p:tgtEl>
                                          <p:spTgt spid="92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3000" fill="hold"/>
                                        <p:tgtEl>
                                          <p:spTgt spid="92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30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30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5" dur="2000"/>
                                        <p:tgtEl>
                                          <p:spTgt spid="9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 nodeType="clickPar">
                      <p:stCondLst>
                        <p:cond delay="indefinite"/>
                      </p:stCondLst>
                      <p:childTnLst>
                        <p:par>
                          <p:cTn id="5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8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59" dur="2000"/>
                                        <p:tgtEl>
                                          <p:spTgt spid="92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5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62" dur="2000"/>
                                        <p:tgtEl>
                                          <p:spTgt spid="92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5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65" dur="2000"/>
                                        <p:tgtEl>
                                          <p:spTgt spid="92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 nodeType="clickPar">
                      <p:stCondLst>
                        <p:cond delay="indefinite"/>
                      </p:stCondLst>
                      <p:childTnLst>
                        <p:par>
                          <p:cTn id="6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1" dur="2000"/>
                                        <p:tgtEl>
                                          <p:spTgt spid="92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 nodeType="clickPar">
                      <p:stCondLst>
                        <p:cond delay="indefinite"/>
                      </p:stCondLst>
                      <p:childTnLst>
                        <p:par>
                          <p:cTn id="7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4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75" dur="20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5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78" dur="2000"/>
                                        <p:tgtEl>
                                          <p:spTgt spid="92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5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81" dur="2000"/>
                                        <p:tgtEl>
                                          <p:spTgt spid="92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 nodeType="clickPar">
                      <p:stCondLst>
                        <p:cond delay="indefinite"/>
                      </p:stCondLst>
                      <p:childTnLst>
                        <p:par>
                          <p:cTn id="8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7" dur="2000"/>
                                        <p:tgtEl>
                                          <p:spTgt spid="92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 nodeType="clickPar">
                      <p:stCondLst>
                        <p:cond delay="indefinite"/>
                      </p:stCondLst>
                      <p:childTnLst>
                        <p:par>
                          <p:cTn id="8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0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91" dur="2000"/>
                                        <p:tgtEl>
                                          <p:spTgt spid="92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5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94" dur="2000"/>
                                        <p:tgtEl>
                                          <p:spTgt spid="92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5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97" dur="20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 nodeType="clickPar">
                      <p:stCondLst>
                        <p:cond delay="indefinite"/>
                      </p:stCondLst>
                      <p:childTnLst>
                        <p:par>
                          <p:cTn id="10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3" dur="2000"/>
                                        <p:tgtEl>
                                          <p:spTgt spid="92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 nodeType="clickPar">
                      <p:stCondLst>
                        <p:cond delay="indefinite"/>
                      </p:stCondLst>
                      <p:childTnLst>
                        <p:par>
                          <p:cTn id="10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6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07" dur="2000"/>
                                        <p:tgtEl>
                                          <p:spTgt spid="92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5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10" dur="2000"/>
                                        <p:tgtEl>
                                          <p:spTgt spid="92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2" presetID="5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13" dur="2000"/>
                                        <p:tgtEl>
                                          <p:spTgt spid="92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 nodeType="clickPar">
                      <p:stCondLst>
                        <p:cond delay="indefinite"/>
                      </p:stCondLst>
                      <p:childTnLst>
                        <p:par>
                          <p:cTn id="1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9" dur="2000"/>
                                        <p:tgtEl>
                                          <p:spTgt spid="92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 nodeType="clickPar">
                      <p:stCondLst>
                        <p:cond delay="indefinite"/>
                      </p:stCondLst>
                      <p:childTnLst>
                        <p:par>
                          <p:cTn id="1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2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23" dur="2000"/>
                                        <p:tgtEl>
                                          <p:spTgt spid="92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5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26" dur="2000"/>
                                        <p:tgtEl>
                                          <p:spTgt spid="92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5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29" dur="2000"/>
                                        <p:tgtEl>
                                          <p:spTgt spid="92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/>
      <p:bldP spid="9220" grpId="0" animBg="1"/>
      <p:bldP spid="9220" grpId="1" animBg="1"/>
      <p:bldP spid="9221" grpId="0" animBg="1"/>
      <p:bldP spid="9221" grpId="1" animBg="1"/>
      <p:bldP spid="9222" grpId="0" animBg="1"/>
      <p:bldP spid="9222" grpId="1" animBg="1"/>
      <p:bldP spid="9223" grpId="0" animBg="1"/>
      <p:bldP spid="9223" grpId="1" animBg="1"/>
      <p:bldP spid="9225" grpId="0" animBg="1"/>
      <p:bldP spid="9225" grpId="1" animBg="1"/>
      <p:bldP spid="9226" grpId="0" animBg="1"/>
      <p:bldP spid="9226" grpId="1" animBg="1"/>
      <p:bldP spid="9227" grpId="0" animBg="1"/>
      <p:bldP spid="9227" grpId="1" animBg="1"/>
      <p:bldP spid="9228" grpId="0" animBg="1"/>
      <p:bldP spid="9228" grpId="1" animBg="1"/>
      <p:bldP spid="9229" grpId="0" animBg="1"/>
      <p:bldP spid="9229" grpId="1" animBg="1"/>
      <p:bldP spid="9232" grpId="0" animBg="1"/>
      <p:bldP spid="9232" grpId="1" animBg="1"/>
      <p:bldP spid="9233" grpId="0" animBg="1"/>
      <p:bldP spid="9233" grpId="1" animBg="1"/>
      <p:bldP spid="9234" grpId="0" animBg="1"/>
      <p:bldP spid="9234" grpId="1" animBg="1"/>
      <p:bldP spid="9236" grpId="0" animBg="1"/>
      <p:bldP spid="9236" grpId="1" animBg="1"/>
      <p:bldP spid="9237" grpId="0" animBg="1"/>
      <p:bldP spid="9237" grpId="1" animBg="1"/>
      <p:bldP spid="9240" grpId="0" animBg="1"/>
      <p:bldP spid="9240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Rot="1" noChangeArrowheads="1"/>
          </p:cNvSpPr>
          <p:nvPr>
            <p:ph type="title" idx="4294967295"/>
          </p:nvPr>
        </p:nvSpPr>
        <p:spPr>
          <a:xfrm>
            <a:off x="925512" y="-99392"/>
            <a:ext cx="8229600" cy="647700"/>
          </a:xfrm>
        </p:spPr>
        <p:txBody>
          <a:bodyPr>
            <a:normAutofit fontScale="90000"/>
          </a:bodyPr>
          <a:lstStyle/>
          <a:p>
            <a:r>
              <a:rPr lang="cs-CZ" sz="2800" b="1" i="1" dirty="0">
                <a:latin typeface="Calibri" pitchFamily="34" charset="0"/>
                <a:cs typeface="Times New Roman" pitchFamily="18" charset="0"/>
              </a:rPr>
              <a:t> </a:t>
            </a:r>
            <a:r>
              <a:rPr lang="cs-CZ" b="1" i="1" u="sng" dirty="0" smtClean="0">
                <a:latin typeface="Calibri" pitchFamily="34" charset="0"/>
                <a:cs typeface="Times New Roman" pitchFamily="18" charset="0"/>
              </a:rPr>
              <a:t>Spojte autory s pohádkami:</a:t>
            </a:r>
            <a:r>
              <a:rPr lang="cs-CZ" sz="2800" b="1" i="1" u="sng" dirty="0" smtClean="0">
                <a:latin typeface="Calibri" pitchFamily="34" charset="0"/>
                <a:cs typeface="Times New Roman" pitchFamily="18" charset="0"/>
              </a:rPr>
              <a:t> </a:t>
            </a:r>
            <a:endParaRPr lang="cs-CZ" sz="2800" b="1" u="sng" dirty="0">
              <a:latin typeface="Arial" charset="0"/>
              <a:cs typeface="Times New Roman" pitchFamily="18" charset="0"/>
            </a:endParaRPr>
          </a:p>
        </p:txBody>
      </p:sp>
      <p:sp>
        <p:nvSpPr>
          <p:cNvPr id="9219" name="Rectangle 3"/>
          <p:cNvSpPr>
            <a:spLocks noGrp="1" noRot="1" noChangeArrowheads="1"/>
          </p:cNvSpPr>
          <p:nvPr>
            <p:ph type="body" idx="4294967295"/>
          </p:nvPr>
        </p:nvSpPr>
        <p:spPr>
          <a:xfrm>
            <a:off x="1136650" y="1905000"/>
            <a:ext cx="8007350" cy="4191000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cs-CZ" dirty="0"/>
              <a:t>     </a:t>
            </a:r>
            <a:endParaRPr lang="cs-CZ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220" name="Oval 4"/>
          <p:cNvSpPr>
            <a:spLocks noChangeArrowheads="1"/>
          </p:cNvSpPr>
          <p:nvPr/>
        </p:nvSpPr>
        <p:spPr bwMode="auto">
          <a:xfrm>
            <a:off x="489745" y="3140968"/>
            <a:ext cx="3168650" cy="1151631"/>
          </a:xfrm>
          <a:prstGeom prst="ellipse">
            <a:avLst/>
          </a:prstGeom>
          <a:solidFill>
            <a:srgbClr val="00B0F0"/>
          </a:solidFill>
          <a:ln w="38100">
            <a:solidFill>
              <a:srgbClr val="FF6600"/>
            </a:solidFill>
            <a:round/>
            <a:headEnd/>
            <a:tailEnd/>
          </a:ln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cs-CZ" sz="2800" b="1" dirty="0" smtClean="0">
                <a:cs typeface="Times New Roman" pitchFamily="18" charset="0"/>
              </a:rPr>
              <a:t>2. J. a W. Grimmové </a:t>
            </a:r>
          </a:p>
        </p:txBody>
      </p:sp>
      <p:sp>
        <p:nvSpPr>
          <p:cNvPr id="9221" name="Oval 5"/>
          <p:cNvSpPr>
            <a:spLocks noChangeArrowheads="1"/>
          </p:cNvSpPr>
          <p:nvPr/>
        </p:nvSpPr>
        <p:spPr bwMode="auto">
          <a:xfrm>
            <a:off x="5759450" y="1916113"/>
            <a:ext cx="3384550" cy="865187"/>
          </a:xfrm>
          <a:prstGeom prst="ellipse">
            <a:avLst/>
          </a:prstGeom>
          <a:solidFill>
            <a:srgbClr val="FF00FF"/>
          </a:solidFill>
          <a:ln w="38100">
            <a:solidFill>
              <a:srgbClr val="FFFF00"/>
            </a:solidFill>
            <a:round/>
            <a:headEnd/>
            <a:tailEnd/>
          </a:ln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cs-CZ" sz="2800" b="1" dirty="0" smtClean="0">
                <a:solidFill>
                  <a:srgbClr val="FFFFFF"/>
                </a:solidFill>
                <a:cs typeface="Arial" charset="0"/>
              </a:rPr>
              <a:t>O Rumcajsovi</a:t>
            </a:r>
          </a:p>
        </p:txBody>
      </p:sp>
      <p:sp>
        <p:nvSpPr>
          <p:cNvPr id="9222" name="Oval 6"/>
          <p:cNvSpPr>
            <a:spLocks noChangeArrowheads="1"/>
          </p:cNvSpPr>
          <p:nvPr/>
        </p:nvSpPr>
        <p:spPr bwMode="auto">
          <a:xfrm>
            <a:off x="755650" y="4437112"/>
            <a:ext cx="3024188" cy="1080244"/>
          </a:xfrm>
          <a:prstGeom prst="ellipse">
            <a:avLst/>
          </a:prstGeom>
          <a:solidFill>
            <a:srgbClr val="00B0F0"/>
          </a:solidFill>
          <a:ln w="38100">
            <a:solidFill>
              <a:srgbClr val="FF6600"/>
            </a:solidFill>
            <a:round/>
            <a:headEnd/>
            <a:tailEnd/>
          </a:ln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cs-CZ" sz="2800" b="1" dirty="0" smtClean="0">
                <a:cs typeface="Times New Roman" pitchFamily="18" charset="0"/>
              </a:rPr>
              <a:t>5. Ondřej  Sekora</a:t>
            </a:r>
            <a:endParaRPr lang="cs-CZ" sz="2800" b="1" dirty="0" smtClean="0">
              <a:cs typeface="Arial" charset="0"/>
            </a:endParaRPr>
          </a:p>
        </p:txBody>
      </p:sp>
      <p:sp>
        <p:nvSpPr>
          <p:cNvPr id="9223" name="Oval 7"/>
          <p:cNvSpPr>
            <a:spLocks noChangeArrowheads="1"/>
          </p:cNvSpPr>
          <p:nvPr/>
        </p:nvSpPr>
        <p:spPr bwMode="auto">
          <a:xfrm>
            <a:off x="489745" y="2133600"/>
            <a:ext cx="3363118" cy="790575"/>
          </a:xfrm>
          <a:prstGeom prst="ellipse">
            <a:avLst/>
          </a:prstGeom>
          <a:solidFill>
            <a:srgbClr val="00B0F0"/>
          </a:solidFill>
          <a:ln w="38100">
            <a:solidFill>
              <a:srgbClr val="FF6600"/>
            </a:solidFill>
            <a:round/>
            <a:headEnd/>
            <a:tailEnd/>
          </a:ln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cs-CZ" altLang="zh-CN" sz="2800" b="1" dirty="0" smtClean="0">
                <a:cs typeface="Times New Roman" pitchFamily="18" charset="0"/>
              </a:rPr>
              <a:t>1. B. Němcová</a:t>
            </a:r>
            <a:endParaRPr lang="cs-CZ" sz="2800" b="1" dirty="0" smtClean="0">
              <a:ea typeface="SimSun" pitchFamily="2" charset="-122"/>
              <a:cs typeface="Times New Roman" pitchFamily="18" charset="0"/>
            </a:endParaRPr>
          </a:p>
        </p:txBody>
      </p:sp>
      <p:sp>
        <p:nvSpPr>
          <p:cNvPr id="9225" name="Oval 9"/>
          <p:cNvSpPr>
            <a:spLocks noChangeArrowheads="1"/>
          </p:cNvSpPr>
          <p:nvPr/>
        </p:nvSpPr>
        <p:spPr bwMode="auto">
          <a:xfrm>
            <a:off x="1117601" y="5661248"/>
            <a:ext cx="3167062" cy="1196752"/>
          </a:xfrm>
          <a:prstGeom prst="ellipse">
            <a:avLst/>
          </a:prstGeom>
          <a:solidFill>
            <a:srgbClr val="00B0F0"/>
          </a:solidFill>
          <a:ln w="38100">
            <a:solidFill>
              <a:srgbClr val="FF6600"/>
            </a:solidFill>
            <a:round/>
            <a:headEnd/>
            <a:tailEnd/>
          </a:ln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cs-CZ" altLang="zh-CN" sz="2800" b="1" dirty="0" smtClean="0">
                <a:cs typeface="Times New Roman" pitchFamily="18" charset="0"/>
              </a:rPr>
              <a:t>3. Václav Čtvrtek  </a:t>
            </a:r>
            <a:endParaRPr lang="cs-CZ" sz="2800" b="1" dirty="0" smtClean="0">
              <a:cs typeface="Times New Roman" pitchFamily="18" charset="0"/>
            </a:endParaRPr>
          </a:p>
        </p:txBody>
      </p:sp>
      <p:sp>
        <p:nvSpPr>
          <p:cNvPr id="9226" name="Oval 10"/>
          <p:cNvSpPr>
            <a:spLocks noChangeArrowheads="1"/>
          </p:cNvSpPr>
          <p:nvPr/>
        </p:nvSpPr>
        <p:spPr bwMode="auto">
          <a:xfrm>
            <a:off x="899592" y="908721"/>
            <a:ext cx="3672408" cy="1080418"/>
          </a:xfrm>
          <a:prstGeom prst="ellipse">
            <a:avLst/>
          </a:prstGeom>
          <a:solidFill>
            <a:srgbClr val="00B0F0"/>
          </a:solidFill>
          <a:ln w="38100">
            <a:solidFill>
              <a:srgbClr val="FF6600"/>
            </a:solidFill>
            <a:round/>
            <a:headEnd/>
            <a:tailEnd/>
          </a:ln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cs-CZ" sz="2800" b="1" dirty="0" smtClean="0">
                <a:cs typeface="Times New Roman" pitchFamily="18" charset="0"/>
              </a:rPr>
              <a:t>4. K. J. Erben</a:t>
            </a:r>
          </a:p>
        </p:txBody>
      </p:sp>
      <p:sp>
        <p:nvSpPr>
          <p:cNvPr id="9227" name="Oval 11"/>
          <p:cNvSpPr>
            <a:spLocks noChangeArrowheads="1"/>
          </p:cNvSpPr>
          <p:nvPr/>
        </p:nvSpPr>
        <p:spPr bwMode="auto">
          <a:xfrm>
            <a:off x="5940425" y="620688"/>
            <a:ext cx="2952750" cy="792187"/>
          </a:xfrm>
          <a:prstGeom prst="ellipse">
            <a:avLst/>
          </a:prstGeom>
          <a:solidFill>
            <a:srgbClr val="FF00FF"/>
          </a:solidFill>
          <a:ln w="38100">
            <a:solidFill>
              <a:srgbClr val="FFFF00"/>
            </a:solidFill>
            <a:round/>
            <a:headEnd/>
            <a:tailEnd/>
          </a:ln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cs-CZ" sz="2800" b="1" dirty="0" smtClean="0">
                <a:solidFill>
                  <a:srgbClr val="FFFFFF"/>
                </a:solidFill>
                <a:cs typeface="Times New Roman" pitchFamily="18" charset="0"/>
              </a:rPr>
              <a:t>Princ Bajaja</a:t>
            </a:r>
          </a:p>
        </p:txBody>
      </p:sp>
      <p:sp>
        <p:nvSpPr>
          <p:cNvPr id="9228" name="Oval 12"/>
          <p:cNvSpPr>
            <a:spLocks noChangeArrowheads="1"/>
          </p:cNvSpPr>
          <p:nvPr/>
        </p:nvSpPr>
        <p:spPr bwMode="auto">
          <a:xfrm>
            <a:off x="5759450" y="4724400"/>
            <a:ext cx="3384550" cy="792163"/>
          </a:xfrm>
          <a:prstGeom prst="ellipse">
            <a:avLst/>
          </a:prstGeom>
          <a:solidFill>
            <a:srgbClr val="FF00FF"/>
          </a:solidFill>
          <a:ln w="38100">
            <a:solidFill>
              <a:srgbClr val="FFFF00"/>
            </a:solidFill>
            <a:round/>
            <a:headEnd/>
            <a:tailEnd/>
          </a:ln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cs-CZ" sz="2800" b="1" dirty="0" smtClean="0">
                <a:solidFill>
                  <a:srgbClr val="FFFFFF"/>
                </a:solidFill>
                <a:cs typeface="Times New Roman" pitchFamily="18" charset="0"/>
              </a:rPr>
              <a:t>Zlatovláska</a:t>
            </a:r>
          </a:p>
        </p:txBody>
      </p:sp>
      <p:sp>
        <p:nvSpPr>
          <p:cNvPr id="9229" name="Oval 13"/>
          <p:cNvSpPr>
            <a:spLocks noChangeArrowheads="1"/>
          </p:cNvSpPr>
          <p:nvPr/>
        </p:nvSpPr>
        <p:spPr bwMode="auto">
          <a:xfrm>
            <a:off x="3924300" y="3500438"/>
            <a:ext cx="3455988" cy="792162"/>
          </a:xfrm>
          <a:prstGeom prst="ellipse">
            <a:avLst/>
          </a:prstGeom>
          <a:solidFill>
            <a:srgbClr val="FF00FF"/>
          </a:solidFill>
          <a:ln w="38100">
            <a:solidFill>
              <a:srgbClr val="FFFF00"/>
            </a:solidFill>
            <a:round/>
            <a:headEnd/>
            <a:tailEnd/>
          </a:ln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cs-CZ" sz="2800" b="1" dirty="0" smtClean="0">
                <a:solidFill>
                  <a:srgbClr val="FFFFFF"/>
                </a:solidFill>
                <a:cs typeface="Times New Roman" pitchFamily="18" charset="0"/>
              </a:rPr>
              <a:t>Popelka</a:t>
            </a:r>
          </a:p>
        </p:txBody>
      </p:sp>
      <p:sp>
        <p:nvSpPr>
          <p:cNvPr id="9232" name="Line 16"/>
          <p:cNvSpPr>
            <a:spLocks noChangeShapeType="1"/>
          </p:cNvSpPr>
          <p:nvPr/>
        </p:nvSpPr>
        <p:spPr bwMode="auto">
          <a:xfrm>
            <a:off x="3059113" y="3357563"/>
            <a:ext cx="1873250" cy="576262"/>
          </a:xfrm>
          <a:prstGeom prst="line">
            <a:avLst/>
          </a:prstGeom>
          <a:noFill/>
          <a:ln w="76200">
            <a:solidFill>
              <a:srgbClr val="800080"/>
            </a:solidFill>
            <a:prstDash val="dashDot"/>
            <a:round/>
            <a:headEnd type="diamond" w="sm" len="med"/>
            <a:tailEnd type="triangle" w="sm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 smtClean="0">
              <a:solidFill>
                <a:srgbClr val="FFFFFF"/>
              </a:solidFill>
            </a:endParaRPr>
          </a:p>
        </p:txBody>
      </p:sp>
      <p:sp>
        <p:nvSpPr>
          <p:cNvPr id="9233" name="Line 17"/>
          <p:cNvSpPr>
            <a:spLocks noChangeShapeType="1"/>
          </p:cNvSpPr>
          <p:nvPr/>
        </p:nvSpPr>
        <p:spPr bwMode="auto">
          <a:xfrm flipV="1">
            <a:off x="3492500" y="1412875"/>
            <a:ext cx="3095625" cy="1152525"/>
          </a:xfrm>
          <a:prstGeom prst="line">
            <a:avLst/>
          </a:prstGeom>
          <a:noFill/>
          <a:ln w="76200">
            <a:solidFill>
              <a:srgbClr val="800080"/>
            </a:solidFill>
            <a:prstDash val="dashDot"/>
            <a:round/>
            <a:headEnd type="diamond" w="sm" len="med"/>
            <a:tailEnd type="triangle" w="sm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 smtClean="0">
              <a:solidFill>
                <a:srgbClr val="FFFFFF"/>
              </a:solidFill>
            </a:endParaRPr>
          </a:p>
        </p:txBody>
      </p:sp>
      <p:sp>
        <p:nvSpPr>
          <p:cNvPr id="9234" name="Line 18"/>
          <p:cNvSpPr>
            <a:spLocks noChangeShapeType="1"/>
          </p:cNvSpPr>
          <p:nvPr/>
        </p:nvSpPr>
        <p:spPr bwMode="auto">
          <a:xfrm>
            <a:off x="4284663" y="1700213"/>
            <a:ext cx="4464050" cy="3168650"/>
          </a:xfrm>
          <a:prstGeom prst="line">
            <a:avLst/>
          </a:prstGeom>
          <a:noFill/>
          <a:ln w="76200">
            <a:solidFill>
              <a:srgbClr val="800080"/>
            </a:solidFill>
            <a:prstDash val="dashDot"/>
            <a:round/>
            <a:headEnd type="diamond" w="sm" len="med"/>
            <a:tailEnd type="triangle" w="sm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 smtClean="0">
              <a:solidFill>
                <a:srgbClr val="FFFFFF"/>
              </a:solidFill>
            </a:endParaRPr>
          </a:p>
        </p:txBody>
      </p:sp>
      <p:sp>
        <p:nvSpPr>
          <p:cNvPr id="9236" name="Oval 20"/>
          <p:cNvSpPr>
            <a:spLocks noChangeArrowheads="1"/>
          </p:cNvSpPr>
          <p:nvPr/>
        </p:nvSpPr>
        <p:spPr bwMode="auto">
          <a:xfrm>
            <a:off x="4716463" y="5876925"/>
            <a:ext cx="3384550" cy="792163"/>
          </a:xfrm>
          <a:prstGeom prst="ellipse">
            <a:avLst/>
          </a:prstGeom>
          <a:solidFill>
            <a:srgbClr val="FF00FF"/>
          </a:solidFill>
          <a:ln w="38100">
            <a:solidFill>
              <a:srgbClr val="FFFF00"/>
            </a:solidFill>
            <a:round/>
            <a:headEnd/>
            <a:tailEnd/>
          </a:ln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cs-CZ" altLang="zh-CN" sz="2800" b="1" dirty="0" smtClean="0">
                <a:solidFill>
                  <a:srgbClr val="FFFFFF"/>
                </a:solidFill>
                <a:cs typeface="Times New Roman" pitchFamily="18" charset="0"/>
              </a:rPr>
              <a:t>Ferda…</a:t>
            </a:r>
            <a:r>
              <a:rPr lang="cs-CZ" altLang="zh-CN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cs-CZ" dirty="0" smtClean="0">
              <a:solidFill>
                <a:srgbClr val="FFFF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237" name="Line 21"/>
          <p:cNvSpPr>
            <a:spLocks noChangeShapeType="1"/>
          </p:cNvSpPr>
          <p:nvPr/>
        </p:nvSpPr>
        <p:spPr bwMode="auto">
          <a:xfrm>
            <a:off x="3492500" y="4868863"/>
            <a:ext cx="1800225" cy="1296987"/>
          </a:xfrm>
          <a:prstGeom prst="line">
            <a:avLst/>
          </a:prstGeom>
          <a:noFill/>
          <a:ln w="76200">
            <a:solidFill>
              <a:srgbClr val="800080"/>
            </a:solidFill>
            <a:prstDash val="dashDot"/>
            <a:round/>
            <a:headEnd type="diamond" w="sm" len="med"/>
            <a:tailEnd type="triangle" w="sm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 smtClean="0">
              <a:solidFill>
                <a:srgbClr val="FFFFFF"/>
              </a:solidFill>
            </a:endParaRPr>
          </a:p>
        </p:txBody>
      </p:sp>
      <p:sp>
        <p:nvSpPr>
          <p:cNvPr id="9240" name="Line 24"/>
          <p:cNvSpPr>
            <a:spLocks noChangeShapeType="1"/>
          </p:cNvSpPr>
          <p:nvPr/>
        </p:nvSpPr>
        <p:spPr bwMode="auto">
          <a:xfrm flipV="1">
            <a:off x="3924300" y="2349500"/>
            <a:ext cx="4895850" cy="3455988"/>
          </a:xfrm>
          <a:prstGeom prst="line">
            <a:avLst/>
          </a:prstGeom>
          <a:noFill/>
          <a:ln w="76200">
            <a:solidFill>
              <a:srgbClr val="800080"/>
            </a:solidFill>
            <a:prstDash val="dashDot"/>
            <a:round/>
            <a:headEnd type="diamond" w="sm" len="med"/>
            <a:tailEnd type="triangle" w="sm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 smtClean="0">
              <a:solidFill>
                <a:srgbClr val="FFFFFF"/>
              </a:solidFill>
            </a:endParaRPr>
          </a:p>
        </p:txBody>
      </p:sp>
      <p:sp>
        <p:nvSpPr>
          <p:cNvPr id="63513" name="Zástupný symbol pro zápatí 3"/>
          <p:cNvSpPr>
            <a:spLocks noGrp="1"/>
          </p:cNvSpPr>
          <p:nvPr/>
        </p:nvSpPr>
        <p:spPr bwMode="auto">
          <a:xfrm>
            <a:off x="3995738" y="6286500"/>
            <a:ext cx="71437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cs-CZ" sz="1200" i="1" smtClean="0">
              <a:solidFill>
                <a:srgbClr val="FFFFFF"/>
              </a:solidFill>
              <a:latin typeface="Tahoma" pitchFamily="34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5750515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3000" fill="hold"/>
                                        <p:tgtEl>
                                          <p:spTgt spid="92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3000" fill="hold"/>
                                        <p:tgtEl>
                                          <p:spTgt spid="92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3000" fill="hold"/>
                                        <p:tgtEl>
                                          <p:spTgt spid="92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3000" fill="hold"/>
                                        <p:tgtEl>
                                          <p:spTgt spid="92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30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30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30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30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3000" fill="hold"/>
                                        <p:tgtEl>
                                          <p:spTgt spid="92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3000" fill="hold"/>
                                        <p:tgtEl>
                                          <p:spTgt spid="92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3000" fill="hold"/>
                                        <p:tgtEl>
                                          <p:spTgt spid="92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3000" fill="hold"/>
                                        <p:tgtEl>
                                          <p:spTgt spid="92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3000" fill="hold"/>
                                        <p:tgtEl>
                                          <p:spTgt spid="92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3000" fill="hold"/>
                                        <p:tgtEl>
                                          <p:spTgt spid="92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3000" fill="hold"/>
                                        <p:tgtEl>
                                          <p:spTgt spid="92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3000" fill="hold"/>
                                        <p:tgtEl>
                                          <p:spTgt spid="92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3000" fill="hold"/>
                                        <p:tgtEl>
                                          <p:spTgt spid="92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3000" fill="hold"/>
                                        <p:tgtEl>
                                          <p:spTgt spid="92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30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30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5" dur="2000"/>
                                        <p:tgtEl>
                                          <p:spTgt spid="9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 nodeType="clickPar">
                      <p:stCondLst>
                        <p:cond delay="indefinite"/>
                      </p:stCondLst>
                      <p:childTnLst>
                        <p:par>
                          <p:cTn id="5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8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59" dur="2000"/>
                                        <p:tgtEl>
                                          <p:spTgt spid="92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5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62" dur="2000"/>
                                        <p:tgtEl>
                                          <p:spTgt spid="92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5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65" dur="2000"/>
                                        <p:tgtEl>
                                          <p:spTgt spid="92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 nodeType="clickPar">
                      <p:stCondLst>
                        <p:cond delay="indefinite"/>
                      </p:stCondLst>
                      <p:childTnLst>
                        <p:par>
                          <p:cTn id="6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1" dur="2000"/>
                                        <p:tgtEl>
                                          <p:spTgt spid="92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 nodeType="clickPar">
                      <p:stCondLst>
                        <p:cond delay="indefinite"/>
                      </p:stCondLst>
                      <p:childTnLst>
                        <p:par>
                          <p:cTn id="7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4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75" dur="20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5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78" dur="2000"/>
                                        <p:tgtEl>
                                          <p:spTgt spid="92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5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81" dur="2000"/>
                                        <p:tgtEl>
                                          <p:spTgt spid="92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 nodeType="clickPar">
                      <p:stCondLst>
                        <p:cond delay="indefinite"/>
                      </p:stCondLst>
                      <p:childTnLst>
                        <p:par>
                          <p:cTn id="8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7" dur="2000"/>
                                        <p:tgtEl>
                                          <p:spTgt spid="92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 nodeType="clickPar">
                      <p:stCondLst>
                        <p:cond delay="indefinite"/>
                      </p:stCondLst>
                      <p:childTnLst>
                        <p:par>
                          <p:cTn id="8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0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91" dur="2000"/>
                                        <p:tgtEl>
                                          <p:spTgt spid="92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5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94" dur="2000"/>
                                        <p:tgtEl>
                                          <p:spTgt spid="92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5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97" dur="20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 nodeType="clickPar">
                      <p:stCondLst>
                        <p:cond delay="indefinite"/>
                      </p:stCondLst>
                      <p:childTnLst>
                        <p:par>
                          <p:cTn id="10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3" dur="2000"/>
                                        <p:tgtEl>
                                          <p:spTgt spid="92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 nodeType="clickPar">
                      <p:stCondLst>
                        <p:cond delay="indefinite"/>
                      </p:stCondLst>
                      <p:childTnLst>
                        <p:par>
                          <p:cTn id="10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6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07" dur="2000"/>
                                        <p:tgtEl>
                                          <p:spTgt spid="92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5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10" dur="2000"/>
                                        <p:tgtEl>
                                          <p:spTgt spid="92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2" presetID="5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13" dur="2000"/>
                                        <p:tgtEl>
                                          <p:spTgt spid="92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 nodeType="clickPar">
                      <p:stCondLst>
                        <p:cond delay="indefinite"/>
                      </p:stCondLst>
                      <p:childTnLst>
                        <p:par>
                          <p:cTn id="1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9" dur="2000"/>
                                        <p:tgtEl>
                                          <p:spTgt spid="92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 nodeType="clickPar">
                      <p:stCondLst>
                        <p:cond delay="indefinite"/>
                      </p:stCondLst>
                      <p:childTnLst>
                        <p:par>
                          <p:cTn id="1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2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23" dur="2000"/>
                                        <p:tgtEl>
                                          <p:spTgt spid="92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5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26" dur="2000"/>
                                        <p:tgtEl>
                                          <p:spTgt spid="92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5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29" dur="2000"/>
                                        <p:tgtEl>
                                          <p:spTgt spid="92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/>
      <p:bldP spid="9220" grpId="0" animBg="1"/>
      <p:bldP spid="9220" grpId="1" animBg="1"/>
      <p:bldP spid="9221" grpId="0" animBg="1"/>
      <p:bldP spid="9221" grpId="1" animBg="1"/>
      <p:bldP spid="9222" grpId="0" animBg="1"/>
      <p:bldP spid="9222" grpId="1" animBg="1"/>
      <p:bldP spid="9223" grpId="0" animBg="1"/>
      <p:bldP spid="9223" grpId="1" animBg="1"/>
      <p:bldP spid="9225" grpId="0" animBg="1"/>
      <p:bldP spid="9225" grpId="1" animBg="1"/>
      <p:bldP spid="9226" grpId="0" animBg="1"/>
      <p:bldP spid="9226" grpId="1" animBg="1"/>
      <p:bldP spid="9227" grpId="0" animBg="1"/>
      <p:bldP spid="9227" grpId="1" animBg="1"/>
      <p:bldP spid="9228" grpId="0" animBg="1"/>
      <p:bldP spid="9228" grpId="1" animBg="1"/>
      <p:bldP spid="9229" grpId="0" animBg="1"/>
      <p:bldP spid="9229" grpId="1" animBg="1"/>
      <p:bldP spid="9232" grpId="0" animBg="1"/>
      <p:bldP spid="9232" grpId="1" animBg="1"/>
      <p:bldP spid="9233" grpId="0" animBg="1"/>
      <p:bldP spid="9233" grpId="1" animBg="1"/>
      <p:bldP spid="9234" grpId="0" animBg="1"/>
      <p:bldP spid="9234" grpId="1" animBg="1"/>
      <p:bldP spid="9236" grpId="0" animBg="1"/>
      <p:bldP spid="9236" grpId="1" animBg="1"/>
      <p:bldP spid="9237" grpId="0" animBg="1"/>
      <p:bldP spid="9237" grpId="1" animBg="1"/>
      <p:bldP spid="9240" grpId="0" animBg="1"/>
      <p:bldP spid="9240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71438"/>
            <a:ext cx="8229600" cy="11430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cs-CZ" sz="6000" b="1" cap="all" spc="300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pohádky</a:t>
            </a:r>
          </a:p>
        </p:txBody>
      </p:sp>
      <p:sp>
        <p:nvSpPr>
          <p:cNvPr id="7" name="TextovéPole 6"/>
          <p:cNvSpPr txBox="1"/>
          <p:nvPr/>
        </p:nvSpPr>
        <p:spPr>
          <a:xfrm>
            <a:off x="5868144" y="4221088"/>
            <a:ext cx="28237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cs-CZ" sz="3200" b="1" dirty="0">
              <a:solidFill>
                <a:srgbClr val="FF0000"/>
              </a:solidFill>
            </a:endParaRPr>
          </a:p>
        </p:txBody>
      </p:sp>
      <p:sp>
        <p:nvSpPr>
          <p:cNvPr id="9" name="TextovéPole 8"/>
          <p:cNvSpPr txBox="1"/>
          <p:nvPr/>
        </p:nvSpPr>
        <p:spPr>
          <a:xfrm rot="10800000" flipV="1">
            <a:off x="4403335" y="1800909"/>
            <a:ext cx="4740665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200" b="1" u="sng" dirty="0" smtClean="0">
                <a:solidFill>
                  <a:srgbClr val="0070C0"/>
                </a:solidFill>
              </a:rPr>
              <a:t>Ze které pohádky je daný úryvek? </a:t>
            </a:r>
          </a:p>
          <a:p>
            <a:r>
              <a:rPr lang="cs-CZ" sz="3200" b="1" dirty="0" smtClean="0">
                <a:solidFill>
                  <a:srgbClr val="0070C0"/>
                </a:solidFill>
              </a:rPr>
              <a:t>Zlatovláska</a:t>
            </a:r>
          </a:p>
          <a:p>
            <a:r>
              <a:rPr lang="cs-CZ" sz="3200" b="1" dirty="0" smtClean="0">
                <a:solidFill>
                  <a:srgbClr val="0070C0"/>
                </a:solidFill>
              </a:rPr>
              <a:t>Sedm krkavců</a:t>
            </a:r>
          </a:p>
          <a:p>
            <a:r>
              <a:rPr lang="cs-CZ" sz="3200" b="1" dirty="0" smtClean="0">
                <a:solidFill>
                  <a:srgbClr val="0070C0"/>
                </a:solidFill>
              </a:rPr>
              <a:t>Sůl nad zlato</a:t>
            </a:r>
          </a:p>
          <a:p>
            <a:r>
              <a:rPr lang="cs-CZ" sz="3200" b="1" dirty="0" smtClean="0">
                <a:solidFill>
                  <a:srgbClr val="0070C0"/>
                </a:solidFill>
              </a:rPr>
              <a:t>Pták Ohnivák a liška Ryška</a:t>
            </a:r>
          </a:p>
          <a:p>
            <a:endParaRPr lang="cs-CZ" sz="3200" b="1" dirty="0">
              <a:solidFill>
                <a:srgbClr val="0070C0"/>
              </a:solidFill>
            </a:endParaRPr>
          </a:p>
        </p:txBody>
      </p:sp>
      <p:sp>
        <p:nvSpPr>
          <p:cNvPr id="10" name="TextovéPole 9"/>
          <p:cNvSpPr txBox="1"/>
          <p:nvPr/>
        </p:nvSpPr>
        <p:spPr>
          <a:xfrm>
            <a:off x="516756" y="908720"/>
            <a:ext cx="7439620" cy="5509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200" b="1" dirty="0"/>
              <a:t>Matka pekla chléb a přislíbila svým sedmi synům, že udělá každému po bochníčku, budou-li potichu. Chlapci umlkli na chvíli jako pěny, ale bochníčky za tak krátkou chvíli upečeny nemohly být. Chlapcům trpělivost brzy přešla. Začali matku zase hněvat, neustále ji tahali za sukni a křičeli, kdy už budou bochníčky hotovy. Dlouho to matka snášela, ale trpělivost ji přece jen opustila a ona na chlapce hněvivě vykřikla: </a:t>
            </a:r>
            <a:r>
              <a:rPr lang="cs-CZ" sz="3200" b="1" dirty="0" smtClean="0"/>
              <a:t>„I </a:t>
            </a:r>
            <a:r>
              <a:rPr lang="cs-CZ" sz="3200" b="1" dirty="0" err="1"/>
              <a:t>bodejž</a:t>
            </a:r>
            <a:r>
              <a:rPr lang="cs-CZ" sz="3200" b="1" dirty="0"/>
              <a:t> jste se všichni </a:t>
            </a:r>
            <a:r>
              <a:rPr lang="cs-CZ" sz="3200" b="1" dirty="0" err="1"/>
              <a:t>zkrkavčili</a:t>
            </a:r>
            <a:r>
              <a:rPr lang="cs-CZ" sz="3200" b="1" dirty="0"/>
              <a:t>!"</a:t>
            </a:r>
          </a:p>
        </p:txBody>
      </p:sp>
      <p:pic>
        <p:nvPicPr>
          <p:cNvPr id="2050" name="Picture 2" descr="C:\Users\Uživatel\AppData\Local\Microsoft\Windows\Temporary Internet Files\Content.IE5\4RYR2SCC\MC900058355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2929" y="5539925"/>
            <a:ext cx="1401071" cy="1318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174575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71438"/>
            <a:ext cx="8229600" cy="11430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cs-CZ" sz="6000" b="1" cap="all" spc="300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pohádky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285750" y="1600200"/>
            <a:ext cx="8643938" cy="5043488"/>
          </a:xfrm>
        </p:spPr>
        <p:txBody>
          <a:bodyPr rtlCol="0">
            <a:normAutofit/>
          </a:bodyPr>
          <a:lstStyle/>
          <a:p>
            <a:pPr marL="0" indent="0" eaLnBrk="1" fontAlgn="auto" hangingPunct="1">
              <a:spcAft>
                <a:spcPts val="0"/>
              </a:spcAft>
              <a:buNone/>
              <a:defRPr/>
            </a:pPr>
            <a:r>
              <a:rPr lang="cs-CZ" b="1" u="sng" dirty="0" smtClean="0">
                <a:solidFill>
                  <a:srgbClr val="FF0000"/>
                </a:solidFill>
              </a:rPr>
              <a:t>Božena Němcová</a:t>
            </a:r>
          </a:p>
          <a:p>
            <a:pPr marL="0" indent="0" eaLnBrk="1" fontAlgn="auto" hangingPunct="1">
              <a:spcAft>
                <a:spcPts val="0"/>
              </a:spcAft>
              <a:buNone/>
              <a:defRPr/>
            </a:pPr>
            <a:r>
              <a:rPr lang="cs-CZ" b="1" u="sng" dirty="0" smtClean="0"/>
              <a:t>Sedmero krkavců</a:t>
            </a:r>
          </a:p>
          <a:p>
            <a:pPr marL="0" indent="0" eaLnBrk="1" fontAlgn="auto" hangingPunct="1">
              <a:spcAft>
                <a:spcPts val="0"/>
              </a:spcAft>
              <a:buNone/>
              <a:defRPr/>
            </a:pPr>
            <a:r>
              <a:rPr lang="cs-CZ" b="1" dirty="0" smtClean="0"/>
              <a:t>Chytrá horákyně</a:t>
            </a:r>
          </a:p>
          <a:p>
            <a:pPr marL="0" indent="0" eaLnBrk="1" fontAlgn="auto" hangingPunct="1">
              <a:spcAft>
                <a:spcPts val="0"/>
              </a:spcAft>
              <a:buNone/>
              <a:defRPr/>
            </a:pPr>
            <a:r>
              <a:rPr lang="cs-CZ" b="1" dirty="0" smtClean="0"/>
              <a:t>Princ Bajaja</a:t>
            </a:r>
          </a:p>
        </p:txBody>
      </p:sp>
      <p:sp>
        <p:nvSpPr>
          <p:cNvPr id="5" name="TextovéPole 4"/>
          <p:cNvSpPr txBox="1"/>
          <p:nvPr/>
        </p:nvSpPr>
        <p:spPr>
          <a:xfrm rot="10800000" flipV="1">
            <a:off x="107504" y="5172581"/>
            <a:ext cx="903649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200" b="1" dirty="0" smtClean="0"/>
              <a:t>Je považována za zakladatelku novodobé české prózy.</a:t>
            </a:r>
            <a:endParaRPr lang="cs-CZ" sz="3200" b="1" dirty="0"/>
          </a:p>
        </p:txBody>
      </p:sp>
      <p:sp>
        <p:nvSpPr>
          <p:cNvPr id="6" name="Blesk 5"/>
          <p:cNvSpPr/>
          <p:nvPr/>
        </p:nvSpPr>
        <p:spPr>
          <a:xfrm rot="3192291">
            <a:off x="3256100" y="3056282"/>
            <a:ext cx="2304256" cy="1023501"/>
          </a:xfrm>
          <a:prstGeom prst="lightningBol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7" name="Vlna 6"/>
          <p:cNvSpPr/>
          <p:nvPr/>
        </p:nvSpPr>
        <p:spPr>
          <a:xfrm>
            <a:off x="0" y="4797152"/>
            <a:ext cx="9144000" cy="1900446"/>
          </a:xfrm>
          <a:prstGeom prst="wav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pic>
        <p:nvPicPr>
          <p:cNvPr id="3074" name="Picture 2" descr="C:\Users\Uživatel\AppData\Local\Microsoft\Windows\Temporary Internet Files\Content.IE5\0MX729P7\MC900360792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3" y="1340768"/>
            <a:ext cx="2808312" cy="36290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556193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0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z="6000" b="1" cap="all" spc="300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pohádky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cs-CZ" sz="3600" b="1" dirty="0" smtClean="0"/>
              <a:t>     </a:t>
            </a:r>
            <a:r>
              <a:rPr lang="cs-CZ" sz="3600" b="1" u="sng" dirty="0" smtClean="0"/>
              <a:t>Božena Němcová - Sedmero krkavců</a:t>
            </a:r>
          </a:p>
          <a:p>
            <a:pPr marL="0" indent="0">
              <a:buNone/>
            </a:pPr>
            <a:endParaRPr lang="cs-CZ" sz="3600" b="1" u="sng" dirty="0"/>
          </a:p>
          <a:p>
            <a:pPr marL="0" indent="0">
              <a:buNone/>
            </a:pPr>
            <a:r>
              <a:rPr lang="cs-CZ" sz="3600" b="1" dirty="0" smtClean="0"/>
              <a:t>                                  </a:t>
            </a:r>
            <a:r>
              <a:rPr lang="cs-CZ" sz="6000" b="1" u="sng" dirty="0" smtClean="0">
                <a:solidFill>
                  <a:srgbClr val="FF0000"/>
                </a:solidFill>
              </a:rPr>
              <a:t>PRÁCE </a:t>
            </a:r>
          </a:p>
          <a:p>
            <a:pPr marL="0" indent="0">
              <a:buNone/>
            </a:pPr>
            <a:r>
              <a:rPr lang="cs-CZ" sz="6000" b="1" u="sng" dirty="0" smtClean="0">
                <a:solidFill>
                  <a:srgbClr val="FF0000"/>
                </a:solidFill>
              </a:rPr>
              <a:t>S PŘEVYPRÁVĚNÝM TEXTEM</a:t>
            </a:r>
          </a:p>
          <a:p>
            <a:pPr marL="0" indent="0">
              <a:buNone/>
            </a:pPr>
            <a:r>
              <a:rPr lang="cs-CZ" sz="3600" b="1" dirty="0">
                <a:solidFill>
                  <a:srgbClr val="FF0000"/>
                </a:solidFill>
              </a:rPr>
              <a:t> </a:t>
            </a:r>
            <a:r>
              <a:rPr lang="cs-CZ" sz="3600" b="1" dirty="0" smtClean="0">
                <a:solidFill>
                  <a:srgbClr val="FF0000"/>
                </a:solidFill>
              </a:rPr>
              <a:t>                           (zkrácená verze)</a:t>
            </a:r>
          </a:p>
          <a:p>
            <a:pPr>
              <a:buFont typeface="Wingdings" pitchFamily="2" charset="2"/>
              <a:buChar char="Ø"/>
            </a:pPr>
            <a:r>
              <a:rPr lang="cs-CZ" sz="3600" b="1" dirty="0" smtClean="0"/>
              <a:t>Najdi v ukázce postavy a motivy, které se objevují v klasických pohádkách.</a:t>
            </a:r>
          </a:p>
          <a:p>
            <a:pPr>
              <a:buFont typeface="Wingdings" pitchFamily="2" charset="2"/>
              <a:buChar char="Ø"/>
            </a:pPr>
            <a:r>
              <a:rPr lang="cs-CZ" sz="3600" b="1" dirty="0" smtClean="0"/>
              <a:t>Vítězí zde dobro nad zlem?</a:t>
            </a:r>
            <a:endParaRPr lang="cs-CZ" sz="3600" b="1" dirty="0"/>
          </a:p>
        </p:txBody>
      </p:sp>
      <p:pic>
        <p:nvPicPr>
          <p:cNvPr id="4098" name="Picture 2" descr="C:\Users\Uživatel\AppData\Local\Microsoft\Windows\Temporary Internet Files\Content.IE5\XP98KUCS\MC900391462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0232" y="5013176"/>
            <a:ext cx="1822399" cy="16760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020892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otiv systému Office">
  <a:themeElements>
    <a:clrScheme name="Modul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Aspek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Motiv systému Office">
  <a:themeElements>
    <a:clrScheme name="Stupně šedé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Motiv systému Office">
  <a:themeElements>
    <a:clrScheme name="NewsPrint">
      <a:dk1>
        <a:sysClr val="windowText" lastClr="000000"/>
      </a:dk1>
      <a:lt1>
        <a:sysClr val="window" lastClr="FFFFFF"/>
      </a:lt1>
      <a:dk2>
        <a:srgbClr val="303030"/>
      </a:dk2>
      <a:lt2>
        <a:srgbClr val="DEDEE0"/>
      </a:lt2>
      <a:accent1>
        <a:srgbClr val="AD0101"/>
      </a:accent1>
      <a:accent2>
        <a:srgbClr val="726056"/>
      </a:accent2>
      <a:accent3>
        <a:srgbClr val="AC956E"/>
      </a:accent3>
      <a:accent4>
        <a:srgbClr val="808DA9"/>
      </a:accent4>
      <a:accent5>
        <a:srgbClr val="424E5B"/>
      </a:accent5>
      <a:accent6>
        <a:srgbClr val="730E00"/>
      </a:accent6>
      <a:hlink>
        <a:srgbClr val="D26900"/>
      </a:hlink>
      <a:folHlink>
        <a:srgbClr val="D89243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1513</TotalTime>
  <Words>656</Words>
  <Application>Microsoft Office PowerPoint</Application>
  <PresentationFormat>Předvádění na obrazovce (4:3)</PresentationFormat>
  <Paragraphs>127</Paragraphs>
  <Slides>12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3</vt:i4>
      </vt:variant>
      <vt:variant>
        <vt:lpstr>Nadpisy snímků</vt:lpstr>
      </vt:variant>
      <vt:variant>
        <vt:i4>12</vt:i4>
      </vt:variant>
    </vt:vector>
  </HeadingPairs>
  <TitlesOfParts>
    <vt:vector size="15" baseType="lpstr">
      <vt:lpstr>Motiv systému Office</vt:lpstr>
      <vt:lpstr>1_Motiv systému Office</vt:lpstr>
      <vt:lpstr>2_Motiv systému Office</vt:lpstr>
      <vt:lpstr>Pohádky – B. Němcová</vt:lpstr>
      <vt:lpstr>Poznáš téma hodiny?</vt:lpstr>
      <vt:lpstr>Pohádky - KVíz</vt:lpstr>
      <vt:lpstr>pohádky</vt:lpstr>
      <vt:lpstr> Spojte jména autorů: </vt:lpstr>
      <vt:lpstr> Spojte autory s pohádkami: </vt:lpstr>
      <vt:lpstr>pohádky</vt:lpstr>
      <vt:lpstr>pohádky</vt:lpstr>
      <vt:lpstr>pohádky</vt:lpstr>
      <vt:lpstr>Božena němcová</vt:lpstr>
      <vt:lpstr>pohádky</vt:lpstr>
      <vt:lpstr>Prezentace aplikace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Pohádky - B. Němcová</dc:title>
  <dc:creator>Uživatel</dc:creator>
  <cp:lastModifiedBy>Uživatel</cp:lastModifiedBy>
  <cp:revision>255</cp:revision>
  <dcterms:created xsi:type="dcterms:W3CDTF">2011-09-26T11:26:48Z</dcterms:created>
  <dcterms:modified xsi:type="dcterms:W3CDTF">2012-11-25T06:32:53Z</dcterms:modified>
</cp:coreProperties>
</file>