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57" r:id="rId3"/>
    <p:sldId id="258" r:id="rId4"/>
    <p:sldId id="259" r:id="rId5"/>
    <p:sldId id="260" r:id="rId6"/>
    <p:sldId id="261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4CD778-AEF8-49B3-9906-13A888217801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85D19-DEAF-4AE7-ABF2-0CAAE1BF42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ED71EEC-09D8-4849-9760-3D2A03506DE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BE6C9-F8F4-4FA4-968C-6C9960689C9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AEC19-D491-40BD-B5C4-08FA54EA69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329565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4" y="1124746"/>
            <a:ext cx="6125395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32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311199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04355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VYS_32_INOVACE_02_Rozvodná zařízení_členění ochran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35741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19.9</a:t>
                      </a:r>
                      <a:r>
                        <a:rPr lang="cs-CZ" sz="1800" dirty="0" smtClean="0"/>
                        <a:t>. 2012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3077" name="Obrázek 5" descr="logo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33375"/>
            <a:ext cx="3800475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81127"/>
          <a:ext cx="8064896" cy="19305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13837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625709">
                <a:tc>
                  <a:txBody>
                    <a:bodyPr/>
                    <a:lstStyle/>
                    <a:p>
                      <a:pPr algn="l"/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obsahující základní informace o členění ochran v elektrotechnice.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devíti snímcích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bezpečnosti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 elektrotechnice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Vzhledem k tomu, že obsah textů vychází z citace příslušných elektrotechnických norem, je v této elektronické podobě kladen důraz na přehledné podání celé problematiky. Přezkoušení učiva je prováděno výběrem otázek z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ČSN 33 2000-4-41.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Jednotlivé paragrafy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ze jmenované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normy jsou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přejaté z CD ROM </a:t>
                      </a:r>
                      <a:r>
                        <a:rPr lang="cs-CZ" sz="100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elektro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(PŠIS Nymburk), který má naše škola zakoupen a aktualizuje jej. </a:t>
                      </a:r>
                      <a:r>
                        <a:rPr lang="cs-CZ" sz="10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je určen žákům k výuce i opakování učiva. </a:t>
                      </a:r>
                      <a:endParaRPr lang="cs-CZ" sz="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dirty="0" smtClean="0"/>
                        <a:t>Jednotlivé snímky </a:t>
                      </a:r>
                      <a:r>
                        <a:rPr lang="cs-CZ" sz="1000" baseline="0" dirty="0" smtClean="0"/>
                        <a:t> lze promítat na plátno, lépe však na interaktivní tabuli. Text je určen pro bezprostřední opakování látky frontálně se všemi žáky nebo po skupinách. Pokud škola vlastní přehled norem pro </a:t>
                      </a:r>
                      <a:r>
                        <a:rPr lang="cs-CZ" sz="1000" baseline="0" dirty="0" smtClean="0"/>
                        <a:t>elektrotechniku</a:t>
                      </a:r>
                      <a:r>
                        <a:rPr lang="cs-CZ" sz="1000" baseline="0" dirty="0" smtClean="0"/>
                        <a:t>, jak jej nabízí CD ROM </a:t>
                      </a:r>
                      <a:r>
                        <a:rPr lang="cs-CZ" sz="1000" baseline="0" dirty="0" err="1" smtClean="0"/>
                        <a:t>elektro</a:t>
                      </a:r>
                      <a:r>
                        <a:rPr lang="cs-CZ" sz="1000" baseline="0" dirty="0" smtClean="0"/>
                        <a:t> od </a:t>
                      </a:r>
                      <a:r>
                        <a:rPr lang="cs-CZ" sz="10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PŠIS Nymburk, může si vyučující připravit test k přezkoušení uvedené látky. Poslední snímek ukazuje jednu z možností úpravy testových otázek – převzato z dokumentu Word.</a:t>
                      </a:r>
                      <a:endParaRPr lang="cs-CZ" sz="1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2138" y="649287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/>
              <a:t>všechny animace a obrázky - archiv autora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552450" y="409575"/>
            <a:ext cx="7467600" cy="530225"/>
          </a:xfrm>
          <a:solidFill>
            <a:srgbClr val="FFC000"/>
          </a:solidFill>
        </p:spPr>
        <p:txBody>
          <a:bodyPr/>
          <a:lstStyle/>
          <a:p>
            <a:r>
              <a:rPr lang="cs-CZ" sz="2800" smtClean="0"/>
              <a:t>Členění ochran podle ČSN 33 2000-4-41</a:t>
            </a:r>
          </a:p>
        </p:txBody>
      </p:sp>
      <p:sp>
        <p:nvSpPr>
          <p:cNvPr id="17414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17413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40FD2BAE-B59D-43C2-B346-7DAFC8CAC000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827584" y="1196752"/>
            <a:ext cx="513890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Pro zařízení do 1000V platí tyto tři skupiny ochran:</a:t>
            </a:r>
          </a:p>
          <a:p>
            <a:endParaRPr lang="cs-CZ" dirty="0"/>
          </a:p>
          <a:p>
            <a:pPr>
              <a:buFontTx/>
              <a:buChar char="•"/>
            </a:pPr>
            <a:r>
              <a:rPr lang="cs-CZ" b="1" dirty="0"/>
              <a:t>Ochrany chránící živé i neživé části</a:t>
            </a:r>
          </a:p>
          <a:p>
            <a:pPr>
              <a:buFontTx/>
              <a:buChar char="•"/>
            </a:pPr>
            <a:r>
              <a:rPr lang="cs-CZ" b="1" dirty="0"/>
              <a:t>Ochrany chránící pouze živé části</a:t>
            </a:r>
          </a:p>
          <a:p>
            <a:pPr>
              <a:buFontTx/>
              <a:buChar char="•"/>
            </a:pPr>
            <a:r>
              <a:rPr lang="cs-CZ" b="1" dirty="0"/>
              <a:t>Ochrany chránící pouze neživé části, a to u zařízení</a:t>
            </a:r>
          </a:p>
          <a:p>
            <a:pPr lvl="1">
              <a:buFontTx/>
              <a:buChar char="•"/>
            </a:pPr>
            <a:r>
              <a:rPr lang="cs-CZ" dirty="0"/>
              <a:t>Do 1000V AC a 1500V DC</a:t>
            </a:r>
          </a:p>
          <a:p>
            <a:pPr lvl="1">
              <a:buFontTx/>
              <a:buChar char="•"/>
            </a:pPr>
            <a:r>
              <a:rPr lang="cs-CZ" dirty="0"/>
              <a:t>Nad 1000V AC a 1500V DC</a:t>
            </a:r>
          </a:p>
        </p:txBody>
      </p:sp>
      <p:sp>
        <p:nvSpPr>
          <p:cNvPr id="9222" name="Text Box 7"/>
          <p:cNvSpPr txBox="1">
            <a:spLocks noChangeArrowheads="1"/>
          </p:cNvSpPr>
          <p:nvPr/>
        </p:nvSpPr>
        <p:spPr bwMode="auto">
          <a:xfrm>
            <a:off x="735013" y="3211512"/>
            <a:ext cx="7797800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Tx/>
              <a:buChar char="•"/>
            </a:pPr>
            <a:r>
              <a:rPr lang="cs-CZ" sz="2400" b="1" dirty="0">
                <a:solidFill>
                  <a:srgbClr val="C00000"/>
                </a:solidFill>
              </a:rPr>
              <a:t>Ochrany chránící živé i neživé části</a:t>
            </a:r>
          </a:p>
          <a:p>
            <a:pPr marL="342900" indent="-342900">
              <a:buFontTx/>
              <a:buAutoNum type="arabicPeriod"/>
            </a:pPr>
            <a:r>
              <a:rPr lang="cs-CZ" sz="1600" b="1" dirty="0"/>
              <a:t>Ochrana bezpečným malým napětím</a:t>
            </a:r>
            <a:r>
              <a:rPr lang="cs-CZ" dirty="0"/>
              <a:t>: používají se tak malá napětí, že tělový proud i při přímém dotyku živých částí je pod prahem vnímání. Jestliže je takový obvod zcela izolován od země, přísluší mu název SELV, jednopólově uzemněný obvod se označuje PELV</a:t>
            </a:r>
          </a:p>
          <a:p>
            <a:pPr marL="342900" indent="-342900">
              <a:buFontTx/>
              <a:buAutoNum type="arabicPeriod"/>
            </a:pPr>
            <a:r>
              <a:rPr lang="cs-CZ" sz="1600" b="1" dirty="0"/>
              <a:t>Ochrana omezením ustáleného proudu a náboje:</a:t>
            </a:r>
            <a:r>
              <a:rPr lang="cs-CZ" dirty="0"/>
              <a:t> osoby pracují s energií, která v prvém okamžiku může překročit práh vnímání, není však schopna způsobit úraz. S tak malou energií pracují zejména obvody sdělovací. Se silovými obvody se smějí stýkat jen prostřednictvím tzv. ochranné impedance – kapacitní děliče, </a:t>
            </a:r>
            <a:r>
              <a:rPr lang="cs-CZ" dirty="0" err="1"/>
              <a:t>optočleny</a:t>
            </a:r>
            <a:r>
              <a:rPr lang="cs-CZ" dirty="0"/>
              <a:t>, elektronické součástky, …</a:t>
            </a:r>
            <a:endParaRPr lang="cs-CZ" sz="1600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355600"/>
            <a:ext cx="8147248" cy="515938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/>
              <a:t>Ochrany chránící pouze živé části</a:t>
            </a:r>
          </a:p>
        </p:txBody>
      </p:sp>
      <p:sp>
        <p:nvSpPr>
          <p:cNvPr id="18483" name="Zástupný symbol pro zápatí 79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18482" name="Zástupný symbol pro číslo snímku 78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59651028-6B36-46F2-BA6C-6D57D0B5E454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755576" y="1124744"/>
            <a:ext cx="6285247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2000" b="1" dirty="0"/>
              <a:t>Ochrana polohou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/>
              <a:t>Ochrana zábranou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/>
              <a:t>Ochrana krytem nebo přepážkami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/>
              <a:t>Ochrana izolací živých částí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/>
              <a:t>Ochrana doplňkovou izolací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/>
              <a:t>Doplňková ochrana živých částí proudovým chráničem</a:t>
            </a:r>
          </a:p>
          <a:p>
            <a:pPr marL="342900" indent="-342900"/>
            <a:endParaRPr lang="cs-CZ" sz="2000" b="1" dirty="0"/>
          </a:p>
        </p:txBody>
      </p:sp>
      <p:grpSp>
        <p:nvGrpSpPr>
          <p:cNvPr id="96" name="Skupina 95"/>
          <p:cNvGrpSpPr/>
          <p:nvPr/>
        </p:nvGrpSpPr>
        <p:grpSpPr>
          <a:xfrm>
            <a:off x="1118870" y="3425215"/>
            <a:ext cx="3179763" cy="2309812"/>
            <a:chOff x="2216150" y="3284538"/>
            <a:chExt cx="3179763" cy="2309812"/>
          </a:xfrm>
        </p:grpSpPr>
        <p:grpSp>
          <p:nvGrpSpPr>
            <p:cNvPr id="2" name="Group 8"/>
            <p:cNvGrpSpPr>
              <a:grpSpLocks/>
            </p:cNvGrpSpPr>
            <p:nvPr/>
          </p:nvGrpSpPr>
          <p:grpSpPr bwMode="auto">
            <a:xfrm rot="-5330867">
              <a:off x="2566988" y="3297238"/>
              <a:ext cx="82550" cy="374650"/>
              <a:chOff x="576" y="816"/>
              <a:chExt cx="144" cy="720"/>
            </a:xfrm>
          </p:grpSpPr>
          <p:grpSp>
            <p:nvGrpSpPr>
              <p:cNvPr id="3" name="Group 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0319" name="Arc 1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20" name="Arc 1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4" name="Group 1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0317" name="Arc 1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18" name="Arc 1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5" name="Group 1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0315" name="Arc 1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16" name="Arc 1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6" name="Group 18"/>
            <p:cNvGrpSpPr>
              <a:grpSpLocks/>
            </p:cNvGrpSpPr>
            <p:nvPr/>
          </p:nvGrpSpPr>
          <p:grpSpPr bwMode="auto">
            <a:xfrm rot="-5330867">
              <a:off x="2560638" y="3514725"/>
              <a:ext cx="84138" cy="376237"/>
              <a:chOff x="576" y="816"/>
              <a:chExt cx="144" cy="720"/>
            </a:xfrm>
          </p:grpSpPr>
          <p:grpSp>
            <p:nvGrpSpPr>
              <p:cNvPr id="7" name="Group 1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0310" name="Arc 2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11" name="Arc 2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8" name="Group 2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0308" name="Arc 2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09" name="Arc 2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9" name="Group 2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0306" name="Arc 2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07" name="Arc 2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10" name="Group 28"/>
            <p:cNvGrpSpPr>
              <a:grpSpLocks/>
            </p:cNvGrpSpPr>
            <p:nvPr/>
          </p:nvGrpSpPr>
          <p:grpSpPr bwMode="auto">
            <a:xfrm rot="-5330867">
              <a:off x="2566988" y="3708400"/>
              <a:ext cx="82550" cy="374650"/>
              <a:chOff x="576" y="816"/>
              <a:chExt cx="144" cy="720"/>
            </a:xfrm>
          </p:grpSpPr>
          <p:grpSp>
            <p:nvGrpSpPr>
              <p:cNvPr id="11" name="Group 2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0301" name="Arc 3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02" name="Arc 3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2" name="Group 3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0299" name="Arc 3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300" name="Arc 3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3" name="Group 3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0297" name="Arc 3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0298" name="Arc 3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10249" name="Line 38"/>
            <p:cNvSpPr>
              <a:spLocks noChangeShapeType="1"/>
            </p:cNvSpPr>
            <p:nvPr/>
          </p:nvSpPr>
          <p:spPr bwMode="auto">
            <a:xfrm flipH="1">
              <a:off x="2346325" y="3525838"/>
              <a:ext cx="746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0" name="Line 39"/>
            <p:cNvSpPr>
              <a:spLocks noChangeShapeType="1"/>
            </p:cNvSpPr>
            <p:nvPr/>
          </p:nvSpPr>
          <p:spPr bwMode="auto">
            <a:xfrm flipH="1">
              <a:off x="2346325" y="3730625"/>
              <a:ext cx="746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1" name="Line 40"/>
            <p:cNvSpPr>
              <a:spLocks noChangeShapeType="1"/>
            </p:cNvSpPr>
            <p:nvPr/>
          </p:nvSpPr>
          <p:spPr bwMode="auto">
            <a:xfrm flipH="1">
              <a:off x="2346325" y="3937000"/>
              <a:ext cx="7461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2" name="Line 41"/>
            <p:cNvSpPr>
              <a:spLocks noChangeShapeType="1"/>
            </p:cNvSpPr>
            <p:nvPr/>
          </p:nvSpPr>
          <p:spPr bwMode="auto">
            <a:xfrm>
              <a:off x="2795588" y="3525838"/>
              <a:ext cx="228917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3" name="Line 42"/>
            <p:cNvSpPr>
              <a:spLocks noChangeShapeType="1"/>
            </p:cNvSpPr>
            <p:nvPr/>
          </p:nvSpPr>
          <p:spPr bwMode="auto">
            <a:xfrm>
              <a:off x="2795588" y="3730625"/>
              <a:ext cx="228917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4" name="Line 43"/>
            <p:cNvSpPr>
              <a:spLocks noChangeShapeType="1"/>
            </p:cNvSpPr>
            <p:nvPr/>
          </p:nvSpPr>
          <p:spPr bwMode="auto">
            <a:xfrm>
              <a:off x="2795588" y="3937000"/>
              <a:ext cx="228917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55" name="Rectangle 44"/>
            <p:cNvSpPr>
              <a:spLocks noChangeArrowheads="1"/>
            </p:cNvSpPr>
            <p:nvPr/>
          </p:nvSpPr>
          <p:spPr bwMode="auto">
            <a:xfrm>
              <a:off x="2946400" y="3484563"/>
              <a:ext cx="223838" cy="8255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56" name="Rectangle 45"/>
            <p:cNvSpPr>
              <a:spLocks noChangeArrowheads="1"/>
            </p:cNvSpPr>
            <p:nvPr/>
          </p:nvSpPr>
          <p:spPr bwMode="auto">
            <a:xfrm>
              <a:off x="2946400" y="3690938"/>
              <a:ext cx="223838" cy="8096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57" name="Rectangle 46"/>
            <p:cNvSpPr>
              <a:spLocks noChangeArrowheads="1"/>
            </p:cNvSpPr>
            <p:nvPr/>
          </p:nvSpPr>
          <p:spPr bwMode="auto">
            <a:xfrm>
              <a:off x="2946400" y="3895725"/>
              <a:ext cx="223838" cy="8255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58" name="Line 48"/>
            <p:cNvSpPr>
              <a:spLocks noChangeShapeType="1"/>
            </p:cNvSpPr>
            <p:nvPr/>
          </p:nvSpPr>
          <p:spPr bwMode="auto">
            <a:xfrm>
              <a:off x="3546475" y="3730625"/>
              <a:ext cx="0" cy="78263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60" name="Line 84"/>
            <p:cNvSpPr>
              <a:spLocks noChangeShapeType="1"/>
            </p:cNvSpPr>
            <p:nvPr/>
          </p:nvSpPr>
          <p:spPr bwMode="auto">
            <a:xfrm>
              <a:off x="2346325" y="3525838"/>
              <a:ext cx="0" cy="19732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61" name="Oval 94"/>
            <p:cNvSpPr>
              <a:spLocks noChangeArrowheads="1"/>
            </p:cNvSpPr>
            <p:nvPr/>
          </p:nvSpPr>
          <p:spPr bwMode="auto">
            <a:xfrm>
              <a:off x="3525838" y="3708400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62" name="Oval 95"/>
            <p:cNvSpPr>
              <a:spLocks noChangeArrowheads="1"/>
            </p:cNvSpPr>
            <p:nvPr/>
          </p:nvSpPr>
          <p:spPr bwMode="auto">
            <a:xfrm>
              <a:off x="2324100" y="3708400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63" name="Oval 97"/>
            <p:cNvSpPr>
              <a:spLocks noChangeArrowheads="1"/>
            </p:cNvSpPr>
            <p:nvPr/>
          </p:nvSpPr>
          <p:spPr bwMode="auto">
            <a:xfrm>
              <a:off x="3779912" y="4202038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64" name="Line 107"/>
            <p:cNvSpPr>
              <a:spLocks noChangeShapeType="1"/>
            </p:cNvSpPr>
            <p:nvPr/>
          </p:nvSpPr>
          <p:spPr bwMode="auto">
            <a:xfrm>
              <a:off x="2382838" y="3771900"/>
              <a:ext cx="1125537" cy="0"/>
            </a:xfrm>
            <a:prstGeom prst="line">
              <a:avLst/>
            </a:prstGeom>
            <a:noFill/>
            <a:ln w="9525">
              <a:solidFill>
                <a:srgbClr val="FF0066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65" name="Text Box 120"/>
            <p:cNvSpPr txBox="1">
              <a:spLocks noChangeArrowheads="1"/>
            </p:cNvSpPr>
            <p:nvPr/>
          </p:nvSpPr>
          <p:spPr bwMode="auto">
            <a:xfrm>
              <a:off x="2938463" y="3284538"/>
              <a:ext cx="306387" cy="187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800">
                  <a:solidFill>
                    <a:srgbClr val="000000"/>
                  </a:solidFill>
                </a:rPr>
                <a:t>FU1</a:t>
              </a:r>
              <a:endParaRPr lang="cs-CZ" sz="1800"/>
            </a:p>
          </p:txBody>
        </p:sp>
        <p:sp>
          <p:nvSpPr>
            <p:cNvPr id="10266" name="Text Box 121"/>
            <p:cNvSpPr txBox="1">
              <a:spLocks noChangeArrowheads="1"/>
            </p:cNvSpPr>
            <p:nvPr/>
          </p:nvSpPr>
          <p:spPr bwMode="auto">
            <a:xfrm>
              <a:off x="3049588" y="4189413"/>
              <a:ext cx="307975" cy="187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800">
                  <a:solidFill>
                    <a:srgbClr val="000000"/>
                  </a:solidFill>
                </a:rPr>
                <a:t>FU2</a:t>
              </a:r>
              <a:endParaRPr lang="cs-CZ" sz="1800"/>
            </a:p>
          </p:txBody>
        </p:sp>
        <p:sp>
          <p:nvSpPr>
            <p:cNvPr id="10267" name="Text Box 125"/>
            <p:cNvSpPr txBox="1">
              <a:spLocks noChangeArrowheads="1"/>
            </p:cNvSpPr>
            <p:nvPr/>
          </p:nvSpPr>
          <p:spPr bwMode="auto">
            <a:xfrm>
              <a:off x="5078413" y="3408363"/>
              <a:ext cx="317500" cy="9683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800" dirty="0">
                  <a:solidFill>
                    <a:srgbClr val="000000"/>
                  </a:solidFill>
                </a:rPr>
                <a:t>L1</a:t>
              </a:r>
            </a:p>
            <a:p>
              <a:endParaRPr lang="cs-CZ" sz="800" dirty="0">
                <a:solidFill>
                  <a:srgbClr val="000000"/>
                </a:solidFill>
              </a:endParaRPr>
            </a:p>
            <a:p>
              <a:r>
                <a:rPr lang="cs-CZ" sz="800" dirty="0">
                  <a:solidFill>
                    <a:srgbClr val="000000"/>
                  </a:solidFill>
                </a:rPr>
                <a:t>L2</a:t>
              </a:r>
            </a:p>
            <a:p>
              <a:endParaRPr lang="cs-CZ" sz="800" dirty="0" smtClean="0">
                <a:solidFill>
                  <a:srgbClr val="000000"/>
                </a:solidFill>
              </a:endParaRPr>
            </a:p>
            <a:p>
              <a:r>
                <a:rPr lang="cs-CZ" sz="800" dirty="0" smtClean="0">
                  <a:solidFill>
                    <a:srgbClr val="000000"/>
                  </a:solidFill>
                </a:rPr>
                <a:t>L3</a:t>
              </a:r>
              <a:endParaRPr lang="cs-CZ" sz="800" dirty="0">
                <a:solidFill>
                  <a:srgbClr val="000000"/>
                </a:solidFill>
              </a:endParaRPr>
            </a:p>
            <a:p>
              <a:r>
                <a:rPr lang="cs-CZ" sz="800" dirty="0" smtClean="0">
                  <a:solidFill>
                    <a:srgbClr val="000000"/>
                  </a:solidFill>
                </a:rPr>
                <a:t>PE</a:t>
              </a:r>
              <a:endParaRPr lang="cs-CZ" sz="800" dirty="0">
                <a:solidFill>
                  <a:srgbClr val="000000"/>
                </a:solidFill>
              </a:endParaRPr>
            </a:p>
            <a:p>
              <a:r>
                <a:rPr lang="cs-CZ" sz="800" dirty="0" smtClean="0">
                  <a:solidFill>
                    <a:srgbClr val="000000"/>
                  </a:solidFill>
                </a:rPr>
                <a:t>N</a:t>
              </a:r>
              <a:endParaRPr lang="cs-CZ" sz="1800" dirty="0"/>
            </a:p>
          </p:txBody>
        </p:sp>
        <p:sp>
          <p:nvSpPr>
            <p:cNvPr id="10268" name="Line 126"/>
            <p:cNvSpPr>
              <a:spLocks noChangeShapeType="1"/>
            </p:cNvSpPr>
            <p:nvPr/>
          </p:nvSpPr>
          <p:spPr bwMode="auto">
            <a:xfrm>
              <a:off x="2339752" y="4077072"/>
              <a:ext cx="273843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69" name="Oval 127"/>
            <p:cNvSpPr>
              <a:spLocks noChangeArrowheads="1"/>
            </p:cNvSpPr>
            <p:nvPr/>
          </p:nvSpPr>
          <p:spPr bwMode="auto">
            <a:xfrm>
              <a:off x="2324100" y="4079875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0270" name="Oval 128"/>
            <p:cNvSpPr>
              <a:spLocks noChangeArrowheads="1"/>
            </p:cNvSpPr>
            <p:nvPr/>
          </p:nvSpPr>
          <p:spPr bwMode="auto">
            <a:xfrm>
              <a:off x="2324100" y="3914775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grpSp>
          <p:nvGrpSpPr>
            <p:cNvPr id="14" name="Group 131"/>
            <p:cNvGrpSpPr>
              <a:grpSpLocks/>
            </p:cNvGrpSpPr>
            <p:nvPr/>
          </p:nvGrpSpPr>
          <p:grpSpPr bwMode="auto">
            <a:xfrm>
              <a:off x="3300413" y="4797425"/>
              <a:ext cx="706437" cy="434975"/>
              <a:chOff x="2064" y="2840"/>
              <a:chExt cx="453" cy="318"/>
            </a:xfrm>
          </p:grpSpPr>
          <p:sp>
            <p:nvSpPr>
              <p:cNvPr id="10292" name="Rectangle 129"/>
              <p:cNvSpPr>
                <a:spLocks noChangeArrowheads="1"/>
              </p:cNvSpPr>
              <p:nvPr/>
            </p:nvSpPr>
            <p:spPr bwMode="auto">
              <a:xfrm>
                <a:off x="2064" y="2840"/>
                <a:ext cx="453" cy="31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93" name="Rectangle 130"/>
              <p:cNvSpPr>
                <a:spLocks noChangeArrowheads="1"/>
              </p:cNvSpPr>
              <p:nvPr/>
            </p:nvSpPr>
            <p:spPr bwMode="auto">
              <a:xfrm>
                <a:off x="2109" y="2886"/>
                <a:ext cx="362" cy="227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272" name="Line 132"/>
            <p:cNvSpPr>
              <a:spLocks noChangeShapeType="1"/>
            </p:cNvSpPr>
            <p:nvPr/>
          </p:nvSpPr>
          <p:spPr bwMode="auto">
            <a:xfrm>
              <a:off x="3419475" y="4508500"/>
              <a:ext cx="144463" cy="215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3" name="Line 133"/>
            <p:cNvSpPr>
              <a:spLocks noChangeShapeType="1"/>
            </p:cNvSpPr>
            <p:nvPr/>
          </p:nvSpPr>
          <p:spPr bwMode="auto">
            <a:xfrm>
              <a:off x="3635375" y="4508500"/>
              <a:ext cx="144463" cy="215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4" name="Line 134"/>
            <p:cNvSpPr>
              <a:spLocks noChangeShapeType="1"/>
            </p:cNvSpPr>
            <p:nvPr/>
          </p:nvSpPr>
          <p:spPr bwMode="auto">
            <a:xfrm>
              <a:off x="3549650" y="4711700"/>
              <a:ext cx="0" cy="685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5" name="Line 135"/>
            <p:cNvSpPr>
              <a:spLocks noChangeShapeType="1"/>
            </p:cNvSpPr>
            <p:nvPr/>
          </p:nvSpPr>
          <p:spPr bwMode="auto">
            <a:xfrm>
              <a:off x="3765550" y="4724400"/>
              <a:ext cx="0" cy="685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6" name="Rectangle 136"/>
            <p:cNvSpPr>
              <a:spLocks noChangeArrowheads="1"/>
            </p:cNvSpPr>
            <p:nvPr/>
          </p:nvSpPr>
          <p:spPr bwMode="auto">
            <a:xfrm>
              <a:off x="3092450" y="4546600"/>
              <a:ext cx="292100" cy="1397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77" name="Line 137"/>
            <p:cNvSpPr>
              <a:spLocks noChangeShapeType="1"/>
            </p:cNvSpPr>
            <p:nvPr/>
          </p:nvSpPr>
          <p:spPr bwMode="auto">
            <a:xfrm>
              <a:off x="3384550" y="4616450"/>
              <a:ext cx="457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8" name="Line 138"/>
            <p:cNvSpPr>
              <a:spLocks noChangeShapeType="1"/>
            </p:cNvSpPr>
            <p:nvPr/>
          </p:nvSpPr>
          <p:spPr bwMode="auto">
            <a:xfrm flipH="1">
              <a:off x="2927350" y="4610100"/>
              <a:ext cx="1651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79" name="Line 139"/>
            <p:cNvSpPr>
              <a:spLocks noChangeShapeType="1"/>
            </p:cNvSpPr>
            <p:nvPr/>
          </p:nvSpPr>
          <p:spPr bwMode="auto">
            <a:xfrm>
              <a:off x="2927350" y="4616450"/>
              <a:ext cx="0" cy="5207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0" name="Line 140"/>
            <p:cNvSpPr>
              <a:spLocks noChangeShapeType="1"/>
            </p:cNvSpPr>
            <p:nvPr/>
          </p:nvSpPr>
          <p:spPr bwMode="auto">
            <a:xfrm>
              <a:off x="2927350" y="5143500"/>
              <a:ext cx="469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1" name="Line 141"/>
            <p:cNvSpPr>
              <a:spLocks noChangeShapeType="1"/>
            </p:cNvSpPr>
            <p:nvPr/>
          </p:nvSpPr>
          <p:spPr bwMode="auto">
            <a:xfrm flipH="1" flipV="1">
              <a:off x="3263900" y="5054600"/>
              <a:ext cx="133350" cy="88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2" name="Line 142"/>
            <p:cNvSpPr>
              <a:spLocks noChangeShapeType="1"/>
            </p:cNvSpPr>
            <p:nvPr/>
          </p:nvSpPr>
          <p:spPr bwMode="auto">
            <a:xfrm flipH="1" flipV="1">
              <a:off x="3270250" y="5010150"/>
              <a:ext cx="133350" cy="88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3" name="Line 143"/>
            <p:cNvSpPr>
              <a:spLocks noChangeShapeType="1"/>
            </p:cNvSpPr>
            <p:nvPr/>
          </p:nvSpPr>
          <p:spPr bwMode="auto">
            <a:xfrm flipH="1" flipV="1">
              <a:off x="3276600" y="4965700"/>
              <a:ext cx="133350" cy="88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4" name="Line 144"/>
            <p:cNvSpPr>
              <a:spLocks noChangeShapeType="1"/>
            </p:cNvSpPr>
            <p:nvPr/>
          </p:nvSpPr>
          <p:spPr bwMode="auto">
            <a:xfrm flipH="1" flipV="1">
              <a:off x="3282950" y="4921250"/>
              <a:ext cx="133350" cy="88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5" name="Line 145"/>
            <p:cNvSpPr>
              <a:spLocks noChangeShapeType="1"/>
            </p:cNvSpPr>
            <p:nvPr/>
          </p:nvSpPr>
          <p:spPr bwMode="auto">
            <a:xfrm flipH="1">
              <a:off x="3194050" y="4927600"/>
              <a:ext cx="889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6" name="Line 146"/>
            <p:cNvSpPr>
              <a:spLocks noChangeShapeType="1"/>
            </p:cNvSpPr>
            <p:nvPr/>
          </p:nvSpPr>
          <p:spPr bwMode="auto">
            <a:xfrm flipV="1">
              <a:off x="3194050" y="4692650"/>
              <a:ext cx="0" cy="2540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87" name="Rectangle 147"/>
            <p:cNvSpPr>
              <a:spLocks noChangeArrowheads="1"/>
            </p:cNvSpPr>
            <p:nvPr/>
          </p:nvSpPr>
          <p:spPr bwMode="auto">
            <a:xfrm>
              <a:off x="3543300" y="5403850"/>
              <a:ext cx="228600" cy="120650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88" name="Rectangle 148"/>
            <p:cNvSpPr>
              <a:spLocks noChangeArrowheads="1"/>
            </p:cNvSpPr>
            <p:nvPr/>
          </p:nvSpPr>
          <p:spPr bwMode="auto">
            <a:xfrm>
              <a:off x="3403600" y="5346700"/>
              <a:ext cx="514350" cy="2413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89" name="Line 149"/>
            <p:cNvSpPr>
              <a:spLocks noChangeShapeType="1"/>
            </p:cNvSpPr>
            <p:nvPr/>
          </p:nvSpPr>
          <p:spPr bwMode="auto">
            <a:xfrm>
              <a:off x="2216150" y="5505450"/>
              <a:ext cx="2794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90" name="Line 150"/>
            <p:cNvSpPr>
              <a:spLocks noChangeShapeType="1"/>
            </p:cNvSpPr>
            <p:nvPr/>
          </p:nvSpPr>
          <p:spPr bwMode="auto">
            <a:xfrm>
              <a:off x="2279650" y="5549900"/>
              <a:ext cx="1270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291" name="Line 151"/>
            <p:cNvSpPr>
              <a:spLocks noChangeShapeType="1"/>
            </p:cNvSpPr>
            <p:nvPr/>
          </p:nvSpPr>
          <p:spPr bwMode="auto">
            <a:xfrm>
              <a:off x="2317750" y="5594350"/>
              <a:ext cx="50800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cxnSp>
          <p:nvCxnSpPr>
            <p:cNvPr id="83" name="Přímá spojovací čára 82"/>
            <p:cNvCxnSpPr/>
            <p:nvPr/>
          </p:nvCxnSpPr>
          <p:spPr>
            <a:xfrm>
              <a:off x="3203848" y="4077072"/>
              <a:ext cx="144016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5" name="Přímá spojovací čára 84"/>
            <p:cNvCxnSpPr/>
            <p:nvPr/>
          </p:nvCxnSpPr>
          <p:spPr>
            <a:xfrm>
              <a:off x="3347864" y="4221088"/>
              <a:ext cx="172819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90" name="Přímá spojovací čára 89"/>
            <p:cNvCxnSpPr/>
            <p:nvPr/>
          </p:nvCxnSpPr>
          <p:spPr>
            <a:xfrm flipH="1">
              <a:off x="3795712" y="4242031"/>
              <a:ext cx="2432" cy="25853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1" name="Oval 97"/>
            <p:cNvSpPr>
              <a:spLocks noChangeArrowheads="1"/>
            </p:cNvSpPr>
            <p:nvPr/>
          </p:nvSpPr>
          <p:spPr bwMode="auto">
            <a:xfrm>
              <a:off x="3194124" y="4063926"/>
              <a:ext cx="38100" cy="41275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cxnSp>
          <p:nvCxnSpPr>
            <p:cNvPr id="93" name="Přímá spojovací čára 92"/>
            <p:cNvCxnSpPr/>
            <p:nvPr/>
          </p:nvCxnSpPr>
          <p:spPr>
            <a:xfrm>
              <a:off x="3490913" y="3814763"/>
              <a:ext cx="0" cy="1619250"/>
            </a:xfrm>
            <a:prstGeom prst="line">
              <a:avLst/>
            </a:prstGeom>
            <a:ln>
              <a:prstDash val="dash"/>
              <a:headEnd type="none" w="med" len="med"/>
              <a:tailEnd type="triangle" w="med" len="me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5" name="Přímá spojovací čára 94"/>
            <p:cNvCxnSpPr/>
            <p:nvPr/>
          </p:nvCxnSpPr>
          <p:spPr>
            <a:xfrm flipV="1">
              <a:off x="3829050" y="4386263"/>
              <a:ext cx="4763" cy="1009650"/>
            </a:xfrm>
            <a:prstGeom prst="line">
              <a:avLst/>
            </a:prstGeom>
            <a:ln>
              <a:prstDash val="dash"/>
              <a:headEnd type="none" w="med" len="med"/>
              <a:tailEnd type="triangle" w="med" len="me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7170" name="Picture 2" descr="https://e5b2e6ef-a-62cb3a1a-s-sites.googlegroups.com/site/kurzddm222/Home/situacni-schemata/bytov%C3%A1%20rozvodnice.jpg?attachauth=ANoY7cpU02Zlv1-zF42a3-scXB2WPOOWZsYdVS-obZBY0-Ny9BN-KnO3ATl90vYKGRFh3IWLm3YPlsx6GCRUzriTgboIqnCoE9CF4sT2Ig6-DHZOH_8fbSZYH-JJpvTnNfl3wl1zTRPya3IsCHS6t_4aX_SJ-O-_3JXiPij2Kca-pqCuUgOPOjE6SVZciNhb2cslJxEtj7t1fxRRAhM0jVb2pKaWOQzbAgz2VnRw9l6ggkRK3TmwO5iiKmZyanhCayWro-kq6Uk6&amp;attredirects=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626" y="3284218"/>
            <a:ext cx="3832637" cy="2880000"/>
          </a:xfrm>
          <a:prstGeom prst="rect">
            <a:avLst/>
          </a:prstGeom>
          <a:noFill/>
        </p:spPr>
      </p:pic>
      <p:sp>
        <p:nvSpPr>
          <p:cNvPr id="98" name="Elipsa 97"/>
          <p:cNvSpPr/>
          <p:nvPr/>
        </p:nvSpPr>
        <p:spPr>
          <a:xfrm>
            <a:off x="5725551" y="3770141"/>
            <a:ext cx="1125415" cy="11113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Šipka doprava 98"/>
          <p:cNvSpPr/>
          <p:nvPr/>
        </p:nvSpPr>
        <p:spPr>
          <a:xfrm>
            <a:off x="4234375" y="3812345"/>
            <a:ext cx="1659988" cy="1055077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Zakreslení chrániče v bytové rozvodnici</a:t>
            </a:r>
            <a:endParaRPr lang="cs-CZ" sz="12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0" dur="5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102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0" dur="500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nimBg="1"/>
      <p:bldP spid="98" grpId="0" animBg="1"/>
      <p:bldP spid="9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14997" y="190232"/>
            <a:ext cx="8229600" cy="611187"/>
          </a:xfrm>
          <a:solidFill>
            <a:srgbClr val="FFC000"/>
          </a:solidFill>
        </p:spPr>
        <p:txBody>
          <a:bodyPr/>
          <a:lstStyle/>
          <a:p>
            <a:r>
              <a:rPr lang="cs-CZ" sz="2400" smtClean="0"/>
              <a:t>Ochrany chránící pouze neživé části v sítích do 1000V</a:t>
            </a:r>
          </a:p>
        </p:txBody>
      </p:sp>
      <p:sp>
        <p:nvSpPr>
          <p:cNvPr id="19465" name="Zástupný symbol pro zápatí 8"/>
          <p:cNvSpPr>
            <a:spLocks noGrp="1"/>
          </p:cNvSpPr>
          <p:nvPr>
            <p:ph type="ftr" sz="quarter" idx="11"/>
          </p:nvPr>
        </p:nvSpPr>
        <p:spPr bwMode="auto">
          <a:xfrm>
            <a:off x="3194538" y="6271944"/>
            <a:ext cx="2895600" cy="365125"/>
          </a:xfrm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19464" name="Zástupný symbol pro číslo snímku 7"/>
          <p:cNvSpPr>
            <a:spLocks noGrp="1"/>
          </p:cNvSpPr>
          <p:nvPr>
            <p:ph type="sldNum" sz="quarter" idx="12"/>
          </p:nvPr>
        </p:nvSpPr>
        <p:spPr bwMode="auto">
          <a:xfrm>
            <a:off x="6623538" y="6271944"/>
            <a:ext cx="2133600" cy="365125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ED1599F-4841-45C9-9B23-BFBA17BA6938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11269" name="TextovéPole 2"/>
          <p:cNvSpPr txBox="1">
            <a:spLocks noChangeArrowheads="1"/>
          </p:cNvSpPr>
          <p:nvPr/>
        </p:nvSpPr>
        <p:spPr bwMode="auto">
          <a:xfrm>
            <a:off x="835465" y="853489"/>
            <a:ext cx="7253458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>
              <a:buFont typeface="Century Schoolbook" pitchFamily="18" charset="0"/>
              <a:buAutoNum type="arabicPeriod"/>
            </a:pPr>
            <a:r>
              <a:rPr lang="cs-CZ" b="1" dirty="0"/>
              <a:t>Ochrana použitím zařízení třídy ochrany II nebo s rovnocennou izolací</a:t>
            </a:r>
          </a:p>
          <a:p>
            <a:pPr marL="342900" indent="-342900">
              <a:buFont typeface="Century Schoolbook" pitchFamily="18" charset="0"/>
              <a:buAutoNum type="arabicPeriod"/>
            </a:pPr>
            <a:r>
              <a:rPr lang="cs-CZ" b="1" dirty="0"/>
              <a:t>Ochrana neuzemněným místním pospojováním</a:t>
            </a:r>
          </a:p>
          <a:p>
            <a:pPr marL="342900" indent="-342900">
              <a:buFont typeface="Century Schoolbook" pitchFamily="18" charset="0"/>
              <a:buAutoNum type="arabicPeriod"/>
            </a:pPr>
            <a:r>
              <a:rPr lang="cs-CZ" b="1" dirty="0"/>
              <a:t>Ochrana elektrickým oddělením</a:t>
            </a:r>
          </a:p>
          <a:p>
            <a:pPr marL="342900" indent="-342900">
              <a:buFont typeface="Century Schoolbook" pitchFamily="18" charset="0"/>
              <a:buAutoNum type="arabicPeriod"/>
            </a:pPr>
            <a:r>
              <a:rPr lang="cs-CZ" b="1" dirty="0"/>
              <a:t>Ochrana nevodivým okolím</a:t>
            </a:r>
          </a:p>
          <a:p>
            <a:pPr marL="342900" indent="-342900">
              <a:buFont typeface="Century Schoolbook" pitchFamily="18" charset="0"/>
              <a:buAutoNum type="arabicPeriod"/>
            </a:pPr>
            <a:r>
              <a:rPr lang="cs-CZ" b="1" dirty="0"/>
              <a:t>Ochrana samočinným oddělením od zdroje</a:t>
            </a:r>
          </a:p>
          <a:p>
            <a:pPr marL="342900" indent="-342900"/>
            <a:endParaRPr lang="cs-CZ" dirty="0"/>
          </a:p>
        </p:txBody>
      </p:sp>
      <p:sp>
        <p:nvSpPr>
          <p:cNvPr id="11270" name="Obdélník 3"/>
          <p:cNvSpPr>
            <a:spLocks noChangeArrowheads="1"/>
          </p:cNvSpPr>
          <p:nvPr/>
        </p:nvSpPr>
        <p:spPr bwMode="auto">
          <a:xfrm>
            <a:off x="508220" y="2361932"/>
            <a:ext cx="8213749" cy="64633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/>
            <a:r>
              <a:rPr lang="cs-CZ" b="1" dirty="0">
                <a:solidFill>
                  <a:srgbClr val="C00000"/>
                </a:solidFill>
              </a:rPr>
              <a:t>Ochrana použitím zařízení třídy ochrany II nebo s rovnocennou izolací:</a:t>
            </a:r>
          </a:p>
          <a:p>
            <a:pPr marL="800100" lvl="1" indent="-342900"/>
            <a:r>
              <a:rPr lang="cs-CZ" i="1" dirty="0"/>
              <a:t>	- důkladné izolační oddělení  vnějších neživých částí od vnitřních živých částí. </a:t>
            </a:r>
          </a:p>
        </p:txBody>
      </p:sp>
      <p:sp>
        <p:nvSpPr>
          <p:cNvPr id="11271" name="Obdélník 4"/>
          <p:cNvSpPr>
            <a:spLocks noChangeArrowheads="1"/>
          </p:cNvSpPr>
          <p:nvPr/>
        </p:nvSpPr>
        <p:spPr bwMode="auto">
          <a:xfrm>
            <a:off x="510026" y="2972142"/>
            <a:ext cx="8211943" cy="110799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Ochrana neuzemněným místním pospojováním:</a:t>
            </a:r>
          </a:p>
          <a:p>
            <a:pPr lvl="2"/>
            <a:r>
              <a:rPr lang="cs-CZ" sz="1600" i="1" dirty="0"/>
              <a:t>- provedeme vzájemné vyrovnání potenciálů všech neživých částí i cizích neživých částí, které jsou přístupné dotyku bez záměrného uzemnění </a:t>
            </a:r>
            <a:r>
              <a:rPr lang="cs-CZ" sz="1600" i="1" dirty="0" err="1"/>
              <a:t>pospojených</a:t>
            </a:r>
            <a:r>
              <a:rPr lang="cs-CZ" sz="1600" i="1" dirty="0"/>
              <a:t> částí. Zamezí se tak vytvoření nebezpečného napětí </a:t>
            </a:r>
            <a:r>
              <a:rPr lang="cs-CZ" sz="1600" b="1" i="1" dirty="0"/>
              <a:t>mezi chráněnými částmi.</a:t>
            </a:r>
          </a:p>
        </p:txBody>
      </p:sp>
      <p:sp>
        <p:nvSpPr>
          <p:cNvPr id="11272" name="Obdélník 5"/>
          <p:cNvSpPr>
            <a:spLocks noChangeArrowheads="1"/>
          </p:cNvSpPr>
          <p:nvPr/>
        </p:nvSpPr>
        <p:spPr bwMode="auto">
          <a:xfrm>
            <a:off x="499793" y="4037403"/>
            <a:ext cx="8222175" cy="135421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/>
            <a:r>
              <a:rPr lang="cs-CZ" b="1" dirty="0">
                <a:solidFill>
                  <a:srgbClr val="C00000"/>
                </a:solidFill>
              </a:rPr>
              <a:t>Ochrana elektrickým oddělením:</a:t>
            </a:r>
            <a:endParaRPr lang="cs-CZ" dirty="0">
              <a:solidFill>
                <a:srgbClr val="C00000"/>
              </a:solidFill>
            </a:endParaRPr>
          </a:p>
          <a:p>
            <a:pPr marL="1257300" lvl="2" indent="-342900"/>
            <a:r>
              <a:rPr lang="cs-CZ" sz="1600" i="1" dirty="0"/>
              <a:t>- obvod je napájen oddělovacím transformátorem o sekundárním napětí až 500V (jednofázový transformátor má jmenovitý výkon do 25 </a:t>
            </a:r>
            <a:r>
              <a:rPr lang="cs-CZ" sz="1600" i="1" dirty="0" err="1"/>
              <a:t>kVA</a:t>
            </a:r>
            <a:r>
              <a:rPr lang="cs-CZ" sz="1600" i="1" dirty="0"/>
              <a:t>, trojfázový až 40 </a:t>
            </a:r>
            <a:r>
              <a:rPr lang="cs-CZ" sz="1600" i="1" dirty="0" err="1"/>
              <a:t>kVA</a:t>
            </a:r>
            <a:endParaRPr lang="cs-CZ" sz="1600" i="1" dirty="0"/>
          </a:p>
          <a:p>
            <a:pPr marL="1257300" lvl="2" indent="-342900"/>
            <a:r>
              <a:rPr lang="cs-CZ" sz="1600" i="1" dirty="0"/>
              <a:t>- délka obvodu nepřesahuje 500m, součin jmenovitého napětí obvodu s délkou rozvodu v metrech nemá přestoupit 100 000.</a:t>
            </a:r>
          </a:p>
        </p:txBody>
      </p:sp>
      <p:sp>
        <p:nvSpPr>
          <p:cNvPr id="11273" name="Obdélník 6"/>
          <p:cNvSpPr>
            <a:spLocks noChangeArrowheads="1"/>
          </p:cNvSpPr>
          <p:nvPr/>
        </p:nvSpPr>
        <p:spPr bwMode="auto">
          <a:xfrm>
            <a:off x="492369" y="5349656"/>
            <a:ext cx="8229600" cy="110799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/>
            <a:r>
              <a:rPr lang="cs-CZ" b="1" dirty="0">
                <a:solidFill>
                  <a:srgbClr val="C00000"/>
                </a:solidFill>
              </a:rPr>
              <a:t>Ochrana nevodivým okolím:</a:t>
            </a:r>
          </a:p>
          <a:p>
            <a:pPr marL="1257300" lvl="2" indent="-342900"/>
            <a:r>
              <a:rPr lang="cs-CZ" sz="1600" i="1" dirty="0"/>
              <a:t>- požadavek lze splnit u upevněných elektrických předmětů využitím ochrany neuzemněným místním pospojováním nebo takové předměty vzájemně znepřístupnit  vzdáleností nebo nevodivou přepážkou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build="p"/>
      <p:bldP spid="11270" grpId="0" animBg="1"/>
      <p:bldP spid="11271" grpId="0" animBg="1"/>
      <p:bldP spid="11272" grpId="0" animBg="1"/>
      <p:bldP spid="1127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47675" y="274638"/>
            <a:ext cx="8229600" cy="513153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2800" dirty="0" smtClean="0"/>
              <a:t>Ochrana elektrickým oddělením</a:t>
            </a:r>
          </a:p>
        </p:txBody>
      </p:sp>
      <p:sp>
        <p:nvSpPr>
          <p:cNvPr id="20485" name="Zástupný symbol pro zápatí 11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20484" name="Zástupný symbol pro číslo snímku 113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51C553DC-8C9E-4604-B6FB-18C70E2516AC}" type="slidenum">
              <a:rPr lang="cs-CZ"/>
              <a:pPr>
                <a:defRPr/>
              </a:pPr>
              <a:t>5</a:t>
            </a:fld>
            <a:endParaRPr lang="cs-CZ"/>
          </a:p>
        </p:txBody>
      </p:sp>
      <p:grpSp>
        <p:nvGrpSpPr>
          <p:cNvPr id="2" name="Skupina 168"/>
          <p:cNvGrpSpPr>
            <a:grpSpLocks/>
          </p:cNvGrpSpPr>
          <p:nvPr/>
        </p:nvGrpSpPr>
        <p:grpSpPr bwMode="auto">
          <a:xfrm>
            <a:off x="1322363" y="1281113"/>
            <a:ext cx="6059512" cy="3675062"/>
            <a:chOff x="665138" y="1223493"/>
            <a:chExt cx="6059512" cy="3675398"/>
          </a:xfrm>
        </p:grpSpPr>
        <p:grpSp>
          <p:nvGrpSpPr>
            <p:cNvPr id="3" name="Group 8"/>
            <p:cNvGrpSpPr>
              <a:grpSpLocks/>
            </p:cNvGrpSpPr>
            <p:nvPr/>
          </p:nvGrpSpPr>
          <p:grpSpPr bwMode="auto">
            <a:xfrm rot="-5330867">
              <a:off x="1269085" y="1236829"/>
              <a:ext cx="131354" cy="609891"/>
              <a:chOff x="576" y="816"/>
              <a:chExt cx="144" cy="720"/>
            </a:xfrm>
          </p:grpSpPr>
          <p:grpSp>
            <p:nvGrpSpPr>
              <p:cNvPr id="4" name="Group 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2402" name="Arc 1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403" name="Arc 1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5" name="Group 1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2400" name="Arc 1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401" name="Arc 1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6" name="Group 1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2398" name="Arc 1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99" name="Arc 1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7" name="Group 18"/>
            <p:cNvGrpSpPr>
              <a:grpSpLocks/>
            </p:cNvGrpSpPr>
            <p:nvPr/>
          </p:nvGrpSpPr>
          <p:grpSpPr bwMode="auto">
            <a:xfrm rot="-5330867">
              <a:off x="1258777" y="1582868"/>
              <a:ext cx="133881" cy="612475"/>
              <a:chOff x="576" y="816"/>
              <a:chExt cx="144" cy="720"/>
            </a:xfrm>
          </p:grpSpPr>
          <p:grpSp>
            <p:nvGrpSpPr>
              <p:cNvPr id="8" name="Group 1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2393" name="Arc 2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94" name="Arc 2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9" name="Group 2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2391" name="Arc 2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92" name="Arc 2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0" name="Group 2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2389" name="Arc 2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90" name="Arc 2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11" name="Group 28"/>
            <p:cNvGrpSpPr>
              <a:grpSpLocks/>
            </p:cNvGrpSpPr>
            <p:nvPr/>
          </p:nvGrpSpPr>
          <p:grpSpPr bwMode="auto">
            <a:xfrm rot="-5330867">
              <a:off x="1269085" y="1891075"/>
              <a:ext cx="131354" cy="609891"/>
              <a:chOff x="576" y="816"/>
              <a:chExt cx="144" cy="720"/>
            </a:xfrm>
          </p:grpSpPr>
          <p:grpSp>
            <p:nvGrpSpPr>
              <p:cNvPr id="12" name="Group 2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2384" name="Arc 3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85" name="Arc 3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3" name="Group 3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2382" name="Arc 3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83" name="Arc 3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4" name="Group 3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2380" name="Arc 3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81" name="Arc 3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12297" name="Line 38"/>
            <p:cNvSpPr>
              <a:spLocks noChangeShapeType="1"/>
            </p:cNvSpPr>
            <p:nvPr/>
          </p:nvSpPr>
          <p:spPr bwMode="auto">
            <a:xfrm flipH="1">
              <a:off x="908354" y="1607452"/>
              <a:ext cx="12146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298" name="Line 39"/>
            <p:cNvSpPr>
              <a:spLocks noChangeShapeType="1"/>
            </p:cNvSpPr>
            <p:nvPr/>
          </p:nvSpPr>
          <p:spPr bwMode="auto">
            <a:xfrm flipH="1">
              <a:off x="908354" y="1933311"/>
              <a:ext cx="12146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299" name="Line 40"/>
            <p:cNvSpPr>
              <a:spLocks noChangeShapeType="1"/>
            </p:cNvSpPr>
            <p:nvPr/>
          </p:nvSpPr>
          <p:spPr bwMode="auto">
            <a:xfrm flipH="1">
              <a:off x="908354" y="2261698"/>
              <a:ext cx="12146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0" name="Line 41"/>
            <p:cNvSpPr>
              <a:spLocks noChangeShapeType="1"/>
            </p:cNvSpPr>
            <p:nvPr/>
          </p:nvSpPr>
          <p:spPr bwMode="auto">
            <a:xfrm>
              <a:off x="1639708" y="1607452"/>
              <a:ext cx="372653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1" name="Line 42"/>
            <p:cNvSpPr>
              <a:spLocks noChangeShapeType="1"/>
            </p:cNvSpPr>
            <p:nvPr/>
          </p:nvSpPr>
          <p:spPr bwMode="auto">
            <a:xfrm>
              <a:off x="1639708" y="1933311"/>
              <a:ext cx="372653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2" name="Line 43"/>
            <p:cNvSpPr>
              <a:spLocks noChangeShapeType="1"/>
            </p:cNvSpPr>
            <p:nvPr/>
          </p:nvSpPr>
          <p:spPr bwMode="auto">
            <a:xfrm>
              <a:off x="1639708" y="2261698"/>
              <a:ext cx="372653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3" name="Rectangle 44"/>
            <p:cNvSpPr>
              <a:spLocks noChangeArrowheads="1"/>
            </p:cNvSpPr>
            <p:nvPr/>
          </p:nvSpPr>
          <p:spPr bwMode="auto">
            <a:xfrm>
              <a:off x="1885214" y="1541775"/>
              <a:ext cx="364385" cy="13135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04" name="Rectangle 45"/>
            <p:cNvSpPr>
              <a:spLocks noChangeArrowheads="1"/>
            </p:cNvSpPr>
            <p:nvPr/>
          </p:nvSpPr>
          <p:spPr bwMode="auto">
            <a:xfrm>
              <a:off x="1885214" y="1870161"/>
              <a:ext cx="364385" cy="128828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05" name="Rectangle 46"/>
            <p:cNvSpPr>
              <a:spLocks noChangeArrowheads="1"/>
            </p:cNvSpPr>
            <p:nvPr/>
          </p:nvSpPr>
          <p:spPr bwMode="auto">
            <a:xfrm>
              <a:off x="1885214" y="2196020"/>
              <a:ext cx="364385" cy="13135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06" name="Line 48"/>
            <p:cNvSpPr>
              <a:spLocks noChangeShapeType="1"/>
            </p:cNvSpPr>
            <p:nvPr/>
          </p:nvSpPr>
          <p:spPr bwMode="auto">
            <a:xfrm>
              <a:off x="2862074" y="1933311"/>
              <a:ext cx="0" cy="124534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7" name="Line 49"/>
            <p:cNvSpPr>
              <a:spLocks noChangeShapeType="1"/>
            </p:cNvSpPr>
            <p:nvPr/>
          </p:nvSpPr>
          <p:spPr bwMode="auto">
            <a:xfrm>
              <a:off x="3726277" y="2544117"/>
              <a:ext cx="0" cy="5708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8" name="Line 84"/>
            <p:cNvSpPr>
              <a:spLocks noChangeShapeType="1"/>
            </p:cNvSpPr>
            <p:nvPr/>
          </p:nvSpPr>
          <p:spPr bwMode="auto">
            <a:xfrm>
              <a:off x="908354" y="1607452"/>
              <a:ext cx="0" cy="313987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09" name="Oval 94"/>
            <p:cNvSpPr>
              <a:spLocks noChangeArrowheads="1"/>
            </p:cNvSpPr>
            <p:nvPr/>
          </p:nvSpPr>
          <p:spPr bwMode="auto">
            <a:xfrm>
              <a:off x="2828479" y="1897947"/>
              <a:ext cx="62023" cy="6567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10" name="Oval 95"/>
            <p:cNvSpPr>
              <a:spLocks noChangeArrowheads="1"/>
            </p:cNvSpPr>
            <p:nvPr/>
          </p:nvSpPr>
          <p:spPr bwMode="auto">
            <a:xfrm>
              <a:off x="872174" y="1897947"/>
              <a:ext cx="62023" cy="6567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11" name="Oval 97"/>
            <p:cNvSpPr>
              <a:spLocks noChangeArrowheads="1"/>
            </p:cNvSpPr>
            <p:nvPr/>
          </p:nvSpPr>
          <p:spPr bwMode="auto">
            <a:xfrm>
              <a:off x="3689639" y="2493515"/>
              <a:ext cx="62023" cy="6567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12" name="Text Box 120"/>
            <p:cNvSpPr txBox="1">
              <a:spLocks noChangeArrowheads="1"/>
            </p:cNvSpPr>
            <p:nvPr/>
          </p:nvSpPr>
          <p:spPr bwMode="auto">
            <a:xfrm>
              <a:off x="1872293" y="1223493"/>
              <a:ext cx="498766" cy="29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1400" dirty="0">
                  <a:solidFill>
                    <a:srgbClr val="000000"/>
                  </a:solidFill>
                </a:rPr>
                <a:t>FU1</a:t>
              </a:r>
              <a:endParaRPr lang="cs-CZ" sz="1800" dirty="0"/>
            </a:p>
          </p:txBody>
        </p:sp>
        <p:sp>
          <p:nvSpPr>
            <p:cNvPr id="12313" name="Text Box 121"/>
            <p:cNvSpPr txBox="1">
              <a:spLocks noChangeArrowheads="1"/>
            </p:cNvSpPr>
            <p:nvPr/>
          </p:nvSpPr>
          <p:spPr bwMode="auto">
            <a:xfrm>
              <a:off x="2053193" y="2663340"/>
              <a:ext cx="501351" cy="2980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1400" dirty="0">
                  <a:solidFill>
                    <a:srgbClr val="000000"/>
                  </a:solidFill>
                </a:rPr>
                <a:t>FU2</a:t>
              </a:r>
              <a:endParaRPr lang="cs-CZ" sz="4000" dirty="0"/>
            </a:p>
          </p:txBody>
        </p:sp>
        <p:sp>
          <p:nvSpPr>
            <p:cNvPr id="12314" name="Text Box 125"/>
            <p:cNvSpPr txBox="1">
              <a:spLocks noChangeArrowheads="1"/>
            </p:cNvSpPr>
            <p:nvPr/>
          </p:nvSpPr>
          <p:spPr bwMode="auto">
            <a:xfrm>
              <a:off x="5355909" y="1420525"/>
              <a:ext cx="516857" cy="15408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55778" tIns="27889" rIns="55778" bIns="27889"/>
            <a:lstStyle/>
            <a:p>
              <a:r>
                <a:rPr lang="cs-CZ" sz="1100" dirty="0">
                  <a:solidFill>
                    <a:srgbClr val="000000"/>
                  </a:solidFill>
                </a:rPr>
                <a:t>L1</a:t>
              </a:r>
            </a:p>
            <a:p>
              <a:endParaRPr lang="cs-CZ" sz="1100" dirty="0">
                <a:solidFill>
                  <a:srgbClr val="000000"/>
                </a:solidFill>
              </a:endParaRPr>
            </a:p>
            <a:p>
              <a:r>
                <a:rPr lang="cs-CZ" sz="1100" dirty="0">
                  <a:solidFill>
                    <a:srgbClr val="000000"/>
                  </a:solidFill>
                </a:rPr>
                <a:t>L2</a:t>
              </a:r>
            </a:p>
            <a:p>
              <a:endParaRPr lang="cs-CZ" sz="1100" dirty="0">
                <a:solidFill>
                  <a:srgbClr val="000000"/>
                </a:solidFill>
              </a:endParaRPr>
            </a:p>
            <a:p>
              <a:r>
                <a:rPr lang="cs-CZ" sz="1100" dirty="0">
                  <a:solidFill>
                    <a:srgbClr val="000000"/>
                  </a:solidFill>
                </a:rPr>
                <a:t>L3</a:t>
              </a:r>
            </a:p>
            <a:p>
              <a:endParaRPr lang="cs-CZ" sz="1100" dirty="0">
                <a:solidFill>
                  <a:srgbClr val="000000"/>
                </a:solidFill>
              </a:endParaRPr>
            </a:p>
            <a:p>
              <a:r>
                <a:rPr lang="cs-CZ" sz="1100" dirty="0">
                  <a:solidFill>
                    <a:srgbClr val="000000"/>
                  </a:solidFill>
                </a:rPr>
                <a:t>PEN</a:t>
              </a:r>
              <a:endParaRPr lang="cs-CZ" sz="3200" dirty="0"/>
            </a:p>
          </p:txBody>
        </p:sp>
        <p:sp>
          <p:nvSpPr>
            <p:cNvPr id="12315" name="Line 126"/>
            <p:cNvSpPr>
              <a:spLocks noChangeShapeType="1"/>
            </p:cNvSpPr>
            <p:nvPr/>
          </p:nvSpPr>
          <p:spPr bwMode="auto">
            <a:xfrm>
              <a:off x="927404" y="2521881"/>
              <a:ext cx="445789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6" name="Oval 127"/>
            <p:cNvSpPr>
              <a:spLocks noChangeArrowheads="1"/>
            </p:cNvSpPr>
            <p:nvPr/>
          </p:nvSpPr>
          <p:spPr bwMode="auto">
            <a:xfrm>
              <a:off x="872174" y="2489042"/>
              <a:ext cx="62023" cy="6567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17" name="Oval 128"/>
            <p:cNvSpPr>
              <a:spLocks noChangeArrowheads="1"/>
            </p:cNvSpPr>
            <p:nvPr/>
          </p:nvSpPr>
          <p:spPr bwMode="auto">
            <a:xfrm>
              <a:off x="872174" y="2226333"/>
              <a:ext cx="62023" cy="6567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anchor="ctr"/>
            <a:lstStyle/>
            <a:p>
              <a:endParaRPr lang="cs-CZ"/>
            </a:p>
          </p:txBody>
        </p:sp>
        <p:sp>
          <p:nvSpPr>
            <p:cNvPr id="12318" name="Line 149"/>
            <p:cNvSpPr>
              <a:spLocks noChangeShapeType="1"/>
            </p:cNvSpPr>
            <p:nvPr/>
          </p:nvSpPr>
          <p:spPr bwMode="auto">
            <a:xfrm>
              <a:off x="696443" y="4757432"/>
              <a:ext cx="4548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19" name="Line 150"/>
            <p:cNvSpPr>
              <a:spLocks noChangeShapeType="1"/>
            </p:cNvSpPr>
            <p:nvPr/>
          </p:nvSpPr>
          <p:spPr bwMode="auto">
            <a:xfrm>
              <a:off x="799814" y="4828162"/>
              <a:ext cx="206743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320" name="Line 151"/>
            <p:cNvSpPr>
              <a:spLocks noChangeShapeType="1"/>
            </p:cNvSpPr>
            <p:nvPr/>
          </p:nvSpPr>
          <p:spPr bwMode="auto">
            <a:xfrm>
              <a:off x="861837" y="4898891"/>
              <a:ext cx="82697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5" name="Group 28"/>
            <p:cNvGrpSpPr>
              <a:grpSpLocks/>
            </p:cNvGrpSpPr>
            <p:nvPr/>
          </p:nvGrpSpPr>
          <p:grpSpPr bwMode="auto">
            <a:xfrm rot="5400000">
              <a:off x="3216259" y="2749536"/>
              <a:ext cx="152399" cy="863632"/>
              <a:chOff x="576" y="816"/>
              <a:chExt cx="144" cy="720"/>
            </a:xfrm>
          </p:grpSpPr>
          <p:grpSp>
            <p:nvGrpSpPr>
              <p:cNvPr id="16" name="Group 2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2375" name="Arc 3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76" name="Arc 3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7" name="Group 3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2373" name="Arc 3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74" name="Arc 3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18" name="Group 3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2371" name="Arc 3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72" name="Arc 3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grpSp>
          <p:nvGrpSpPr>
            <p:cNvPr id="19" name="Group 28"/>
            <p:cNvGrpSpPr>
              <a:grpSpLocks/>
            </p:cNvGrpSpPr>
            <p:nvPr/>
          </p:nvGrpSpPr>
          <p:grpSpPr bwMode="auto">
            <a:xfrm rot="5400000" flipH="1">
              <a:off x="3192448" y="2992423"/>
              <a:ext cx="161922" cy="863632"/>
              <a:chOff x="576" y="816"/>
              <a:chExt cx="144" cy="720"/>
            </a:xfrm>
          </p:grpSpPr>
          <p:grpSp>
            <p:nvGrpSpPr>
              <p:cNvPr id="20" name="Group 29"/>
              <p:cNvGrpSpPr>
                <a:grpSpLocks/>
              </p:cNvGrpSpPr>
              <p:nvPr/>
            </p:nvGrpSpPr>
            <p:grpSpPr bwMode="auto">
              <a:xfrm>
                <a:off x="576" y="816"/>
                <a:ext cx="144" cy="240"/>
                <a:chOff x="576" y="816"/>
                <a:chExt cx="144" cy="240"/>
              </a:xfrm>
            </p:grpSpPr>
            <p:sp>
              <p:nvSpPr>
                <p:cNvPr id="12366" name="Arc 30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67" name="Arc 31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21" name="Group 32"/>
              <p:cNvGrpSpPr>
                <a:grpSpLocks/>
              </p:cNvGrpSpPr>
              <p:nvPr/>
            </p:nvGrpSpPr>
            <p:grpSpPr bwMode="auto">
              <a:xfrm>
                <a:off x="576" y="1296"/>
                <a:ext cx="144" cy="240"/>
                <a:chOff x="576" y="816"/>
                <a:chExt cx="144" cy="240"/>
              </a:xfrm>
            </p:grpSpPr>
            <p:sp>
              <p:nvSpPr>
                <p:cNvPr id="12364" name="Arc 33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65" name="Arc 34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  <p:grpSp>
            <p:nvGrpSpPr>
              <p:cNvPr id="22" name="Group 35"/>
              <p:cNvGrpSpPr>
                <a:grpSpLocks/>
              </p:cNvGrpSpPr>
              <p:nvPr/>
            </p:nvGrpSpPr>
            <p:grpSpPr bwMode="auto">
              <a:xfrm>
                <a:off x="576" y="1056"/>
                <a:ext cx="144" cy="240"/>
                <a:chOff x="576" y="816"/>
                <a:chExt cx="144" cy="240"/>
              </a:xfrm>
            </p:grpSpPr>
            <p:sp>
              <p:nvSpPr>
                <p:cNvPr id="12362" name="Arc 36"/>
                <p:cNvSpPr>
                  <a:spLocks/>
                </p:cNvSpPr>
                <p:nvPr/>
              </p:nvSpPr>
              <p:spPr bwMode="auto">
                <a:xfrm>
                  <a:off x="576" y="816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  <p:sp>
              <p:nvSpPr>
                <p:cNvPr id="12363" name="Arc 37"/>
                <p:cNvSpPr>
                  <a:spLocks/>
                </p:cNvSpPr>
                <p:nvPr/>
              </p:nvSpPr>
              <p:spPr bwMode="auto">
                <a:xfrm flipV="1">
                  <a:off x="576" y="912"/>
                  <a:ext cx="144" cy="144"/>
                </a:xfrm>
                <a:custGeom>
                  <a:avLst/>
                  <a:gdLst>
                    <a:gd name="T0" fmla="*/ 0 w 21600"/>
                    <a:gd name="T1" fmla="*/ 0 h 21600"/>
                    <a:gd name="T2" fmla="*/ 0 w 21600"/>
                    <a:gd name="T3" fmla="*/ 0 h 21600"/>
                    <a:gd name="T4" fmla="*/ 0 w 21600"/>
                    <a:gd name="T5" fmla="*/ 0 h 21600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600"/>
                    <a:gd name="T11" fmla="*/ 21600 w 21600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600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</a:path>
                    <a:path w="21600" h="21600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anchor="ctr"/>
                <a:lstStyle/>
                <a:p>
                  <a:endParaRPr lang="cs-CZ"/>
                </a:p>
              </p:txBody>
            </p:sp>
          </p:grpSp>
        </p:grpSp>
        <p:cxnSp>
          <p:nvCxnSpPr>
            <p:cNvPr id="100" name="Přímá spojovací čára 99"/>
            <p:cNvCxnSpPr/>
            <p:nvPr/>
          </p:nvCxnSpPr>
          <p:spPr>
            <a:xfrm>
              <a:off x="2838450" y="3295369"/>
              <a:ext cx="885825" cy="952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ovací čára 105"/>
            <p:cNvCxnSpPr>
              <a:stCxn id="12365" idx="0"/>
            </p:cNvCxnSpPr>
            <p:nvPr/>
          </p:nvCxnSpPr>
          <p:spPr>
            <a:xfrm rot="16200000" flipH="1" flipV="1">
              <a:off x="2506633" y="3836756"/>
              <a:ext cx="666811" cy="31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 rot="16200000" flipH="1">
              <a:off x="3506768" y="3630363"/>
              <a:ext cx="409612" cy="635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flipV="1">
              <a:off x="3705225" y="3819292"/>
              <a:ext cx="2114550" cy="952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ovací čára 118"/>
            <p:cNvCxnSpPr/>
            <p:nvPr/>
          </p:nvCxnSpPr>
          <p:spPr>
            <a:xfrm flipV="1">
              <a:off x="2847975" y="4152698"/>
              <a:ext cx="2943225" cy="9526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20" name="Obdélník 119"/>
            <p:cNvSpPr/>
            <p:nvPr/>
          </p:nvSpPr>
          <p:spPr>
            <a:xfrm>
              <a:off x="5829300" y="3819292"/>
              <a:ext cx="123825" cy="342931"/>
            </a:xfrm>
            <a:prstGeom prst="rect">
              <a:avLst/>
            </a:prstGeom>
            <a:solidFill>
              <a:schemeClr val="tx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1" name="Obdélník 120"/>
            <p:cNvSpPr/>
            <p:nvPr/>
          </p:nvSpPr>
          <p:spPr>
            <a:xfrm>
              <a:off x="5743575" y="3676404"/>
              <a:ext cx="304800" cy="619182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23" name="Přímá spojovací čára 122"/>
            <p:cNvCxnSpPr/>
            <p:nvPr/>
          </p:nvCxnSpPr>
          <p:spPr>
            <a:xfrm>
              <a:off x="665138" y="4570957"/>
              <a:ext cx="6059512" cy="10406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Skupina 126"/>
            <p:cNvGrpSpPr>
              <a:grpSpLocks/>
            </p:cNvGrpSpPr>
            <p:nvPr/>
          </p:nvGrpSpPr>
          <p:grpSpPr bwMode="auto">
            <a:xfrm>
              <a:off x="4543425" y="4305300"/>
              <a:ext cx="257175" cy="68263"/>
              <a:chOff x="6562725" y="2381250"/>
              <a:chExt cx="257175" cy="68263"/>
            </a:xfrm>
          </p:grpSpPr>
          <p:cxnSp>
            <p:nvCxnSpPr>
              <p:cNvPr id="125" name="Přímá spojovací čára 124"/>
              <p:cNvCxnSpPr/>
              <p:nvPr/>
            </p:nvCxnSpPr>
            <p:spPr>
              <a:xfrm>
                <a:off x="6562725" y="2381062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ovací čára 125"/>
              <p:cNvCxnSpPr/>
              <p:nvPr/>
            </p:nvCxnSpPr>
            <p:spPr>
              <a:xfrm>
                <a:off x="6572250" y="2447743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Skupina 127"/>
            <p:cNvGrpSpPr>
              <a:grpSpLocks/>
            </p:cNvGrpSpPr>
            <p:nvPr/>
          </p:nvGrpSpPr>
          <p:grpSpPr bwMode="auto">
            <a:xfrm>
              <a:off x="4000500" y="4305300"/>
              <a:ext cx="257175" cy="68263"/>
              <a:chOff x="6562725" y="2381250"/>
              <a:chExt cx="257175" cy="68263"/>
            </a:xfrm>
          </p:grpSpPr>
          <p:cxnSp>
            <p:nvCxnSpPr>
              <p:cNvPr id="129" name="Přímá spojovací čára 128"/>
              <p:cNvCxnSpPr/>
              <p:nvPr/>
            </p:nvCxnSpPr>
            <p:spPr>
              <a:xfrm>
                <a:off x="6562725" y="2381062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ovací čára 129"/>
              <p:cNvCxnSpPr/>
              <p:nvPr/>
            </p:nvCxnSpPr>
            <p:spPr>
              <a:xfrm>
                <a:off x="6572250" y="2447743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2" name="Přímá spojovací čára 131"/>
            <p:cNvCxnSpPr/>
            <p:nvPr/>
          </p:nvCxnSpPr>
          <p:spPr>
            <a:xfrm rot="5400000" flipH="1" flipV="1">
              <a:off x="3891734" y="4062997"/>
              <a:ext cx="485819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ovací čára 136"/>
            <p:cNvCxnSpPr/>
            <p:nvPr/>
          </p:nvCxnSpPr>
          <p:spPr>
            <a:xfrm rot="5400000" flipH="1" flipV="1">
              <a:off x="4606125" y="4224936"/>
              <a:ext cx="123836" cy="15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ovací čára 138"/>
            <p:cNvCxnSpPr/>
            <p:nvPr/>
          </p:nvCxnSpPr>
          <p:spPr>
            <a:xfrm rot="5400000">
              <a:off x="4048117" y="4476578"/>
              <a:ext cx="190517" cy="31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ovací čára 139"/>
            <p:cNvCxnSpPr/>
            <p:nvPr/>
          </p:nvCxnSpPr>
          <p:spPr>
            <a:xfrm rot="5400000">
              <a:off x="4571992" y="4467052"/>
              <a:ext cx="190517" cy="31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Skupina 140"/>
            <p:cNvGrpSpPr>
              <a:grpSpLocks/>
            </p:cNvGrpSpPr>
            <p:nvPr/>
          </p:nvGrpSpPr>
          <p:grpSpPr bwMode="auto">
            <a:xfrm>
              <a:off x="4000500" y="3219450"/>
              <a:ext cx="257175" cy="68263"/>
              <a:chOff x="6562725" y="2381250"/>
              <a:chExt cx="257175" cy="68263"/>
            </a:xfrm>
          </p:grpSpPr>
          <p:cxnSp>
            <p:nvCxnSpPr>
              <p:cNvPr id="142" name="Přímá spojovací čára 141"/>
              <p:cNvCxnSpPr/>
              <p:nvPr/>
            </p:nvCxnSpPr>
            <p:spPr>
              <a:xfrm>
                <a:off x="6562725" y="2380962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ovací čára 142"/>
              <p:cNvCxnSpPr/>
              <p:nvPr/>
            </p:nvCxnSpPr>
            <p:spPr>
              <a:xfrm>
                <a:off x="6572250" y="2447643"/>
                <a:ext cx="247650" cy="158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4" name="Oblouk 143"/>
            <p:cNvSpPr/>
            <p:nvPr/>
          </p:nvSpPr>
          <p:spPr>
            <a:xfrm>
              <a:off x="3057525" y="2790498"/>
              <a:ext cx="1076325" cy="857328"/>
            </a:xfrm>
            <a:prstGeom prst="arc">
              <a:avLst>
                <a:gd name="adj1" fmla="val 17187369"/>
                <a:gd name="adj2" fmla="val 0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5" name="Oblouk 144"/>
            <p:cNvSpPr/>
            <p:nvPr/>
          </p:nvSpPr>
          <p:spPr>
            <a:xfrm>
              <a:off x="3343275" y="3009593"/>
              <a:ext cx="800100" cy="695389"/>
            </a:xfrm>
            <a:prstGeom prst="arc">
              <a:avLst>
                <a:gd name="adj1" fmla="val 21229868"/>
                <a:gd name="adj2" fmla="val 5267012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40" name="TextovéPole 145"/>
            <p:cNvSpPr txBox="1">
              <a:spLocks noChangeArrowheads="1"/>
            </p:cNvSpPr>
            <p:nvPr/>
          </p:nvSpPr>
          <p:spPr bwMode="auto">
            <a:xfrm>
              <a:off x="4324350" y="2990850"/>
              <a:ext cx="47481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C</a:t>
              </a:r>
              <a:r>
                <a:rPr lang="cs-CZ" baseline="-25000"/>
                <a:t>TR</a:t>
              </a:r>
              <a:endParaRPr lang="cs-CZ"/>
            </a:p>
          </p:txBody>
        </p:sp>
        <p:sp>
          <p:nvSpPr>
            <p:cNvPr id="12341" name="TextovéPole 146"/>
            <p:cNvSpPr txBox="1">
              <a:spLocks noChangeArrowheads="1"/>
            </p:cNvSpPr>
            <p:nvPr/>
          </p:nvSpPr>
          <p:spPr bwMode="auto">
            <a:xfrm>
              <a:off x="3629025" y="4191000"/>
              <a:ext cx="381836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C</a:t>
              </a:r>
              <a:r>
                <a:rPr lang="cs-CZ" baseline="-25000"/>
                <a:t>1</a:t>
              </a:r>
              <a:endParaRPr lang="cs-CZ"/>
            </a:p>
          </p:txBody>
        </p:sp>
        <p:sp>
          <p:nvSpPr>
            <p:cNvPr id="12342" name="TextovéPole 147"/>
            <p:cNvSpPr txBox="1">
              <a:spLocks noChangeArrowheads="1"/>
            </p:cNvSpPr>
            <p:nvPr/>
          </p:nvSpPr>
          <p:spPr bwMode="auto">
            <a:xfrm>
              <a:off x="4210050" y="4200525"/>
              <a:ext cx="381836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/>
                <a:t>C</a:t>
              </a:r>
              <a:r>
                <a:rPr lang="cs-CZ" baseline="-25000"/>
                <a:t>2</a:t>
              </a:r>
              <a:endParaRPr lang="cs-CZ"/>
            </a:p>
          </p:txBody>
        </p:sp>
        <p:sp>
          <p:nvSpPr>
            <p:cNvPr id="149" name="Elipsa 148"/>
            <p:cNvSpPr/>
            <p:nvPr/>
          </p:nvSpPr>
          <p:spPr>
            <a:xfrm>
              <a:off x="6324600" y="3190585"/>
              <a:ext cx="238125" cy="27625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51" name="Přímá spojovací čára 150"/>
            <p:cNvCxnSpPr>
              <a:stCxn id="149" idx="4"/>
            </p:cNvCxnSpPr>
            <p:nvPr/>
          </p:nvCxnSpPr>
          <p:spPr>
            <a:xfrm rot="16200000" flipH="1">
              <a:off x="6231711" y="3678788"/>
              <a:ext cx="447716" cy="2381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ovací čára 152"/>
            <p:cNvCxnSpPr/>
            <p:nvPr/>
          </p:nvCxnSpPr>
          <p:spPr>
            <a:xfrm rot="5400000">
              <a:off x="6305542" y="3962188"/>
              <a:ext cx="180992" cy="161925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Přímá spojovací čára 154"/>
            <p:cNvCxnSpPr/>
            <p:nvPr/>
          </p:nvCxnSpPr>
          <p:spPr>
            <a:xfrm rot="16200000" flipH="1">
              <a:off x="6153131" y="4305117"/>
              <a:ext cx="409612" cy="104775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ovací čára 156"/>
            <p:cNvCxnSpPr/>
            <p:nvPr/>
          </p:nvCxnSpPr>
          <p:spPr>
            <a:xfrm rot="10800000">
              <a:off x="6238875" y="4543258"/>
              <a:ext cx="171450" cy="28578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ovací čára 158"/>
            <p:cNvCxnSpPr/>
            <p:nvPr/>
          </p:nvCxnSpPr>
          <p:spPr>
            <a:xfrm rot="16200000" flipH="1">
              <a:off x="6334111" y="4095543"/>
              <a:ext cx="314354" cy="9525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Přímá spojovací čára 160"/>
            <p:cNvCxnSpPr/>
            <p:nvPr/>
          </p:nvCxnSpPr>
          <p:spPr>
            <a:xfrm rot="16200000" flipH="1">
              <a:off x="6438887" y="4324171"/>
              <a:ext cx="285776" cy="17145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ovací čára 162"/>
            <p:cNvCxnSpPr/>
            <p:nvPr/>
          </p:nvCxnSpPr>
          <p:spPr>
            <a:xfrm rot="10800000">
              <a:off x="6524625" y="4533733"/>
              <a:ext cx="142875" cy="38103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Přímá spojovací čára 164"/>
            <p:cNvCxnSpPr/>
            <p:nvPr/>
          </p:nvCxnSpPr>
          <p:spPr>
            <a:xfrm rot="5400000">
              <a:off x="6238864" y="3647835"/>
              <a:ext cx="238147" cy="180975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Přímá spojovací čára 166"/>
            <p:cNvCxnSpPr/>
            <p:nvPr/>
          </p:nvCxnSpPr>
          <p:spPr>
            <a:xfrm rot="10800000">
              <a:off x="6057900" y="3704982"/>
              <a:ext cx="209550" cy="16194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" name="Elipsa 115"/>
          <p:cNvSpPr/>
          <p:nvPr/>
        </p:nvSpPr>
        <p:spPr>
          <a:xfrm>
            <a:off x="4767262" y="3857625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Elipsa 116"/>
          <p:cNvSpPr/>
          <p:nvPr/>
        </p:nvSpPr>
        <p:spPr>
          <a:xfrm>
            <a:off x="5300662" y="4186237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309489" y="5018039"/>
            <a:ext cx="82296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57300" lvl="2" indent="-342900"/>
            <a:r>
              <a:rPr lang="cs-CZ" sz="1600" i="1" dirty="0" smtClean="0"/>
              <a:t>- obvod je napájen oddělovacím transformátorem o sekundárním napětí až 500V (jednofázový transformátor má jmenovitý výkon do 25 </a:t>
            </a:r>
            <a:r>
              <a:rPr lang="cs-CZ" sz="1600" i="1" dirty="0" err="1" smtClean="0"/>
              <a:t>kVA</a:t>
            </a:r>
            <a:r>
              <a:rPr lang="cs-CZ" sz="1600" i="1" dirty="0" smtClean="0"/>
              <a:t>, trojfázový až 40 </a:t>
            </a:r>
            <a:r>
              <a:rPr lang="cs-CZ" sz="1600" i="1" dirty="0" err="1" smtClean="0"/>
              <a:t>kVA</a:t>
            </a:r>
            <a:endParaRPr lang="cs-CZ" sz="1600" i="1" dirty="0" smtClean="0"/>
          </a:p>
          <a:p>
            <a:pPr marL="1257300" lvl="2" indent="-342900"/>
            <a:r>
              <a:rPr lang="cs-CZ" sz="1600" i="1" dirty="0" smtClean="0"/>
              <a:t>- délka obvodu nepřesahuje 500m, součin jmenovitého napětí obvodu s délkou rozvodu v metrech nemá přestoupit 100 000.</a:t>
            </a:r>
            <a:endParaRPr lang="cs-CZ" sz="1600" i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49" name="Zástupný symbol pro zápatí 165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21648" name="Zástupný symbol pro číslo snímku 164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371FA4C-6F1C-4CE8-ADCF-CE2E378A71F4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583810" y="305240"/>
            <a:ext cx="7772400" cy="442913"/>
          </a:xfr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/>
              <a:t>Měření impedance poruchové smyčky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042988" y="1412875"/>
            <a:ext cx="792162" cy="144463"/>
            <a:chOff x="793" y="1389"/>
            <a:chExt cx="546" cy="91"/>
          </a:xfrm>
        </p:grpSpPr>
        <p:sp>
          <p:nvSpPr>
            <p:cNvPr id="13476" name="Freeform 6"/>
            <p:cNvSpPr>
              <a:spLocks/>
            </p:cNvSpPr>
            <p:nvPr/>
          </p:nvSpPr>
          <p:spPr bwMode="auto">
            <a:xfrm>
              <a:off x="793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7" name="Freeform 7"/>
            <p:cNvSpPr>
              <a:spLocks/>
            </p:cNvSpPr>
            <p:nvPr/>
          </p:nvSpPr>
          <p:spPr bwMode="auto">
            <a:xfrm>
              <a:off x="975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8" name="Freeform 8"/>
            <p:cNvSpPr>
              <a:spLocks/>
            </p:cNvSpPr>
            <p:nvPr/>
          </p:nvSpPr>
          <p:spPr bwMode="auto">
            <a:xfrm>
              <a:off x="1157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1042988" y="1628775"/>
            <a:ext cx="792162" cy="144463"/>
            <a:chOff x="793" y="1389"/>
            <a:chExt cx="546" cy="91"/>
          </a:xfrm>
        </p:grpSpPr>
        <p:sp>
          <p:nvSpPr>
            <p:cNvPr id="13473" name="Freeform 10"/>
            <p:cNvSpPr>
              <a:spLocks/>
            </p:cNvSpPr>
            <p:nvPr/>
          </p:nvSpPr>
          <p:spPr bwMode="auto">
            <a:xfrm>
              <a:off x="793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4" name="Freeform 11"/>
            <p:cNvSpPr>
              <a:spLocks/>
            </p:cNvSpPr>
            <p:nvPr/>
          </p:nvSpPr>
          <p:spPr bwMode="auto">
            <a:xfrm>
              <a:off x="975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5" name="Freeform 12"/>
            <p:cNvSpPr>
              <a:spLocks/>
            </p:cNvSpPr>
            <p:nvPr/>
          </p:nvSpPr>
          <p:spPr bwMode="auto">
            <a:xfrm>
              <a:off x="1157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1042988" y="1844675"/>
            <a:ext cx="792162" cy="144463"/>
            <a:chOff x="793" y="1389"/>
            <a:chExt cx="546" cy="91"/>
          </a:xfrm>
        </p:grpSpPr>
        <p:sp>
          <p:nvSpPr>
            <p:cNvPr id="13470" name="Freeform 14"/>
            <p:cNvSpPr>
              <a:spLocks/>
            </p:cNvSpPr>
            <p:nvPr/>
          </p:nvSpPr>
          <p:spPr bwMode="auto">
            <a:xfrm>
              <a:off x="793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1" name="Freeform 15"/>
            <p:cNvSpPr>
              <a:spLocks/>
            </p:cNvSpPr>
            <p:nvPr/>
          </p:nvSpPr>
          <p:spPr bwMode="auto">
            <a:xfrm>
              <a:off x="975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72" name="Freeform 16"/>
            <p:cNvSpPr>
              <a:spLocks/>
            </p:cNvSpPr>
            <p:nvPr/>
          </p:nvSpPr>
          <p:spPr bwMode="auto">
            <a:xfrm>
              <a:off x="1157" y="1389"/>
              <a:ext cx="182" cy="91"/>
            </a:xfrm>
            <a:custGeom>
              <a:avLst/>
              <a:gdLst>
                <a:gd name="T0" fmla="*/ 0 w 182"/>
                <a:gd name="T1" fmla="*/ 91 h 91"/>
                <a:gd name="T2" fmla="*/ 91 w 182"/>
                <a:gd name="T3" fmla="*/ 0 h 91"/>
                <a:gd name="T4" fmla="*/ 182 w 182"/>
                <a:gd name="T5" fmla="*/ 91 h 91"/>
                <a:gd name="T6" fmla="*/ 0 60000 65536"/>
                <a:gd name="T7" fmla="*/ 0 60000 65536"/>
                <a:gd name="T8" fmla="*/ 0 60000 65536"/>
                <a:gd name="T9" fmla="*/ 0 w 182"/>
                <a:gd name="T10" fmla="*/ 0 h 91"/>
                <a:gd name="T11" fmla="*/ 182 w 182"/>
                <a:gd name="T12" fmla="*/ 91 h 9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82" h="91">
                  <a:moveTo>
                    <a:pt x="0" y="91"/>
                  </a:moveTo>
                  <a:cubicBezTo>
                    <a:pt x="30" y="45"/>
                    <a:pt x="61" y="0"/>
                    <a:pt x="91" y="0"/>
                  </a:cubicBezTo>
                  <a:cubicBezTo>
                    <a:pt x="121" y="0"/>
                    <a:pt x="167" y="76"/>
                    <a:pt x="182" y="91"/>
                  </a:cubicBez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3320" name="Line 17"/>
          <p:cNvSpPr>
            <a:spLocks noChangeShapeType="1"/>
          </p:cNvSpPr>
          <p:nvPr/>
        </p:nvSpPr>
        <p:spPr bwMode="auto">
          <a:xfrm>
            <a:off x="1835150" y="1557338"/>
            <a:ext cx="36004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1" name="Line 18"/>
          <p:cNvSpPr>
            <a:spLocks noChangeShapeType="1"/>
          </p:cNvSpPr>
          <p:nvPr/>
        </p:nvSpPr>
        <p:spPr bwMode="auto">
          <a:xfrm>
            <a:off x="1835150" y="1773238"/>
            <a:ext cx="36004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2" name="Line 19"/>
          <p:cNvSpPr>
            <a:spLocks noChangeShapeType="1"/>
          </p:cNvSpPr>
          <p:nvPr/>
        </p:nvSpPr>
        <p:spPr bwMode="auto">
          <a:xfrm>
            <a:off x="1835150" y="1989138"/>
            <a:ext cx="36004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3" name="Line 20"/>
          <p:cNvSpPr>
            <a:spLocks noChangeShapeType="1"/>
          </p:cNvSpPr>
          <p:nvPr/>
        </p:nvSpPr>
        <p:spPr bwMode="auto">
          <a:xfrm>
            <a:off x="900113" y="1557338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4" name="Line 21"/>
          <p:cNvSpPr>
            <a:spLocks noChangeShapeType="1"/>
          </p:cNvSpPr>
          <p:nvPr/>
        </p:nvSpPr>
        <p:spPr bwMode="auto">
          <a:xfrm>
            <a:off x="900113" y="1773238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5" name="Line 22"/>
          <p:cNvSpPr>
            <a:spLocks noChangeShapeType="1"/>
          </p:cNvSpPr>
          <p:nvPr/>
        </p:nvSpPr>
        <p:spPr bwMode="auto">
          <a:xfrm>
            <a:off x="900113" y="1989138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6" name="Line 23"/>
          <p:cNvSpPr>
            <a:spLocks noChangeShapeType="1"/>
          </p:cNvSpPr>
          <p:nvPr/>
        </p:nvSpPr>
        <p:spPr bwMode="auto">
          <a:xfrm>
            <a:off x="900113" y="1557338"/>
            <a:ext cx="0" cy="2303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7" name="Line 24"/>
          <p:cNvSpPr>
            <a:spLocks noChangeShapeType="1"/>
          </p:cNvSpPr>
          <p:nvPr/>
        </p:nvSpPr>
        <p:spPr bwMode="auto">
          <a:xfrm>
            <a:off x="900113" y="2205038"/>
            <a:ext cx="45354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28" name="Oval 25"/>
          <p:cNvSpPr>
            <a:spLocks noChangeArrowheads="1"/>
          </p:cNvSpPr>
          <p:nvPr/>
        </p:nvSpPr>
        <p:spPr bwMode="auto">
          <a:xfrm>
            <a:off x="2051050" y="2565400"/>
            <a:ext cx="504825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9" name="Oval 26"/>
          <p:cNvSpPr>
            <a:spLocks noChangeArrowheads="1"/>
          </p:cNvSpPr>
          <p:nvPr/>
        </p:nvSpPr>
        <p:spPr bwMode="auto">
          <a:xfrm>
            <a:off x="2268538" y="263683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0" name="Oval 27"/>
          <p:cNvSpPr>
            <a:spLocks noChangeArrowheads="1"/>
          </p:cNvSpPr>
          <p:nvPr/>
        </p:nvSpPr>
        <p:spPr bwMode="auto">
          <a:xfrm>
            <a:off x="2124075" y="2781300"/>
            <a:ext cx="71438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1" name="Oval 28"/>
          <p:cNvSpPr>
            <a:spLocks noChangeArrowheads="1"/>
          </p:cNvSpPr>
          <p:nvPr/>
        </p:nvSpPr>
        <p:spPr bwMode="auto">
          <a:xfrm>
            <a:off x="2411413" y="2781300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2" name="Freeform 30"/>
          <p:cNvSpPr>
            <a:spLocks/>
          </p:cNvSpPr>
          <p:nvPr/>
        </p:nvSpPr>
        <p:spPr bwMode="auto">
          <a:xfrm>
            <a:off x="2336800" y="2679700"/>
            <a:ext cx="107950" cy="114300"/>
          </a:xfrm>
          <a:custGeom>
            <a:avLst/>
            <a:gdLst>
              <a:gd name="T0" fmla="*/ 0 w 80"/>
              <a:gd name="T1" fmla="*/ 0 h 88"/>
              <a:gd name="T2" fmla="*/ 2147483647 w 80"/>
              <a:gd name="T3" fmla="*/ 2147483647 h 88"/>
              <a:gd name="T4" fmla="*/ 2147483647 w 80"/>
              <a:gd name="T5" fmla="*/ 2147483647 h 88"/>
              <a:gd name="T6" fmla="*/ 0 60000 65536"/>
              <a:gd name="T7" fmla="*/ 0 60000 65536"/>
              <a:gd name="T8" fmla="*/ 0 60000 65536"/>
              <a:gd name="T9" fmla="*/ 0 w 80"/>
              <a:gd name="T10" fmla="*/ 0 h 88"/>
              <a:gd name="T11" fmla="*/ 80 w 80"/>
              <a:gd name="T12" fmla="*/ 88 h 8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0" h="88">
                <a:moveTo>
                  <a:pt x="0" y="0"/>
                </a:moveTo>
                <a:cubicBezTo>
                  <a:pt x="23" y="0"/>
                  <a:pt x="47" y="1"/>
                  <a:pt x="60" y="16"/>
                </a:cubicBezTo>
                <a:cubicBezTo>
                  <a:pt x="73" y="31"/>
                  <a:pt x="77" y="76"/>
                  <a:pt x="80" y="88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33" name="Line 31"/>
          <p:cNvSpPr>
            <a:spLocks noChangeShapeType="1"/>
          </p:cNvSpPr>
          <p:nvPr/>
        </p:nvSpPr>
        <p:spPr bwMode="auto">
          <a:xfrm flipV="1">
            <a:off x="2162175" y="198913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34" name="Line 32"/>
          <p:cNvSpPr>
            <a:spLocks noChangeShapeType="1"/>
          </p:cNvSpPr>
          <p:nvPr/>
        </p:nvSpPr>
        <p:spPr bwMode="auto">
          <a:xfrm flipV="1">
            <a:off x="2301875" y="2198688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35" name="Oval 33"/>
          <p:cNvSpPr>
            <a:spLocks noChangeArrowheads="1"/>
          </p:cNvSpPr>
          <p:nvPr/>
        </p:nvSpPr>
        <p:spPr bwMode="auto">
          <a:xfrm>
            <a:off x="2122488" y="196373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6" name="Oval 34"/>
          <p:cNvSpPr>
            <a:spLocks noChangeArrowheads="1"/>
          </p:cNvSpPr>
          <p:nvPr/>
        </p:nvSpPr>
        <p:spPr bwMode="auto">
          <a:xfrm>
            <a:off x="2255838" y="21732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7" name="Rectangle 35"/>
          <p:cNvSpPr>
            <a:spLocks noChangeArrowheads="1"/>
          </p:cNvSpPr>
          <p:nvPr/>
        </p:nvSpPr>
        <p:spPr bwMode="auto">
          <a:xfrm>
            <a:off x="2101850" y="2273300"/>
            <a:ext cx="101600" cy="247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8" name="Oval 36"/>
          <p:cNvSpPr>
            <a:spLocks noChangeArrowheads="1"/>
          </p:cNvSpPr>
          <p:nvPr/>
        </p:nvSpPr>
        <p:spPr bwMode="auto">
          <a:xfrm>
            <a:off x="865188" y="17414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39" name="Oval 37"/>
          <p:cNvSpPr>
            <a:spLocks noChangeArrowheads="1"/>
          </p:cNvSpPr>
          <p:nvPr/>
        </p:nvSpPr>
        <p:spPr bwMode="auto">
          <a:xfrm>
            <a:off x="858838" y="19573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40" name="Oval 38"/>
          <p:cNvSpPr>
            <a:spLocks noChangeArrowheads="1"/>
          </p:cNvSpPr>
          <p:nvPr/>
        </p:nvSpPr>
        <p:spPr bwMode="auto">
          <a:xfrm>
            <a:off x="852488" y="21732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41" name="Rectangle 39"/>
          <p:cNvSpPr>
            <a:spLocks noChangeArrowheads="1"/>
          </p:cNvSpPr>
          <p:nvPr/>
        </p:nvSpPr>
        <p:spPr bwMode="auto">
          <a:xfrm>
            <a:off x="2984500" y="2946400"/>
            <a:ext cx="368300" cy="139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42" name="Rectangle 40"/>
          <p:cNvSpPr>
            <a:spLocks noChangeArrowheads="1"/>
          </p:cNvSpPr>
          <p:nvPr/>
        </p:nvSpPr>
        <p:spPr bwMode="auto">
          <a:xfrm>
            <a:off x="2832100" y="2844800"/>
            <a:ext cx="647700" cy="342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43" name="Line 41"/>
          <p:cNvSpPr>
            <a:spLocks noChangeShapeType="1"/>
          </p:cNvSpPr>
          <p:nvPr/>
        </p:nvSpPr>
        <p:spPr bwMode="auto">
          <a:xfrm flipV="1">
            <a:off x="2984500" y="2755900"/>
            <a:ext cx="0" cy="190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44" name="Line 44"/>
          <p:cNvSpPr>
            <a:spLocks noChangeShapeType="1"/>
          </p:cNvSpPr>
          <p:nvPr/>
        </p:nvSpPr>
        <p:spPr bwMode="auto">
          <a:xfrm flipV="1">
            <a:off x="2984500" y="1771650"/>
            <a:ext cx="0" cy="806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45" name="Oval 45"/>
          <p:cNvSpPr>
            <a:spLocks noChangeArrowheads="1"/>
          </p:cNvSpPr>
          <p:nvPr/>
        </p:nvSpPr>
        <p:spPr bwMode="auto">
          <a:xfrm>
            <a:off x="2947988" y="17414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" name="Group 52"/>
          <p:cNvGrpSpPr>
            <a:grpSpLocks/>
          </p:cNvGrpSpPr>
          <p:nvPr/>
        </p:nvGrpSpPr>
        <p:grpSpPr bwMode="auto">
          <a:xfrm>
            <a:off x="2889250" y="2279650"/>
            <a:ext cx="139700" cy="465138"/>
            <a:chOff x="1820" y="1436"/>
            <a:chExt cx="88" cy="293"/>
          </a:xfrm>
        </p:grpSpPr>
        <p:sp>
          <p:nvSpPr>
            <p:cNvPr id="13467" name="Oval 42"/>
            <p:cNvSpPr>
              <a:spLocks noChangeArrowheads="1"/>
            </p:cNvSpPr>
            <p:nvPr/>
          </p:nvSpPr>
          <p:spPr bwMode="auto">
            <a:xfrm>
              <a:off x="1863" y="1684"/>
              <a:ext cx="45" cy="4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468" name="Line 43"/>
            <p:cNvSpPr>
              <a:spLocks noChangeShapeType="1"/>
            </p:cNvSpPr>
            <p:nvPr/>
          </p:nvSpPr>
          <p:spPr bwMode="auto">
            <a:xfrm flipH="1" flipV="1">
              <a:off x="1820" y="1608"/>
              <a:ext cx="48" cy="8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69" name="Rectangle 46"/>
            <p:cNvSpPr>
              <a:spLocks noChangeArrowheads="1"/>
            </p:cNvSpPr>
            <p:nvPr/>
          </p:nvSpPr>
          <p:spPr bwMode="auto">
            <a:xfrm>
              <a:off x="1844" y="1436"/>
              <a:ext cx="64" cy="1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47" name="Line 47"/>
          <p:cNvSpPr>
            <a:spLocks noChangeShapeType="1"/>
          </p:cNvSpPr>
          <p:nvPr/>
        </p:nvSpPr>
        <p:spPr bwMode="auto">
          <a:xfrm flipV="1">
            <a:off x="3352800" y="2203450"/>
            <a:ext cx="0" cy="749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48" name="Oval 48"/>
          <p:cNvSpPr>
            <a:spLocks noChangeArrowheads="1"/>
          </p:cNvSpPr>
          <p:nvPr/>
        </p:nvSpPr>
        <p:spPr bwMode="auto">
          <a:xfrm>
            <a:off x="3322638" y="216058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49" name="Oval 49"/>
          <p:cNvSpPr>
            <a:spLocks noChangeArrowheads="1"/>
          </p:cNvSpPr>
          <p:nvPr/>
        </p:nvSpPr>
        <p:spPr bwMode="auto">
          <a:xfrm>
            <a:off x="3436938" y="282733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50" name="Oval 50"/>
          <p:cNvSpPr>
            <a:spLocks noChangeArrowheads="1"/>
          </p:cNvSpPr>
          <p:nvPr/>
        </p:nvSpPr>
        <p:spPr bwMode="auto">
          <a:xfrm>
            <a:off x="3316288" y="2624138"/>
            <a:ext cx="71437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51" name="Freeform 51"/>
          <p:cNvSpPr>
            <a:spLocks/>
          </p:cNvSpPr>
          <p:nvPr/>
        </p:nvSpPr>
        <p:spPr bwMode="auto">
          <a:xfrm>
            <a:off x="3371850" y="2660650"/>
            <a:ext cx="133350" cy="184150"/>
          </a:xfrm>
          <a:custGeom>
            <a:avLst/>
            <a:gdLst>
              <a:gd name="T0" fmla="*/ 0 w 84"/>
              <a:gd name="T1" fmla="*/ 0 h 116"/>
              <a:gd name="T2" fmla="*/ 2147483647 w 84"/>
              <a:gd name="T3" fmla="*/ 2147483647 h 116"/>
              <a:gd name="T4" fmla="*/ 2147483647 w 84"/>
              <a:gd name="T5" fmla="*/ 2147483647 h 116"/>
              <a:gd name="T6" fmla="*/ 0 60000 65536"/>
              <a:gd name="T7" fmla="*/ 0 60000 65536"/>
              <a:gd name="T8" fmla="*/ 0 60000 65536"/>
              <a:gd name="T9" fmla="*/ 0 w 84"/>
              <a:gd name="T10" fmla="*/ 0 h 116"/>
              <a:gd name="T11" fmla="*/ 84 w 84"/>
              <a:gd name="T12" fmla="*/ 116 h 11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4" h="116">
                <a:moveTo>
                  <a:pt x="0" y="0"/>
                </a:moveTo>
                <a:cubicBezTo>
                  <a:pt x="30" y="8"/>
                  <a:pt x="60" y="17"/>
                  <a:pt x="72" y="36"/>
                </a:cubicBezTo>
                <a:cubicBezTo>
                  <a:pt x="84" y="55"/>
                  <a:pt x="72" y="103"/>
                  <a:pt x="72" y="116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6" name="Group 53"/>
          <p:cNvGrpSpPr>
            <a:grpSpLocks/>
          </p:cNvGrpSpPr>
          <p:nvPr/>
        </p:nvGrpSpPr>
        <p:grpSpPr bwMode="auto">
          <a:xfrm>
            <a:off x="3779838" y="2349500"/>
            <a:ext cx="139700" cy="465138"/>
            <a:chOff x="1820" y="1436"/>
            <a:chExt cx="88" cy="293"/>
          </a:xfrm>
        </p:grpSpPr>
        <p:sp>
          <p:nvSpPr>
            <p:cNvPr id="13464" name="Oval 54"/>
            <p:cNvSpPr>
              <a:spLocks noChangeArrowheads="1"/>
            </p:cNvSpPr>
            <p:nvPr/>
          </p:nvSpPr>
          <p:spPr bwMode="auto">
            <a:xfrm>
              <a:off x="1863" y="1684"/>
              <a:ext cx="45" cy="4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465" name="Line 55"/>
            <p:cNvSpPr>
              <a:spLocks noChangeShapeType="1"/>
            </p:cNvSpPr>
            <p:nvPr/>
          </p:nvSpPr>
          <p:spPr bwMode="auto">
            <a:xfrm flipH="1" flipV="1">
              <a:off x="1820" y="1608"/>
              <a:ext cx="48" cy="8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66" name="Rectangle 56"/>
            <p:cNvSpPr>
              <a:spLocks noChangeArrowheads="1"/>
            </p:cNvSpPr>
            <p:nvPr/>
          </p:nvSpPr>
          <p:spPr bwMode="auto">
            <a:xfrm>
              <a:off x="1844" y="1436"/>
              <a:ext cx="64" cy="1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7" name="Group 57"/>
          <p:cNvGrpSpPr>
            <a:grpSpLocks/>
          </p:cNvGrpSpPr>
          <p:nvPr/>
        </p:nvGrpSpPr>
        <p:grpSpPr bwMode="auto">
          <a:xfrm>
            <a:off x="3995738" y="2349500"/>
            <a:ext cx="139700" cy="465138"/>
            <a:chOff x="1820" y="1436"/>
            <a:chExt cx="88" cy="293"/>
          </a:xfrm>
        </p:grpSpPr>
        <p:sp>
          <p:nvSpPr>
            <p:cNvPr id="13461" name="Oval 58"/>
            <p:cNvSpPr>
              <a:spLocks noChangeArrowheads="1"/>
            </p:cNvSpPr>
            <p:nvPr/>
          </p:nvSpPr>
          <p:spPr bwMode="auto">
            <a:xfrm>
              <a:off x="1863" y="1684"/>
              <a:ext cx="45" cy="4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462" name="Line 59"/>
            <p:cNvSpPr>
              <a:spLocks noChangeShapeType="1"/>
            </p:cNvSpPr>
            <p:nvPr/>
          </p:nvSpPr>
          <p:spPr bwMode="auto">
            <a:xfrm flipH="1" flipV="1">
              <a:off x="1820" y="1608"/>
              <a:ext cx="48" cy="8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63" name="Rectangle 60"/>
            <p:cNvSpPr>
              <a:spLocks noChangeArrowheads="1"/>
            </p:cNvSpPr>
            <p:nvPr/>
          </p:nvSpPr>
          <p:spPr bwMode="auto">
            <a:xfrm>
              <a:off x="1844" y="1436"/>
              <a:ext cx="64" cy="1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8" name="Group 61"/>
          <p:cNvGrpSpPr>
            <a:grpSpLocks/>
          </p:cNvGrpSpPr>
          <p:nvPr/>
        </p:nvGrpSpPr>
        <p:grpSpPr bwMode="auto">
          <a:xfrm>
            <a:off x="4211638" y="2349500"/>
            <a:ext cx="139700" cy="465138"/>
            <a:chOff x="1820" y="1436"/>
            <a:chExt cx="88" cy="293"/>
          </a:xfrm>
        </p:grpSpPr>
        <p:sp>
          <p:nvSpPr>
            <p:cNvPr id="13458" name="Oval 62"/>
            <p:cNvSpPr>
              <a:spLocks noChangeArrowheads="1"/>
            </p:cNvSpPr>
            <p:nvPr/>
          </p:nvSpPr>
          <p:spPr bwMode="auto">
            <a:xfrm>
              <a:off x="1863" y="1684"/>
              <a:ext cx="45" cy="4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459" name="Line 63"/>
            <p:cNvSpPr>
              <a:spLocks noChangeShapeType="1"/>
            </p:cNvSpPr>
            <p:nvPr/>
          </p:nvSpPr>
          <p:spPr bwMode="auto">
            <a:xfrm flipH="1" flipV="1">
              <a:off x="1820" y="1608"/>
              <a:ext cx="48" cy="8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460" name="Rectangle 64"/>
            <p:cNvSpPr>
              <a:spLocks noChangeArrowheads="1"/>
            </p:cNvSpPr>
            <p:nvPr/>
          </p:nvSpPr>
          <p:spPr bwMode="auto">
            <a:xfrm>
              <a:off x="1844" y="1436"/>
              <a:ext cx="64" cy="1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55" name="Line 65"/>
          <p:cNvSpPr>
            <a:spLocks noChangeShapeType="1"/>
          </p:cNvSpPr>
          <p:nvPr/>
        </p:nvSpPr>
        <p:spPr bwMode="auto">
          <a:xfrm>
            <a:off x="3876675" y="2020888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56" name="Line 66"/>
          <p:cNvSpPr>
            <a:spLocks noChangeShapeType="1"/>
          </p:cNvSpPr>
          <p:nvPr/>
        </p:nvSpPr>
        <p:spPr bwMode="auto">
          <a:xfrm>
            <a:off x="4079875" y="1785938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57" name="Line 67"/>
          <p:cNvSpPr>
            <a:spLocks noChangeShapeType="1"/>
          </p:cNvSpPr>
          <p:nvPr/>
        </p:nvSpPr>
        <p:spPr bwMode="auto">
          <a:xfrm flipH="1">
            <a:off x="4308475" y="1563688"/>
            <a:ext cx="1588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58" name="Oval 68"/>
          <p:cNvSpPr>
            <a:spLocks noChangeArrowheads="1"/>
          </p:cNvSpPr>
          <p:nvPr/>
        </p:nvSpPr>
        <p:spPr bwMode="auto">
          <a:xfrm>
            <a:off x="3838575" y="197008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59" name="Oval 69"/>
          <p:cNvSpPr>
            <a:spLocks noChangeArrowheads="1"/>
          </p:cNvSpPr>
          <p:nvPr/>
        </p:nvSpPr>
        <p:spPr bwMode="auto">
          <a:xfrm>
            <a:off x="4048125" y="176053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0" name="Oval 70"/>
          <p:cNvSpPr>
            <a:spLocks noChangeArrowheads="1"/>
          </p:cNvSpPr>
          <p:nvPr/>
        </p:nvSpPr>
        <p:spPr bwMode="auto">
          <a:xfrm>
            <a:off x="4283075" y="153193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1" name="Oval 71"/>
          <p:cNvSpPr>
            <a:spLocks noChangeArrowheads="1"/>
          </p:cNvSpPr>
          <p:nvPr/>
        </p:nvSpPr>
        <p:spPr bwMode="auto">
          <a:xfrm>
            <a:off x="3779838" y="2924175"/>
            <a:ext cx="576262" cy="576263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2" name="Line 72"/>
          <p:cNvSpPr>
            <a:spLocks noChangeShapeType="1"/>
          </p:cNvSpPr>
          <p:nvPr/>
        </p:nvSpPr>
        <p:spPr bwMode="auto">
          <a:xfrm>
            <a:off x="3883025" y="2813050"/>
            <a:ext cx="34925" cy="174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63" name="Line 73"/>
          <p:cNvSpPr>
            <a:spLocks noChangeShapeType="1"/>
          </p:cNvSpPr>
          <p:nvPr/>
        </p:nvSpPr>
        <p:spPr bwMode="auto">
          <a:xfrm>
            <a:off x="4092575" y="2800350"/>
            <a:ext cx="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64" name="Line 74"/>
          <p:cNvSpPr>
            <a:spLocks noChangeShapeType="1"/>
          </p:cNvSpPr>
          <p:nvPr/>
        </p:nvSpPr>
        <p:spPr bwMode="auto">
          <a:xfrm flipH="1">
            <a:off x="4224338" y="2819400"/>
            <a:ext cx="73025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65" name="Rectangle 75"/>
          <p:cNvSpPr>
            <a:spLocks noChangeArrowheads="1"/>
          </p:cNvSpPr>
          <p:nvPr/>
        </p:nvSpPr>
        <p:spPr bwMode="auto">
          <a:xfrm>
            <a:off x="3886200" y="3086100"/>
            <a:ext cx="88900" cy="234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6" name="Rectangle 76"/>
          <p:cNvSpPr>
            <a:spLocks noChangeArrowheads="1"/>
          </p:cNvSpPr>
          <p:nvPr/>
        </p:nvSpPr>
        <p:spPr bwMode="auto">
          <a:xfrm>
            <a:off x="4025900" y="3086100"/>
            <a:ext cx="88900" cy="234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7" name="Rectangle 77"/>
          <p:cNvSpPr>
            <a:spLocks noChangeArrowheads="1"/>
          </p:cNvSpPr>
          <p:nvPr/>
        </p:nvSpPr>
        <p:spPr bwMode="auto">
          <a:xfrm>
            <a:off x="4165600" y="3086100"/>
            <a:ext cx="88900" cy="2349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68" name="Line 79"/>
          <p:cNvSpPr>
            <a:spLocks noChangeShapeType="1"/>
          </p:cNvSpPr>
          <p:nvPr/>
        </p:nvSpPr>
        <p:spPr bwMode="auto">
          <a:xfrm>
            <a:off x="4089400" y="2940050"/>
            <a:ext cx="0" cy="146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69" name="Line 80"/>
          <p:cNvSpPr>
            <a:spLocks noChangeShapeType="1"/>
          </p:cNvSpPr>
          <p:nvPr/>
        </p:nvSpPr>
        <p:spPr bwMode="auto">
          <a:xfrm flipH="1">
            <a:off x="4216400" y="2971800"/>
            <a:ext cx="635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0" name="Line 81"/>
          <p:cNvSpPr>
            <a:spLocks noChangeShapeType="1"/>
          </p:cNvSpPr>
          <p:nvPr/>
        </p:nvSpPr>
        <p:spPr bwMode="auto">
          <a:xfrm>
            <a:off x="3917950" y="2978150"/>
            <a:ext cx="0" cy="1079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1" name="Line 82"/>
          <p:cNvSpPr>
            <a:spLocks noChangeShapeType="1"/>
          </p:cNvSpPr>
          <p:nvPr/>
        </p:nvSpPr>
        <p:spPr bwMode="auto">
          <a:xfrm>
            <a:off x="3937000" y="3321050"/>
            <a:ext cx="0" cy="63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2" name="Line 83"/>
          <p:cNvSpPr>
            <a:spLocks noChangeShapeType="1"/>
          </p:cNvSpPr>
          <p:nvPr/>
        </p:nvSpPr>
        <p:spPr bwMode="auto">
          <a:xfrm>
            <a:off x="4076700" y="3327400"/>
            <a:ext cx="0" cy="63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3" name="Line 84"/>
          <p:cNvSpPr>
            <a:spLocks noChangeShapeType="1"/>
          </p:cNvSpPr>
          <p:nvPr/>
        </p:nvSpPr>
        <p:spPr bwMode="auto">
          <a:xfrm>
            <a:off x="4210050" y="3327400"/>
            <a:ext cx="0" cy="63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4" name="Line 85"/>
          <p:cNvSpPr>
            <a:spLocks noChangeShapeType="1"/>
          </p:cNvSpPr>
          <p:nvPr/>
        </p:nvSpPr>
        <p:spPr bwMode="auto">
          <a:xfrm>
            <a:off x="3943350" y="3390900"/>
            <a:ext cx="260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5" name="Oval 86"/>
          <p:cNvSpPr>
            <a:spLocks noChangeArrowheads="1"/>
          </p:cNvSpPr>
          <p:nvPr/>
        </p:nvSpPr>
        <p:spPr bwMode="auto">
          <a:xfrm>
            <a:off x="4041775" y="336073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76" name="Oval 87"/>
          <p:cNvSpPr>
            <a:spLocks noChangeArrowheads="1"/>
          </p:cNvSpPr>
          <p:nvPr/>
        </p:nvSpPr>
        <p:spPr bwMode="auto">
          <a:xfrm>
            <a:off x="4041775" y="346868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77" name="Line 88"/>
          <p:cNvSpPr>
            <a:spLocks noChangeShapeType="1"/>
          </p:cNvSpPr>
          <p:nvPr/>
        </p:nvSpPr>
        <p:spPr bwMode="auto">
          <a:xfrm>
            <a:off x="4076700" y="3505200"/>
            <a:ext cx="0" cy="146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8" name="Line 89"/>
          <p:cNvSpPr>
            <a:spLocks noChangeShapeType="1"/>
          </p:cNvSpPr>
          <p:nvPr/>
        </p:nvSpPr>
        <p:spPr bwMode="auto">
          <a:xfrm>
            <a:off x="4067175" y="3644900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79" name="Line 90"/>
          <p:cNvSpPr>
            <a:spLocks noChangeShapeType="1"/>
          </p:cNvSpPr>
          <p:nvPr/>
        </p:nvSpPr>
        <p:spPr bwMode="auto">
          <a:xfrm flipV="1">
            <a:off x="4643438" y="2205038"/>
            <a:ext cx="0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80" name="Oval 91"/>
          <p:cNvSpPr>
            <a:spLocks noChangeArrowheads="1"/>
          </p:cNvSpPr>
          <p:nvPr/>
        </p:nvSpPr>
        <p:spPr bwMode="auto">
          <a:xfrm>
            <a:off x="4603750" y="217963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81" name="Text Box 92"/>
          <p:cNvSpPr txBox="1">
            <a:spLocks noChangeArrowheads="1"/>
          </p:cNvSpPr>
          <p:nvPr/>
        </p:nvSpPr>
        <p:spPr bwMode="auto">
          <a:xfrm>
            <a:off x="2105025" y="976313"/>
            <a:ext cx="687388" cy="3048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TN - C</a:t>
            </a:r>
          </a:p>
        </p:txBody>
      </p:sp>
      <p:sp>
        <p:nvSpPr>
          <p:cNvPr id="13382" name="Line 93"/>
          <p:cNvSpPr>
            <a:spLocks noChangeShapeType="1"/>
          </p:cNvSpPr>
          <p:nvPr/>
        </p:nvSpPr>
        <p:spPr bwMode="auto">
          <a:xfrm>
            <a:off x="728663" y="3867150"/>
            <a:ext cx="3524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83" name="Line 94"/>
          <p:cNvSpPr>
            <a:spLocks noChangeShapeType="1"/>
          </p:cNvSpPr>
          <p:nvPr/>
        </p:nvSpPr>
        <p:spPr bwMode="auto">
          <a:xfrm>
            <a:off x="776288" y="3933825"/>
            <a:ext cx="219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84" name="Line 95"/>
          <p:cNvSpPr>
            <a:spLocks noChangeShapeType="1"/>
          </p:cNvSpPr>
          <p:nvPr/>
        </p:nvSpPr>
        <p:spPr bwMode="auto">
          <a:xfrm>
            <a:off x="847725" y="4010025"/>
            <a:ext cx="90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85" name="Text Box 96"/>
          <p:cNvSpPr txBox="1">
            <a:spLocks noChangeArrowheads="1"/>
          </p:cNvSpPr>
          <p:nvPr/>
        </p:nvSpPr>
        <p:spPr bwMode="auto">
          <a:xfrm>
            <a:off x="5457825" y="1420813"/>
            <a:ext cx="619418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400" dirty="0"/>
              <a:t>L1</a:t>
            </a:r>
          </a:p>
          <a:p>
            <a:r>
              <a:rPr lang="cs-CZ" sz="1400" dirty="0"/>
              <a:t>L2</a:t>
            </a:r>
          </a:p>
          <a:p>
            <a:r>
              <a:rPr lang="cs-CZ" sz="1400" dirty="0" smtClean="0"/>
              <a:t>L3</a:t>
            </a:r>
          </a:p>
          <a:p>
            <a:r>
              <a:rPr lang="cs-CZ" sz="1400" dirty="0" smtClean="0"/>
              <a:t>PEN</a:t>
            </a:r>
            <a:endParaRPr lang="cs-CZ" sz="1400" dirty="0"/>
          </a:p>
          <a:p>
            <a:r>
              <a:rPr lang="cs-CZ" sz="1400" dirty="0"/>
              <a:t>N</a:t>
            </a:r>
          </a:p>
          <a:p>
            <a:r>
              <a:rPr lang="cs-CZ" sz="1400" dirty="0"/>
              <a:t>PE</a:t>
            </a:r>
          </a:p>
        </p:txBody>
      </p:sp>
      <p:sp>
        <p:nvSpPr>
          <p:cNvPr id="13386" name="Text Box 97"/>
          <p:cNvSpPr txBox="1">
            <a:spLocks noChangeArrowheads="1"/>
          </p:cNvSpPr>
          <p:nvPr/>
        </p:nvSpPr>
        <p:spPr bwMode="auto">
          <a:xfrm>
            <a:off x="6641465" y="925488"/>
            <a:ext cx="1982030" cy="64633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/>
              <a:t>Z</a:t>
            </a:r>
            <a:r>
              <a:rPr lang="cs-CZ" b="1" baseline="-25000"/>
              <a:t>S</a:t>
            </a:r>
            <a:r>
              <a:rPr lang="cs-CZ" b="1"/>
              <a:t> . I</a:t>
            </a:r>
            <a:r>
              <a:rPr lang="cs-CZ" b="1" baseline="-25000"/>
              <a:t>A</a:t>
            </a:r>
            <a:r>
              <a:rPr lang="cs-CZ" b="1"/>
              <a:t> </a:t>
            </a:r>
            <a:r>
              <a:rPr lang="cs-CZ" b="1">
                <a:latin typeface="Symbol" pitchFamily="18" charset="2"/>
              </a:rPr>
              <a:t>£ </a:t>
            </a:r>
            <a:r>
              <a:rPr lang="cs-CZ" b="1"/>
              <a:t>U</a:t>
            </a:r>
            <a:r>
              <a:rPr lang="cs-CZ" b="1" baseline="-25000"/>
              <a:t>0 </a:t>
            </a:r>
            <a:r>
              <a:rPr lang="en-US" b="1"/>
              <a:t>[</a:t>
            </a:r>
            <a:r>
              <a:rPr lang="en-US" b="1">
                <a:latin typeface="Symbol" pitchFamily="18" charset="2"/>
              </a:rPr>
              <a:t>W</a:t>
            </a:r>
            <a:r>
              <a:rPr lang="en-US" b="1"/>
              <a:t>,A,V]</a:t>
            </a:r>
            <a:endParaRPr lang="cs-CZ" b="1">
              <a:latin typeface="Symbol" pitchFamily="18" charset="2"/>
            </a:endParaRPr>
          </a:p>
          <a:p>
            <a:endParaRPr lang="cs-CZ" b="1">
              <a:latin typeface="Symbol" pitchFamily="18" charset="2"/>
            </a:endParaRPr>
          </a:p>
        </p:txBody>
      </p:sp>
      <p:sp>
        <p:nvSpPr>
          <p:cNvPr id="13387" name="Text Box 98"/>
          <p:cNvSpPr txBox="1">
            <a:spLocks noChangeArrowheads="1"/>
          </p:cNvSpPr>
          <p:nvPr/>
        </p:nvSpPr>
        <p:spPr bwMode="auto">
          <a:xfrm>
            <a:off x="6085156" y="1671172"/>
            <a:ext cx="2763838" cy="2605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cs-CZ" b="1" dirty="0"/>
              <a:t>Z</a:t>
            </a:r>
            <a:r>
              <a:rPr lang="cs-CZ" b="1" baseline="-25000" dirty="0"/>
              <a:t>S</a:t>
            </a:r>
            <a:r>
              <a:rPr lang="cs-CZ" dirty="0"/>
              <a:t> ... Impedance poruchové smyčky</a:t>
            </a:r>
          </a:p>
          <a:p>
            <a:pPr>
              <a:buFontTx/>
              <a:buChar char="•"/>
            </a:pPr>
            <a:r>
              <a:rPr lang="cs-CZ" b="1" dirty="0"/>
              <a:t>I</a:t>
            </a:r>
            <a:r>
              <a:rPr lang="cs-CZ" b="1" baseline="-25000" dirty="0"/>
              <a:t>A</a:t>
            </a:r>
            <a:r>
              <a:rPr lang="cs-CZ" b="1" dirty="0"/>
              <a:t> … </a:t>
            </a:r>
            <a:r>
              <a:rPr lang="cs-CZ" dirty="0"/>
              <a:t>Proud, zajišťující samočinné působení </a:t>
            </a:r>
            <a:r>
              <a:rPr lang="cs-CZ" dirty="0" err="1"/>
              <a:t>odpojovacího</a:t>
            </a:r>
            <a:r>
              <a:rPr lang="cs-CZ" dirty="0"/>
              <a:t> ochranného prvku </a:t>
            </a:r>
            <a:r>
              <a:rPr lang="cs-CZ" dirty="0" smtClean="0"/>
              <a:t>stanovený </a:t>
            </a:r>
            <a:r>
              <a:rPr lang="cs-CZ" dirty="0"/>
              <a:t>v </a:t>
            </a:r>
          </a:p>
          <a:p>
            <a:r>
              <a:rPr lang="cs-CZ" b="1" dirty="0"/>
              <a:t>ČSN 33 2000 – 4 – 41</a:t>
            </a:r>
          </a:p>
          <a:p>
            <a:pPr>
              <a:buFontTx/>
              <a:buChar char="•"/>
            </a:pPr>
            <a:r>
              <a:rPr lang="cs-CZ" b="1" dirty="0"/>
              <a:t>U</a:t>
            </a:r>
            <a:r>
              <a:rPr lang="cs-CZ" b="1" baseline="-25000" dirty="0"/>
              <a:t>0</a:t>
            </a:r>
            <a:r>
              <a:rPr lang="cs-CZ" b="1" dirty="0"/>
              <a:t> … </a:t>
            </a:r>
            <a:r>
              <a:rPr lang="cs-CZ" dirty="0"/>
              <a:t>jmenovité střídavé napětí proti zemi</a:t>
            </a:r>
            <a:endParaRPr lang="cs-CZ" b="1" dirty="0"/>
          </a:p>
        </p:txBody>
      </p:sp>
      <p:sp>
        <p:nvSpPr>
          <p:cNvPr id="13388" name="Line 99"/>
          <p:cNvSpPr>
            <a:spLocks noChangeShapeType="1"/>
          </p:cNvSpPr>
          <p:nvPr/>
        </p:nvSpPr>
        <p:spPr bwMode="auto">
          <a:xfrm flipV="1">
            <a:off x="3352800" y="2870200"/>
            <a:ext cx="139700" cy="127000"/>
          </a:xfrm>
          <a:prstGeom prst="line">
            <a:avLst/>
          </a:prstGeom>
          <a:noFill/>
          <a:ln w="12700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89" name="Freeform 100"/>
          <p:cNvSpPr>
            <a:spLocks/>
          </p:cNvSpPr>
          <p:nvPr/>
        </p:nvSpPr>
        <p:spPr bwMode="auto">
          <a:xfrm>
            <a:off x="3352800" y="2614613"/>
            <a:ext cx="179388" cy="242887"/>
          </a:xfrm>
          <a:custGeom>
            <a:avLst/>
            <a:gdLst>
              <a:gd name="T0" fmla="*/ 2147483647 w 113"/>
              <a:gd name="T1" fmla="*/ 2147483647 h 153"/>
              <a:gd name="T2" fmla="*/ 2147483647 w 113"/>
              <a:gd name="T3" fmla="*/ 2147483647 h 153"/>
              <a:gd name="T4" fmla="*/ 0 w 113"/>
              <a:gd name="T5" fmla="*/ 2147483647 h 153"/>
              <a:gd name="T6" fmla="*/ 0 60000 65536"/>
              <a:gd name="T7" fmla="*/ 0 60000 65536"/>
              <a:gd name="T8" fmla="*/ 0 60000 65536"/>
              <a:gd name="T9" fmla="*/ 0 w 113"/>
              <a:gd name="T10" fmla="*/ 0 h 153"/>
              <a:gd name="T11" fmla="*/ 113 w 113"/>
              <a:gd name="T12" fmla="*/ 153 h 153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13" h="153">
                <a:moveTo>
                  <a:pt x="104" y="153"/>
                </a:moveTo>
                <a:cubicBezTo>
                  <a:pt x="108" y="101"/>
                  <a:pt x="113" y="50"/>
                  <a:pt x="96" y="25"/>
                </a:cubicBezTo>
                <a:cubicBezTo>
                  <a:pt x="79" y="0"/>
                  <a:pt x="16" y="5"/>
                  <a:pt x="0" y="1"/>
                </a:cubicBezTo>
              </a:path>
            </a:pathLst>
          </a:cu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0" name="Line 101"/>
          <p:cNvSpPr>
            <a:spLocks noChangeShapeType="1"/>
          </p:cNvSpPr>
          <p:nvPr/>
        </p:nvSpPr>
        <p:spPr bwMode="auto">
          <a:xfrm flipV="1">
            <a:off x="3390900" y="2184400"/>
            <a:ext cx="0" cy="43180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1" name="Line 102"/>
          <p:cNvSpPr>
            <a:spLocks noChangeShapeType="1"/>
          </p:cNvSpPr>
          <p:nvPr/>
        </p:nvSpPr>
        <p:spPr bwMode="auto">
          <a:xfrm flipH="1">
            <a:off x="889000" y="2171700"/>
            <a:ext cx="2501900" cy="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2" name="Line 103"/>
          <p:cNvSpPr>
            <a:spLocks noChangeShapeType="1"/>
          </p:cNvSpPr>
          <p:nvPr/>
        </p:nvSpPr>
        <p:spPr bwMode="auto">
          <a:xfrm flipV="1">
            <a:off x="927100" y="1752600"/>
            <a:ext cx="0" cy="41910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3" name="Line 104"/>
          <p:cNvSpPr>
            <a:spLocks noChangeShapeType="1"/>
          </p:cNvSpPr>
          <p:nvPr/>
        </p:nvSpPr>
        <p:spPr bwMode="auto">
          <a:xfrm>
            <a:off x="927100" y="1727200"/>
            <a:ext cx="2019300" cy="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4" name="Line 105"/>
          <p:cNvSpPr>
            <a:spLocks noChangeShapeType="1"/>
          </p:cNvSpPr>
          <p:nvPr/>
        </p:nvSpPr>
        <p:spPr bwMode="auto">
          <a:xfrm>
            <a:off x="2959100" y="1739900"/>
            <a:ext cx="0" cy="121920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5" name="Line 106"/>
          <p:cNvSpPr>
            <a:spLocks noChangeShapeType="1"/>
          </p:cNvSpPr>
          <p:nvPr/>
        </p:nvSpPr>
        <p:spPr bwMode="auto">
          <a:xfrm flipH="1">
            <a:off x="2819400" y="2260600"/>
            <a:ext cx="266700" cy="27940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6" name="Line 107"/>
          <p:cNvSpPr>
            <a:spLocks noChangeShapeType="1"/>
          </p:cNvSpPr>
          <p:nvPr/>
        </p:nvSpPr>
        <p:spPr bwMode="auto">
          <a:xfrm>
            <a:off x="2819400" y="2260600"/>
            <a:ext cx="279400" cy="279400"/>
          </a:xfrm>
          <a:prstGeom prst="line">
            <a:avLst/>
          </a:prstGeom>
          <a:noFill/>
          <a:ln w="9525">
            <a:solidFill>
              <a:srgbClr val="9900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7" name="Line 108"/>
          <p:cNvSpPr>
            <a:spLocks noChangeShapeType="1"/>
          </p:cNvSpPr>
          <p:nvPr/>
        </p:nvSpPr>
        <p:spPr bwMode="auto">
          <a:xfrm>
            <a:off x="5168900" y="2197100"/>
            <a:ext cx="0" cy="161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8" name="Line 109"/>
          <p:cNvSpPr>
            <a:spLocks noChangeShapeType="1"/>
          </p:cNvSpPr>
          <p:nvPr/>
        </p:nvSpPr>
        <p:spPr bwMode="auto">
          <a:xfrm>
            <a:off x="5021263" y="3841750"/>
            <a:ext cx="3524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99" name="Line 110"/>
          <p:cNvSpPr>
            <a:spLocks noChangeShapeType="1"/>
          </p:cNvSpPr>
          <p:nvPr/>
        </p:nvSpPr>
        <p:spPr bwMode="auto">
          <a:xfrm>
            <a:off x="5068888" y="3908425"/>
            <a:ext cx="219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0" name="Line 111"/>
          <p:cNvSpPr>
            <a:spLocks noChangeShapeType="1"/>
          </p:cNvSpPr>
          <p:nvPr/>
        </p:nvSpPr>
        <p:spPr bwMode="auto">
          <a:xfrm>
            <a:off x="5140325" y="3984625"/>
            <a:ext cx="90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1" name="Oval 112"/>
          <p:cNvSpPr>
            <a:spLocks noChangeArrowheads="1"/>
          </p:cNvSpPr>
          <p:nvPr/>
        </p:nvSpPr>
        <p:spPr bwMode="auto">
          <a:xfrm>
            <a:off x="5137150" y="2192338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02" name="Rectangle 114"/>
          <p:cNvSpPr>
            <a:spLocks noChangeArrowheads="1"/>
          </p:cNvSpPr>
          <p:nvPr/>
        </p:nvSpPr>
        <p:spPr bwMode="auto">
          <a:xfrm>
            <a:off x="790428" y="4632325"/>
            <a:ext cx="368300" cy="139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03" name="Rectangle 115"/>
          <p:cNvSpPr>
            <a:spLocks noChangeArrowheads="1"/>
          </p:cNvSpPr>
          <p:nvPr/>
        </p:nvSpPr>
        <p:spPr bwMode="auto">
          <a:xfrm>
            <a:off x="790428" y="4848225"/>
            <a:ext cx="368300" cy="139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04" name="Rectangle 116"/>
          <p:cNvSpPr>
            <a:spLocks noChangeArrowheads="1"/>
          </p:cNvSpPr>
          <p:nvPr/>
        </p:nvSpPr>
        <p:spPr bwMode="auto">
          <a:xfrm>
            <a:off x="790428" y="5064125"/>
            <a:ext cx="368300" cy="1397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05" name="Line 117"/>
          <p:cNvSpPr>
            <a:spLocks noChangeShapeType="1"/>
          </p:cNvSpPr>
          <p:nvPr/>
        </p:nvSpPr>
        <p:spPr bwMode="auto">
          <a:xfrm flipH="1">
            <a:off x="574528" y="47037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6" name="Line 118"/>
          <p:cNvSpPr>
            <a:spLocks noChangeShapeType="1"/>
          </p:cNvSpPr>
          <p:nvPr/>
        </p:nvSpPr>
        <p:spPr bwMode="auto">
          <a:xfrm flipH="1">
            <a:off x="574528" y="49196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7" name="Line 119"/>
          <p:cNvSpPr>
            <a:spLocks noChangeShapeType="1"/>
          </p:cNvSpPr>
          <p:nvPr/>
        </p:nvSpPr>
        <p:spPr bwMode="auto">
          <a:xfrm flipH="1">
            <a:off x="574528" y="513556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8" name="Line 120"/>
          <p:cNvSpPr>
            <a:spLocks noChangeShapeType="1"/>
          </p:cNvSpPr>
          <p:nvPr/>
        </p:nvSpPr>
        <p:spPr bwMode="auto">
          <a:xfrm>
            <a:off x="1150791" y="4703763"/>
            <a:ext cx="2232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09" name="Line 121"/>
          <p:cNvSpPr>
            <a:spLocks noChangeShapeType="1"/>
          </p:cNvSpPr>
          <p:nvPr/>
        </p:nvSpPr>
        <p:spPr bwMode="auto">
          <a:xfrm>
            <a:off x="1150791" y="4919663"/>
            <a:ext cx="2879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0" name="Line 122"/>
          <p:cNvSpPr>
            <a:spLocks noChangeShapeType="1"/>
          </p:cNvSpPr>
          <p:nvPr/>
        </p:nvSpPr>
        <p:spPr bwMode="auto">
          <a:xfrm>
            <a:off x="1150791" y="5135563"/>
            <a:ext cx="22320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1" name="Line 123"/>
          <p:cNvSpPr>
            <a:spLocks noChangeShapeType="1"/>
          </p:cNvSpPr>
          <p:nvPr/>
        </p:nvSpPr>
        <p:spPr bwMode="auto">
          <a:xfrm>
            <a:off x="574528" y="4705350"/>
            <a:ext cx="0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2" name="Line 124"/>
          <p:cNvSpPr>
            <a:spLocks noChangeShapeType="1"/>
          </p:cNvSpPr>
          <p:nvPr/>
        </p:nvSpPr>
        <p:spPr bwMode="auto">
          <a:xfrm>
            <a:off x="382441" y="6221413"/>
            <a:ext cx="3524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3" name="Line 125"/>
          <p:cNvSpPr>
            <a:spLocks noChangeShapeType="1"/>
          </p:cNvSpPr>
          <p:nvPr/>
        </p:nvSpPr>
        <p:spPr bwMode="auto">
          <a:xfrm>
            <a:off x="430066" y="6288088"/>
            <a:ext cx="219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4" name="Line 126"/>
          <p:cNvSpPr>
            <a:spLocks noChangeShapeType="1"/>
          </p:cNvSpPr>
          <p:nvPr/>
        </p:nvSpPr>
        <p:spPr bwMode="auto">
          <a:xfrm>
            <a:off x="501503" y="6364288"/>
            <a:ext cx="90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6" name="Line 128"/>
          <p:cNvSpPr>
            <a:spLocks noChangeShapeType="1"/>
          </p:cNvSpPr>
          <p:nvPr/>
        </p:nvSpPr>
        <p:spPr bwMode="auto">
          <a:xfrm>
            <a:off x="574528" y="5567363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7" name="Line 129"/>
          <p:cNvSpPr>
            <a:spLocks noChangeShapeType="1"/>
          </p:cNvSpPr>
          <p:nvPr/>
        </p:nvSpPr>
        <p:spPr bwMode="auto">
          <a:xfrm flipV="1">
            <a:off x="2158853" y="5351463"/>
            <a:ext cx="0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8" name="Line 130"/>
          <p:cNvSpPr>
            <a:spLocks noChangeShapeType="1"/>
          </p:cNvSpPr>
          <p:nvPr/>
        </p:nvSpPr>
        <p:spPr bwMode="auto">
          <a:xfrm>
            <a:off x="2158853" y="5351463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19" name="Line 131"/>
          <p:cNvSpPr>
            <a:spLocks noChangeShapeType="1"/>
          </p:cNvSpPr>
          <p:nvPr/>
        </p:nvSpPr>
        <p:spPr bwMode="auto">
          <a:xfrm>
            <a:off x="1966766" y="6221413"/>
            <a:ext cx="3524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20" name="Line 132"/>
          <p:cNvSpPr>
            <a:spLocks noChangeShapeType="1"/>
          </p:cNvSpPr>
          <p:nvPr/>
        </p:nvSpPr>
        <p:spPr bwMode="auto">
          <a:xfrm>
            <a:off x="2014391" y="6288088"/>
            <a:ext cx="2190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21" name="Line 133"/>
          <p:cNvSpPr>
            <a:spLocks noChangeShapeType="1"/>
          </p:cNvSpPr>
          <p:nvPr/>
        </p:nvSpPr>
        <p:spPr bwMode="auto">
          <a:xfrm>
            <a:off x="2085828" y="6364288"/>
            <a:ext cx="904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23" name="Oval 135"/>
          <p:cNvSpPr>
            <a:spLocks noChangeArrowheads="1"/>
          </p:cNvSpPr>
          <p:nvPr/>
        </p:nvSpPr>
        <p:spPr bwMode="auto">
          <a:xfrm>
            <a:off x="2114403" y="551656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24" name="Oval 136"/>
          <p:cNvSpPr>
            <a:spLocks noChangeArrowheads="1"/>
          </p:cNvSpPr>
          <p:nvPr/>
        </p:nvSpPr>
        <p:spPr bwMode="auto">
          <a:xfrm>
            <a:off x="539603" y="552926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25" name="Oval 137"/>
          <p:cNvSpPr>
            <a:spLocks noChangeArrowheads="1"/>
          </p:cNvSpPr>
          <p:nvPr/>
        </p:nvSpPr>
        <p:spPr bwMode="auto">
          <a:xfrm>
            <a:off x="539603" y="509746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26" name="Oval 138"/>
          <p:cNvSpPr>
            <a:spLocks noChangeArrowheads="1"/>
          </p:cNvSpPr>
          <p:nvPr/>
        </p:nvSpPr>
        <p:spPr bwMode="auto">
          <a:xfrm>
            <a:off x="539603" y="488791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27" name="Line 139"/>
          <p:cNvSpPr>
            <a:spLocks noChangeShapeType="1"/>
          </p:cNvSpPr>
          <p:nvPr/>
        </p:nvSpPr>
        <p:spPr bwMode="auto">
          <a:xfrm>
            <a:off x="1539728" y="4305300"/>
            <a:ext cx="0" cy="2057400"/>
          </a:xfrm>
          <a:prstGeom prst="line">
            <a:avLst/>
          </a:prstGeom>
          <a:noFill/>
          <a:ln w="19050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28" name="Rectangle 140"/>
          <p:cNvSpPr>
            <a:spLocks noChangeArrowheads="1"/>
          </p:cNvSpPr>
          <p:nvPr/>
        </p:nvSpPr>
        <p:spPr bwMode="auto">
          <a:xfrm>
            <a:off x="2543028" y="4622800"/>
            <a:ext cx="438150" cy="15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29" name="Rectangle 141"/>
          <p:cNvSpPr>
            <a:spLocks noChangeArrowheads="1"/>
          </p:cNvSpPr>
          <p:nvPr/>
        </p:nvSpPr>
        <p:spPr bwMode="auto">
          <a:xfrm>
            <a:off x="2549378" y="4845050"/>
            <a:ext cx="438150" cy="15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0" name="Rectangle 142"/>
          <p:cNvSpPr>
            <a:spLocks noChangeArrowheads="1"/>
          </p:cNvSpPr>
          <p:nvPr/>
        </p:nvSpPr>
        <p:spPr bwMode="auto">
          <a:xfrm>
            <a:off x="2555728" y="5067300"/>
            <a:ext cx="438150" cy="152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1" name="Oval 143"/>
          <p:cNvSpPr>
            <a:spLocks noChangeArrowheads="1"/>
          </p:cNvSpPr>
          <p:nvPr/>
        </p:nvSpPr>
        <p:spPr bwMode="auto">
          <a:xfrm>
            <a:off x="3382816" y="4664075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2" name="Oval 144"/>
          <p:cNvSpPr>
            <a:spLocks noChangeArrowheads="1"/>
          </p:cNvSpPr>
          <p:nvPr/>
        </p:nvSpPr>
        <p:spPr bwMode="auto">
          <a:xfrm>
            <a:off x="4036866" y="4879975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3" name="Oval 145"/>
          <p:cNvSpPr>
            <a:spLocks noChangeArrowheads="1"/>
          </p:cNvSpPr>
          <p:nvPr/>
        </p:nvSpPr>
        <p:spPr bwMode="auto">
          <a:xfrm>
            <a:off x="3382816" y="5095875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4" name="Oval 146"/>
          <p:cNvSpPr>
            <a:spLocks noChangeArrowheads="1"/>
          </p:cNvSpPr>
          <p:nvPr/>
        </p:nvSpPr>
        <p:spPr bwMode="auto">
          <a:xfrm>
            <a:off x="3389166" y="5311775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5" name="Oval 147"/>
          <p:cNvSpPr>
            <a:spLocks noChangeArrowheads="1"/>
          </p:cNvSpPr>
          <p:nvPr/>
        </p:nvSpPr>
        <p:spPr bwMode="auto">
          <a:xfrm>
            <a:off x="4030516" y="5534025"/>
            <a:ext cx="71437" cy="71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36" name="Line 148"/>
          <p:cNvSpPr>
            <a:spLocks noChangeShapeType="1"/>
          </p:cNvSpPr>
          <p:nvPr/>
        </p:nvSpPr>
        <p:spPr bwMode="auto">
          <a:xfrm>
            <a:off x="3381228" y="4318000"/>
            <a:ext cx="0" cy="2057400"/>
          </a:xfrm>
          <a:prstGeom prst="line">
            <a:avLst/>
          </a:prstGeom>
          <a:noFill/>
          <a:ln w="19050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37" name="Line 150"/>
          <p:cNvSpPr>
            <a:spLocks noChangeShapeType="1"/>
          </p:cNvSpPr>
          <p:nvPr/>
        </p:nvSpPr>
        <p:spPr bwMode="auto">
          <a:xfrm>
            <a:off x="4098778" y="4914900"/>
            <a:ext cx="660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38" name="Line 151"/>
          <p:cNvSpPr>
            <a:spLocks noChangeShapeType="1"/>
          </p:cNvSpPr>
          <p:nvPr/>
        </p:nvSpPr>
        <p:spPr bwMode="auto">
          <a:xfrm flipV="1">
            <a:off x="4771878" y="4813300"/>
            <a:ext cx="228600" cy="10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39" name="Line 152"/>
          <p:cNvSpPr>
            <a:spLocks noChangeShapeType="1"/>
          </p:cNvSpPr>
          <p:nvPr/>
        </p:nvSpPr>
        <p:spPr bwMode="auto">
          <a:xfrm>
            <a:off x="5013178" y="4940300"/>
            <a:ext cx="558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0" name="Rectangle 153"/>
          <p:cNvSpPr>
            <a:spLocks noChangeArrowheads="1"/>
          </p:cNvSpPr>
          <p:nvPr/>
        </p:nvSpPr>
        <p:spPr bwMode="auto">
          <a:xfrm>
            <a:off x="5516416" y="5102225"/>
            <a:ext cx="144462" cy="3603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41" name="Line 154"/>
          <p:cNvSpPr>
            <a:spLocks noChangeShapeType="1"/>
          </p:cNvSpPr>
          <p:nvPr/>
        </p:nvSpPr>
        <p:spPr bwMode="auto">
          <a:xfrm>
            <a:off x="4098778" y="5575300"/>
            <a:ext cx="1498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2" name="Line 155"/>
          <p:cNvSpPr>
            <a:spLocks noChangeShapeType="1"/>
          </p:cNvSpPr>
          <p:nvPr/>
        </p:nvSpPr>
        <p:spPr bwMode="auto">
          <a:xfrm>
            <a:off x="5584678" y="4953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3" name="Line 156"/>
          <p:cNvSpPr>
            <a:spLocks noChangeShapeType="1"/>
          </p:cNvSpPr>
          <p:nvPr/>
        </p:nvSpPr>
        <p:spPr bwMode="auto">
          <a:xfrm>
            <a:off x="5597378" y="5473700"/>
            <a:ext cx="0" cy="10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4" name="Oval 157"/>
          <p:cNvSpPr>
            <a:spLocks noChangeArrowheads="1"/>
          </p:cNvSpPr>
          <p:nvPr/>
        </p:nvSpPr>
        <p:spPr bwMode="auto">
          <a:xfrm>
            <a:off x="4314678" y="5054600"/>
            <a:ext cx="355600" cy="3302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45" name="Line 158"/>
          <p:cNvSpPr>
            <a:spLocks noChangeShapeType="1"/>
          </p:cNvSpPr>
          <p:nvPr/>
        </p:nvSpPr>
        <p:spPr bwMode="auto">
          <a:xfrm flipV="1">
            <a:off x="4492478" y="49149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6" name="Line 159"/>
          <p:cNvSpPr>
            <a:spLocks noChangeShapeType="1"/>
          </p:cNvSpPr>
          <p:nvPr/>
        </p:nvSpPr>
        <p:spPr bwMode="auto">
          <a:xfrm>
            <a:off x="4492478" y="5384800"/>
            <a:ext cx="0" cy="190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447" name="Text Box 160"/>
          <p:cNvSpPr txBox="1">
            <a:spLocks noChangeArrowheads="1"/>
          </p:cNvSpPr>
          <p:nvPr/>
        </p:nvSpPr>
        <p:spPr bwMode="auto">
          <a:xfrm>
            <a:off x="4336903" y="5053013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</a:t>
            </a:r>
          </a:p>
        </p:txBody>
      </p:sp>
      <p:sp>
        <p:nvSpPr>
          <p:cNvPr id="13448" name="Text Box 161"/>
          <p:cNvSpPr txBox="1">
            <a:spLocks noChangeArrowheads="1"/>
          </p:cNvSpPr>
          <p:nvPr/>
        </p:nvSpPr>
        <p:spPr bwMode="auto">
          <a:xfrm>
            <a:off x="4832203" y="450691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1</a:t>
            </a:r>
          </a:p>
        </p:txBody>
      </p:sp>
      <p:sp>
        <p:nvSpPr>
          <p:cNvPr id="13449" name="Text Box 162"/>
          <p:cNvSpPr txBox="1">
            <a:spLocks noChangeArrowheads="1"/>
          </p:cNvSpPr>
          <p:nvPr/>
        </p:nvSpPr>
        <p:spPr bwMode="auto">
          <a:xfrm>
            <a:off x="4984603" y="495141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  <p:sp>
        <p:nvSpPr>
          <p:cNvPr id="13450" name="Text Box 163"/>
          <p:cNvSpPr txBox="1">
            <a:spLocks noChangeArrowheads="1"/>
          </p:cNvSpPr>
          <p:nvPr/>
        </p:nvSpPr>
        <p:spPr bwMode="auto">
          <a:xfrm>
            <a:off x="5670403" y="5091112"/>
            <a:ext cx="5756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 err="1"/>
              <a:t>R</a:t>
            </a:r>
            <a:r>
              <a:rPr lang="cs-CZ" baseline="-25000" dirty="0" err="1"/>
              <a:t>p</a:t>
            </a:r>
            <a:endParaRPr lang="cs-CZ" dirty="0"/>
          </a:p>
        </p:txBody>
      </p:sp>
      <p:sp>
        <p:nvSpPr>
          <p:cNvPr id="13451" name="Oval 164"/>
          <p:cNvSpPr>
            <a:spLocks noChangeArrowheads="1"/>
          </p:cNvSpPr>
          <p:nvPr/>
        </p:nvSpPr>
        <p:spPr bwMode="auto">
          <a:xfrm>
            <a:off x="4451203" y="554196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52" name="Oval 165"/>
          <p:cNvSpPr>
            <a:spLocks noChangeArrowheads="1"/>
          </p:cNvSpPr>
          <p:nvPr/>
        </p:nvSpPr>
        <p:spPr bwMode="auto">
          <a:xfrm>
            <a:off x="4457553" y="4881563"/>
            <a:ext cx="71438" cy="7143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53" name="Text Box 166"/>
          <p:cNvSpPr txBox="1">
            <a:spLocks noChangeArrowheads="1"/>
          </p:cNvSpPr>
          <p:nvPr/>
        </p:nvSpPr>
        <p:spPr bwMode="auto">
          <a:xfrm>
            <a:off x="812653" y="4237038"/>
            <a:ext cx="50971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Síť</a:t>
            </a:r>
          </a:p>
        </p:txBody>
      </p:sp>
      <p:sp>
        <p:nvSpPr>
          <p:cNvPr id="13454" name="Text Box 167"/>
          <p:cNvSpPr txBox="1">
            <a:spLocks noChangeArrowheads="1"/>
          </p:cNvSpPr>
          <p:nvPr/>
        </p:nvSpPr>
        <p:spPr bwMode="auto">
          <a:xfrm>
            <a:off x="1936602" y="4240212"/>
            <a:ext cx="919139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Zařízení</a:t>
            </a:r>
          </a:p>
        </p:txBody>
      </p:sp>
      <p:sp>
        <p:nvSpPr>
          <p:cNvPr id="13455" name="Text Box 168"/>
          <p:cNvSpPr txBox="1">
            <a:spLocks noChangeArrowheads="1"/>
          </p:cNvSpPr>
          <p:nvPr/>
        </p:nvSpPr>
        <p:spPr bwMode="auto">
          <a:xfrm>
            <a:off x="4006703" y="4234375"/>
            <a:ext cx="1493765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Měřící místa</a:t>
            </a:r>
          </a:p>
        </p:txBody>
      </p:sp>
      <p:sp>
        <p:nvSpPr>
          <p:cNvPr id="13456" name="Text Box 169"/>
          <p:cNvSpPr txBox="1">
            <a:spLocks noChangeArrowheads="1"/>
          </p:cNvSpPr>
          <p:nvPr/>
        </p:nvSpPr>
        <p:spPr bwMode="auto">
          <a:xfrm>
            <a:off x="6133514" y="4214813"/>
            <a:ext cx="2786649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/>
              <a:t>Princip měření impedance smyčky na zařízeních pod napětím:</a:t>
            </a:r>
          </a:p>
          <a:p>
            <a:pPr>
              <a:buFontTx/>
              <a:buChar char="•"/>
            </a:pPr>
            <a:r>
              <a:rPr lang="cs-CZ" sz="1200" i="1" dirty="0" smtClean="0"/>
              <a:t>Porovnává napětí, které je v místě obvodu bez zatížení, s napětím v témže místě při zatížení známým odporem </a:t>
            </a:r>
            <a:r>
              <a:rPr lang="cs-CZ" sz="1200" i="1" dirty="0" err="1" smtClean="0"/>
              <a:t>R</a:t>
            </a:r>
            <a:r>
              <a:rPr lang="cs-CZ" sz="1200" i="1" baseline="-25000" dirty="0" err="1" smtClean="0"/>
              <a:t>p</a:t>
            </a:r>
            <a:endParaRPr lang="cs-CZ" sz="1200" i="1" dirty="0" smtClean="0"/>
          </a:p>
          <a:p>
            <a:pPr>
              <a:buFontTx/>
              <a:buChar char="•"/>
            </a:pPr>
            <a:r>
              <a:rPr lang="cs-CZ" sz="1200" i="1" dirty="0" smtClean="0"/>
              <a:t>Rozdíl napětí se vyhodnotí a v porovnání s napětím naprázdno se z něj při známém odporu určí impedance smyčky a zkratový proud obvodu.</a:t>
            </a:r>
            <a:endParaRPr lang="cs-CZ" sz="1200" i="1" dirty="0"/>
          </a:p>
        </p:txBody>
      </p:sp>
      <p:sp>
        <p:nvSpPr>
          <p:cNvPr id="13457" name="Text Box 170"/>
          <p:cNvSpPr txBox="1">
            <a:spLocks noChangeArrowheads="1"/>
          </p:cNvSpPr>
          <p:nvPr/>
        </p:nvSpPr>
        <p:spPr bwMode="auto">
          <a:xfrm>
            <a:off x="3435203" y="4443413"/>
            <a:ext cx="390525" cy="115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L1</a:t>
            </a:r>
          </a:p>
          <a:p>
            <a:r>
              <a:rPr lang="cs-CZ"/>
              <a:t>L2</a:t>
            </a:r>
          </a:p>
          <a:p>
            <a:r>
              <a:rPr lang="cs-CZ"/>
              <a:t>L3</a:t>
            </a:r>
          </a:p>
          <a:p>
            <a:r>
              <a:rPr lang="cs-CZ"/>
              <a:t>N</a:t>
            </a:r>
          </a:p>
          <a:p>
            <a:r>
              <a:rPr lang="cs-CZ"/>
              <a:t>PE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86" grpId="0" animBg="1"/>
      <p:bldP spid="13387" grpId="0"/>
      <p:bldP spid="134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722313" y="427038"/>
            <a:ext cx="7467600" cy="930275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2800" dirty="0" smtClean="0"/>
              <a:t>Členění prostorů z hlediska ochrany před úrazem elektrickým </a:t>
            </a:r>
            <a:r>
              <a:rPr lang="cs-CZ" sz="2800" dirty="0" smtClean="0"/>
              <a:t>proudem – tabulky z CD ROM </a:t>
            </a:r>
            <a:r>
              <a:rPr lang="cs-CZ" sz="2800" dirty="0" err="1" smtClean="0"/>
              <a:t>elektro</a:t>
            </a:r>
            <a:endParaRPr lang="cs-CZ" sz="2800" dirty="0" smtClean="0"/>
          </a:p>
        </p:txBody>
      </p:sp>
      <p:sp>
        <p:nvSpPr>
          <p:cNvPr id="22532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2253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A965905-FBC2-4A25-A830-DFD15276A688}" type="slidenum">
              <a:rPr lang="cs-CZ"/>
              <a:pPr>
                <a:defRPr/>
              </a:pPr>
              <a:t>7</a:t>
            </a:fld>
            <a:endParaRPr lang="cs-CZ"/>
          </a:p>
        </p:txBody>
      </p:sp>
      <p:pic>
        <p:nvPicPr>
          <p:cNvPr id="16389" name="Obrázek 4" descr="dovolená dotyková napětí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4550" y="4276725"/>
            <a:ext cx="6972300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5" descr="bezpečná napětí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025" y="1793875"/>
            <a:ext cx="7491413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2425" y="528638"/>
            <a:ext cx="8439150" cy="580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897945" y="211016"/>
            <a:ext cx="29753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Ukázka testu – členění ochran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Konec prezentace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Všechny ostatní materiály a obrázky jsou z archivu autora.</a:t>
            </a:r>
          </a:p>
        </p:txBody>
      </p:sp>
      <p:sp>
        <p:nvSpPr>
          <p:cNvPr id="9222" name="TextovéPole 5"/>
          <p:cNvSpPr txBox="1">
            <a:spLocks noChangeArrowheads="1"/>
          </p:cNvSpPr>
          <p:nvPr/>
        </p:nvSpPr>
        <p:spPr bwMode="auto">
          <a:xfrm>
            <a:off x="512763" y="1427163"/>
            <a:ext cx="817403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Pro doplnění informací byly převzaty části textů z </a:t>
            </a:r>
            <a:r>
              <a:rPr lang="cs-CZ" dirty="0" smtClean="0"/>
              <a:t>ČSN 33 2000-4-41 </a:t>
            </a:r>
            <a:r>
              <a:rPr lang="cs-CZ" dirty="0"/>
              <a:t>– vše po zpracování z již uvedeného materiálu CD ROM </a:t>
            </a:r>
            <a:r>
              <a:rPr lang="cs-CZ" dirty="0" err="1"/>
              <a:t>elektro</a:t>
            </a:r>
            <a:r>
              <a:rPr lang="cs-CZ" dirty="0"/>
              <a:t> PŠIS Nymburk.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849</Words>
  <Application>Microsoft Office PowerPoint</Application>
  <PresentationFormat>Předvádění na obrazovce (4:3)</PresentationFormat>
  <Paragraphs>126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Členění ochran podle ČSN 33 2000-4-41</vt:lpstr>
      <vt:lpstr>Ochrany chránící pouze živé části</vt:lpstr>
      <vt:lpstr>Ochrany chránící pouze neživé části v sítích do 1000V</vt:lpstr>
      <vt:lpstr>Ochrana elektrickým oddělením</vt:lpstr>
      <vt:lpstr>Měření impedance poruchové smyčky</vt:lpstr>
      <vt:lpstr>Členění prostorů z hlediska ochrany před úrazem elektrickým proudem – tabulky z CD ROM elektro</vt:lpstr>
      <vt:lpstr>Snímek 8</vt:lpstr>
      <vt:lpstr>Konec prezentace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Opatrný</dc:creator>
  <cp:lastModifiedBy>Opatrný</cp:lastModifiedBy>
  <cp:revision>15</cp:revision>
  <dcterms:created xsi:type="dcterms:W3CDTF">2013-04-04T08:55:02Z</dcterms:created>
  <dcterms:modified xsi:type="dcterms:W3CDTF">2013-04-04T11:04:28Z</dcterms:modified>
</cp:coreProperties>
</file>