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81" r:id="rId3"/>
    <p:sldId id="261" r:id="rId4"/>
    <p:sldId id="263" r:id="rId5"/>
    <p:sldId id="273" r:id="rId6"/>
    <p:sldId id="274" r:id="rId7"/>
    <p:sldId id="277" r:id="rId8"/>
    <p:sldId id="265" r:id="rId9"/>
    <p:sldId id="266" r:id="rId10"/>
    <p:sldId id="278" r:id="rId11"/>
    <p:sldId id="283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B50B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165" autoAdjust="0"/>
  </p:normalViewPr>
  <p:slideViewPr>
    <p:cSldViewPr>
      <p:cViewPr>
        <p:scale>
          <a:sx n="80" d="100"/>
          <a:sy n="80" d="100"/>
        </p:scale>
        <p:origin x="-1086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D25C4-AA01-4F4C-BA40-54A62A8FBC4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F4104-0D6A-456E-AB6E-4CC1E9775A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6993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229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D5E60D-10B1-4154-8773-F5F6377917AC}" type="slidenum">
              <a:rPr lang="cs-CZ" smtClean="0"/>
              <a:pPr eaLnBrk="1" hangingPunct="1"/>
              <a:t>6</a:t>
            </a:fld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229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D5E60D-10B1-4154-8773-F5F6377917AC}" type="slidenum">
              <a:rPr lang="cs-CZ" smtClean="0"/>
              <a:pPr eaLnBrk="1" hangingPunct="1"/>
              <a:t>7</a:t>
            </a:fld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6508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973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2081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64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475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466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1339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700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718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3190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723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76710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5660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6395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974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0769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5407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3562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5276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103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2740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8842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048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812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8%20&#268;j%20-%20Poh&#225;dky%20brat&#345;&#237;%20Grimm&#367;%20-%20prac.%20text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Pohádky bratří </a:t>
            </a:r>
            <a:r>
              <a:rPr lang="cs-CZ" sz="4800" b="1" dirty="0" err="1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Grimmů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VY_32_inovace_08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Prosinec  2011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epické 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</a:t>
            </a:r>
            <a:r>
              <a:rPr lang="cs-CZ" sz="1600" dirty="0">
                <a:solidFill>
                  <a:prstClr val="black"/>
                </a:solidFill>
              </a:rPr>
              <a:t>Představení autorské pohádky, života a tvorby bratří </a:t>
            </a:r>
            <a:r>
              <a:rPr lang="cs-CZ" sz="1600" dirty="0" err="1">
                <a:solidFill>
                  <a:prstClr val="black"/>
                </a:solidFill>
              </a:rPr>
              <a:t>Grimmů</a:t>
            </a:r>
            <a:r>
              <a:rPr lang="cs-CZ" sz="1600" dirty="0">
                <a:solidFill>
                  <a:prstClr val="black"/>
                </a:solidFill>
              </a:rPr>
              <a:t>, zábavné kvízy, možnost využití pracovních </a:t>
            </a:r>
            <a:r>
              <a:rPr lang="cs-CZ" sz="1600" dirty="0" smtClean="0">
                <a:solidFill>
                  <a:prstClr val="black"/>
                </a:solidFill>
              </a:rPr>
              <a:t>listů</a:t>
            </a:r>
            <a:r>
              <a:rPr lang="cs-CZ" sz="1600" dirty="0">
                <a:solidFill>
                  <a:prstClr val="black"/>
                </a:solidFill>
              </a:rPr>
              <a:t>.</a:t>
            </a:r>
          </a:p>
          <a:p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1" y="4320459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981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 smtClean="0"/>
          </a:p>
          <a:p>
            <a:endParaRPr lang="cs-CZ" sz="1400" dirty="0" smtClean="0"/>
          </a:p>
        </p:txBody>
      </p:sp>
      <p:sp>
        <p:nvSpPr>
          <p:cNvPr id="4" name="Obdélník 3"/>
          <p:cNvSpPr/>
          <p:nvPr/>
        </p:nvSpPr>
        <p:spPr>
          <a:xfrm>
            <a:off x="323528" y="1988840"/>
            <a:ext cx="820891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400" dirty="0" smtClean="0"/>
          </a:p>
          <a:p>
            <a:endParaRPr lang="cs-CZ" sz="1400" dirty="0" smtClean="0"/>
          </a:p>
          <a:p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95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Pohádky-kvíz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124744"/>
            <a:ext cx="8643938" cy="544693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dirty="0" smtClean="0"/>
              <a:t> </a:t>
            </a:r>
            <a:r>
              <a:rPr lang="cs-CZ" sz="3000" b="1" dirty="0"/>
              <a:t>D</a:t>
            </a:r>
            <a:r>
              <a:rPr lang="cs-CZ" sz="3000" b="1" dirty="0" smtClean="0"/>
              <a:t>říve </a:t>
            </a:r>
            <a:r>
              <a:rPr lang="cs-CZ" sz="3000" b="1" u="sng" dirty="0" smtClean="0"/>
              <a:t>báchorka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sz="3000" b="1" dirty="0" smtClean="0"/>
              <a:t> Prozaický žánr lidové slovesnosti se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/>
              <a:t> </a:t>
            </a:r>
            <a:r>
              <a:rPr lang="cs-CZ" sz="3000" b="1" dirty="0" smtClean="0"/>
              <a:t>    smyšleným dějem a hrdinou, který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/>
              <a:t> </a:t>
            </a:r>
            <a:r>
              <a:rPr lang="cs-CZ" sz="3000" b="1" dirty="0" smtClean="0"/>
              <a:t>    nepředstavuje dobro, moudrost.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sz="3000" b="1" dirty="0"/>
              <a:t>N</a:t>
            </a:r>
            <a:r>
              <a:rPr lang="cs-CZ" sz="3000" b="1" dirty="0" smtClean="0"/>
              <a:t>evystupují v nich nadpřirozené bytosti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3000" b="1" dirty="0"/>
              <a:t> </a:t>
            </a:r>
            <a:r>
              <a:rPr lang="cs-CZ" sz="3000" b="1" dirty="0" smtClean="0"/>
              <a:t>    a kouzla, magická čísla a vstupní formule.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sz="3000" b="1" dirty="0" smtClean="0"/>
              <a:t> Vítězí zlo nad dobrem.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sz="3000" b="1" dirty="0" smtClean="0"/>
              <a:t> Je časově a místně situovaná. 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124744"/>
            <a:ext cx="151216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7452321" y="1268760"/>
            <a:ext cx="1008112" cy="518457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3200" b="1" dirty="0"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>ANO</a:t>
            </a:r>
            <a:endParaRPr lang="cs-CZ" sz="3200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3200" b="1" dirty="0">
                <a:effectLst/>
                <a:latin typeface="Calibri"/>
                <a:ea typeface="Calibri"/>
                <a:cs typeface="Times New Roman"/>
              </a:rPr>
              <a:t>NE</a:t>
            </a:r>
            <a:endParaRPr lang="cs-CZ" sz="3200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cs-CZ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3200" b="1" dirty="0" smtClean="0">
                <a:effectLst/>
                <a:latin typeface="Calibri"/>
                <a:ea typeface="Calibri"/>
                <a:cs typeface="Times New Roman"/>
              </a:rPr>
              <a:t>NE</a:t>
            </a:r>
            <a:endParaRPr lang="cs-CZ" sz="3200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cs-CZ" sz="3200" b="1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3200" b="1" dirty="0" smtClean="0">
                <a:effectLst/>
                <a:latin typeface="Calibri"/>
                <a:ea typeface="Calibri"/>
                <a:cs typeface="Times New Roman"/>
              </a:rPr>
              <a:t>NE</a:t>
            </a:r>
            <a:endParaRPr lang="cs-CZ" sz="3200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3200" b="1" dirty="0">
                <a:effectLst/>
                <a:latin typeface="Calibri"/>
                <a:ea typeface="Calibri"/>
                <a:cs typeface="Times New Roman"/>
              </a:rPr>
              <a:t>NE</a:t>
            </a:r>
            <a:endParaRPr lang="cs-CZ" sz="3200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cs-CZ" sz="2000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2000" dirty="0">
                <a:effectLst/>
                <a:latin typeface="Calibri"/>
                <a:ea typeface="Calibri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1100" dirty="0">
                <a:effectLst/>
                <a:latin typeface="Calibri"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6180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Pohádky-Kvíz</a:t>
            </a:r>
          </a:p>
        </p:txBody>
      </p:sp>
      <p:sp>
        <p:nvSpPr>
          <p:cNvPr id="4099" name="Zástupný symbol pro obsah 2"/>
          <p:cNvSpPr>
            <a:spLocks noGrp="1"/>
          </p:cNvSpPr>
          <p:nvPr>
            <p:ph idx="1"/>
          </p:nvPr>
        </p:nvSpPr>
        <p:spPr>
          <a:xfrm>
            <a:off x="285750" y="1143000"/>
            <a:ext cx="8643938" cy="5500688"/>
          </a:xfrm>
        </p:spPr>
        <p:txBody>
          <a:bodyPr>
            <a:normAutofit lnSpcReduction="10000"/>
          </a:bodyPr>
          <a:lstStyle/>
          <a:p>
            <a:pPr marL="514350" indent="-514350" eaLnBrk="1" hangingPunct="1">
              <a:buFont typeface="Calibri" pitchFamily="34" charset="0"/>
              <a:buAutoNum type="alphaUcPeriod"/>
            </a:pPr>
            <a:r>
              <a:rPr lang="cs-CZ" b="1" dirty="0" smtClean="0">
                <a:solidFill>
                  <a:srgbClr val="FF0000"/>
                </a:solidFill>
                <a:latin typeface="+mj-lt"/>
              </a:rPr>
              <a:t> Podle autora</a:t>
            </a:r>
            <a:endParaRPr lang="cs-CZ" b="1" dirty="0" smtClean="0">
              <a:solidFill>
                <a:srgbClr val="FF0000"/>
              </a:solidFill>
              <a:latin typeface="+mj-lt"/>
              <a:cs typeface="Arial" charset="0"/>
            </a:endParaRPr>
          </a:p>
          <a:p>
            <a:pPr marL="914400" lvl="1" indent="-514350" eaLnBrk="1" hangingPunct="1">
              <a:buFont typeface="Calibri" pitchFamily="34" charset="0"/>
              <a:buAutoNum type="arabicPeriod"/>
            </a:pPr>
            <a:r>
              <a:rPr lang="cs-CZ" sz="3200" b="1" u="sng" dirty="0">
                <a:latin typeface="+mj-lt"/>
                <a:cs typeface="Arial" charset="0"/>
              </a:rPr>
              <a:t>L</a:t>
            </a:r>
            <a:r>
              <a:rPr lang="cs-CZ" sz="3200" b="1" u="sng" dirty="0" smtClean="0">
                <a:latin typeface="+mj-lt"/>
                <a:cs typeface="Arial" charset="0"/>
              </a:rPr>
              <a:t>idové </a:t>
            </a:r>
          </a:p>
          <a:p>
            <a:pPr marL="400050" lvl="1" indent="0" eaLnBrk="1" hangingPunct="1">
              <a:buNone/>
            </a:pPr>
            <a:r>
              <a:rPr lang="cs-CZ" sz="2800" b="1" dirty="0" smtClean="0">
                <a:latin typeface="+mj-lt"/>
                <a:cs typeface="Arial" charset="0"/>
              </a:rPr>
              <a:t>autor je neznámý.</a:t>
            </a:r>
          </a:p>
          <a:p>
            <a:pPr marL="914400" lvl="1" indent="-514350" eaLnBrk="1" hangingPunct="1">
              <a:buFont typeface="Calibri" pitchFamily="34" charset="0"/>
              <a:buAutoNum type="arabicPeriod"/>
            </a:pPr>
            <a:r>
              <a:rPr lang="cs-CZ" sz="3200" b="1" u="sng" dirty="0">
                <a:latin typeface="+mj-lt"/>
                <a:cs typeface="Arial" charset="0"/>
              </a:rPr>
              <a:t>U</a:t>
            </a:r>
            <a:r>
              <a:rPr lang="cs-CZ" sz="3200" b="1" u="sng" dirty="0" smtClean="0">
                <a:latin typeface="+mj-lt"/>
                <a:cs typeface="Arial" charset="0"/>
              </a:rPr>
              <a:t>mělé </a:t>
            </a:r>
          </a:p>
          <a:p>
            <a:pPr marL="400050" lvl="1" indent="0" eaLnBrk="1" hangingPunct="1">
              <a:buNone/>
            </a:pPr>
            <a:r>
              <a:rPr lang="cs-CZ" sz="2800" b="1" dirty="0" smtClean="0">
                <a:latin typeface="+mj-lt"/>
                <a:cs typeface="Arial" charset="0"/>
              </a:rPr>
              <a:t>autor je známý. </a:t>
            </a:r>
          </a:p>
          <a:p>
            <a:pPr marL="514350" indent="-514350" eaLnBrk="1" hangingPunct="1">
              <a:buFont typeface="Calibri" pitchFamily="34" charset="0"/>
              <a:buAutoNum type="alphaUcPeriod"/>
            </a:pPr>
            <a:r>
              <a:rPr lang="cs-CZ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cs-CZ" b="1" dirty="0" smtClean="0">
                <a:solidFill>
                  <a:srgbClr val="FF0000"/>
                </a:solidFill>
                <a:latin typeface="+mj-lt"/>
                <a:cs typeface="Arial" charset="0"/>
              </a:rPr>
              <a:t>Podle postav</a:t>
            </a:r>
          </a:p>
          <a:p>
            <a:pPr marL="914400" lvl="1" indent="-514350" eaLnBrk="1" hangingPunct="1">
              <a:buFont typeface="Calibri" pitchFamily="34" charset="0"/>
              <a:buAutoNum type="arabicPeriod"/>
            </a:pPr>
            <a:r>
              <a:rPr lang="cs-CZ" sz="3200" b="1" u="sng" dirty="0">
                <a:solidFill>
                  <a:srgbClr val="000099"/>
                </a:solidFill>
                <a:latin typeface="+mj-lt"/>
                <a:cs typeface="Arial" charset="0"/>
              </a:rPr>
              <a:t>F</a:t>
            </a:r>
            <a:r>
              <a:rPr lang="cs-CZ" sz="3200" b="1" u="sng" dirty="0" smtClean="0">
                <a:solidFill>
                  <a:srgbClr val="000099"/>
                </a:solidFill>
                <a:latin typeface="+mj-lt"/>
                <a:cs typeface="Arial" charset="0"/>
              </a:rPr>
              <a:t>antastické (kouzelné</a:t>
            </a:r>
            <a:r>
              <a:rPr lang="cs-CZ" sz="3200" b="1" u="sng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)</a:t>
            </a:r>
          </a:p>
          <a:p>
            <a:pPr marL="914400" lvl="1" indent="-514350" eaLnBrk="1" hangingPunct="1">
              <a:buFont typeface="Calibri" pitchFamily="34" charset="0"/>
              <a:buAutoNum type="arabicPeriod"/>
            </a:pPr>
            <a:r>
              <a:rPr lang="cs-CZ" sz="3200" b="1" u="sng" dirty="0" smtClean="0">
                <a:solidFill>
                  <a:srgbClr val="00B050"/>
                </a:solidFill>
                <a:latin typeface="+mj-lt"/>
                <a:cs typeface="Arial" charset="0"/>
              </a:rPr>
              <a:t>Zvířecí </a:t>
            </a:r>
          </a:p>
          <a:p>
            <a:pPr marL="914400" lvl="1" indent="-514350" eaLnBrk="1" hangingPunct="1">
              <a:buFont typeface="Calibri" pitchFamily="34" charset="0"/>
              <a:buAutoNum type="arabicPeriod"/>
            </a:pPr>
            <a:r>
              <a:rPr lang="cs-CZ" sz="3200" b="1" u="sng" dirty="0" smtClean="0">
                <a:solidFill>
                  <a:srgbClr val="7030A0"/>
                </a:solidFill>
                <a:latin typeface="+mj-lt"/>
                <a:cs typeface="Arial" charset="0"/>
              </a:rPr>
              <a:t>Legendární</a:t>
            </a:r>
            <a:r>
              <a:rPr lang="cs-CZ" sz="2000" b="1" u="sng" dirty="0" smtClean="0">
                <a:solidFill>
                  <a:srgbClr val="7030A0"/>
                </a:solidFill>
                <a:latin typeface="+mj-lt"/>
                <a:cs typeface="Arial" charset="0"/>
              </a:rPr>
              <a:t> </a:t>
            </a:r>
          </a:p>
          <a:p>
            <a:pPr marL="914400" lvl="1" indent="-514350" eaLnBrk="1" hangingPunct="1">
              <a:buFont typeface="Calibri" pitchFamily="34" charset="0"/>
              <a:buAutoNum type="arabicPeriod"/>
            </a:pPr>
            <a:r>
              <a:rPr lang="cs-CZ" sz="3200" b="1" u="sng" dirty="0" smtClean="0">
                <a:solidFill>
                  <a:srgbClr val="0070C0"/>
                </a:solidFill>
                <a:latin typeface="+mj-lt"/>
                <a:cs typeface="Arial" charset="0"/>
              </a:rPr>
              <a:t>Novelistické</a:t>
            </a:r>
            <a:r>
              <a:rPr lang="cs-CZ" sz="2000" b="1" dirty="0" smtClean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cs-CZ" u="sng" dirty="0" smtClean="0"/>
          </a:p>
        </p:txBody>
      </p:sp>
      <p:sp>
        <p:nvSpPr>
          <p:cNvPr id="5" name="TextovéPole 4"/>
          <p:cNvSpPr txBox="1"/>
          <p:nvPr/>
        </p:nvSpPr>
        <p:spPr>
          <a:xfrm>
            <a:off x="5271001" y="1628799"/>
            <a:ext cx="387299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pPr marL="0" lvl="3"/>
            <a:endParaRPr lang="cs-CZ" sz="3200" b="1" dirty="0" smtClean="0">
              <a:solidFill>
                <a:srgbClr val="00B050"/>
              </a:solidFill>
              <a:latin typeface="+mj-lt"/>
              <a:cs typeface="Arial" charset="0"/>
            </a:endParaRPr>
          </a:p>
          <a:p>
            <a:pPr marL="342900" lvl="3" indent="-342900">
              <a:buFont typeface="Wingdings" pitchFamily="2" charset="2"/>
              <a:buChar char="v"/>
            </a:pPr>
            <a:r>
              <a:rPr lang="cs-CZ" sz="3200" b="1" dirty="0" smtClean="0">
                <a:solidFill>
                  <a:srgbClr val="00B050"/>
                </a:solidFill>
                <a:latin typeface="+mj-lt"/>
                <a:cs typeface="Arial" charset="0"/>
              </a:rPr>
              <a:t>vystupují zvířata</a:t>
            </a:r>
          </a:p>
          <a:p>
            <a:pPr marL="457200" lvl="3" indent="-457200">
              <a:buFont typeface="Wingdings" pitchFamily="2" charset="2"/>
              <a:buChar char="v"/>
            </a:pPr>
            <a:r>
              <a:rPr lang="cs-CZ" sz="3200" b="1" dirty="0" smtClean="0">
                <a:solidFill>
                  <a:srgbClr val="0070C0"/>
                </a:solidFill>
                <a:latin typeface="+mj-lt"/>
                <a:cs typeface="Arial" charset="0"/>
              </a:rPr>
              <a:t>blízko </a:t>
            </a:r>
          </a:p>
          <a:p>
            <a:pPr marL="0" lvl="3"/>
            <a:r>
              <a:rPr lang="cs-CZ" sz="3200" b="1" dirty="0" smtClean="0">
                <a:solidFill>
                  <a:srgbClr val="0070C0"/>
                </a:solidFill>
                <a:latin typeface="+mj-lt"/>
                <a:cs typeface="Arial" charset="0"/>
              </a:rPr>
              <a:t>k </a:t>
            </a:r>
            <a:r>
              <a:rPr lang="cs-CZ" sz="3200" b="1" dirty="0">
                <a:solidFill>
                  <a:srgbClr val="0070C0"/>
                </a:solidFill>
                <a:latin typeface="+mj-lt"/>
                <a:cs typeface="Arial" charset="0"/>
              </a:rPr>
              <a:t>normálnímu životu</a:t>
            </a:r>
          </a:p>
          <a:p>
            <a:pPr marL="457200" lvl="3" indent="-457200">
              <a:buFont typeface="Wingdings" pitchFamily="2" charset="2"/>
              <a:buChar char="v"/>
            </a:pPr>
            <a:r>
              <a:rPr lang="cs-CZ" sz="3200" b="1" dirty="0" smtClean="0">
                <a:solidFill>
                  <a:srgbClr val="7030A0"/>
                </a:solidFill>
                <a:latin typeface="+mj-lt"/>
                <a:cs typeface="Arial" charset="0"/>
              </a:rPr>
              <a:t>vystupují </a:t>
            </a:r>
            <a:r>
              <a:rPr lang="cs-CZ" sz="3200" b="1" dirty="0">
                <a:solidFill>
                  <a:srgbClr val="7030A0"/>
                </a:solidFill>
                <a:latin typeface="+mj-lt"/>
                <a:cs typeface="Arial" charset="0"/>
              </a:rPr>
              <a:t>bibličtí hrdinové</a:t>
            </a:r>
          </a:p>
          <a:p>
            <a:pPr marL="457200" lvl="3" indent="-457200">
              <a:buFont typeface="Wingdings" pitchFamily="2" charset="2"/>
              <a:buChar char="v"/>
            </a:pPr>
            <a:r>
              <a:rPr lang="cs-CZ" sz="3200" b="1" dirty="0" smtClean="0">
                <a:solidFill>
                  <a:srgbClr val="000099"/>
                </a:solidFill>
                <a:latin typeface="+mj-lt"/>
                <a:cs typeface="Arial" charset="0"/>
              </a:rPr>
              <a:t>vystupují </a:t>
            </a:r>
            <a:r>
              <a:rPr lang="cs-CZ" sz="3200" b="1" dirty="0">
                <a:solidFill>
                  <a:srgbClr val="000099"/>
                </a:solidFill>
                <a:latin typeface="+mj-lt"/>
                <a:cs typeface="Arial" charset="0"/>
              </a:rPr>
              <a:t>nadpřirozené bytosti</a:t>
            </a:r>
          </a:p>
          <a:p>
            <a:pPr marL="285750" indent="-285750">
              <a:buFont typeface="Wingdings" pitchFamily="2" charset="2"/>
              <a:buChar char="v"/>
            </a:pPr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1026" name="Picture 2" descr="C:\Users\Uživatel\AppData\Local\Microsoft\Windows\Temporary Internet Files\Content.IE5\KSR75ABY\MC90044132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80728"/>
            <a:ext cx="1875656" cy="187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Šipka doprava 2"/>
          <p:cNvSpPr/>
          <p:nvPr/>
        </p:nvSpPr>
        <p:spPr>
          <a:xfrm rot="19544382">
            <a:off x="3227699" y="3087769"/>
            <a:ext cx="3045344" cy="346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359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925512" y="-99392"/>
            <a:ext cx="8229600" cy="647700"/>
          </a:xfrm>
        </p:spPr>
        <p:txBody>
          <a:bodyPr>
            <a:normAutofit fontScale="90000"/>
          </a:bodyPr>
          <a:lstStyle/>
          <a:p>
            <a:r>
              <a:rPr lang="cs-CZ" sz="2800" b="1" i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cs-CZ" b="1" i="1" u="sng" dirty="0">
                <a:latin typeface="Calibri" pitchFamily="34" charset="0"/>
                <a:cs typeface="Times New Roman" pitchFamily="18" charset="0"/>
              </a:rPr>
              <a:t>Spojte </a:t>
            </a:r>
            <a:r>
              <a:rPr lang="cs-CZ" b="1" i="1" u="sng" dirty="0" smtClean="0">
                <a:latin typeface="Calibri" pitchFamily="34" charset="0"/>
                <a:cs typeface="Times New Roman" pitchFamily="18" charset="0"/>
              </a:rPr>
              <a:t>pohádkové dvojice:</a:t>
            </a:r>
            <a:r>
              <a:rPr lang="cs-CZ" sz="2800" b="1" i="1" u="sng" dirty="0" smtClean="0">
                <a:latin typeface="Calibri" pitchFamily="34" charset="0"/>
                <a:cs typeface="Times New Roman" pitchFamily="18" charset="0"/>
              </a:rPr>
              <a:t> </a:t>
            </a:r>
            <a:endParaRPr lang="cs-CZ" sz="2800" b="1" u="sng" dirty="0">
              <a:latin typeface="Arial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136650" y="1905000"/>
            <a:ext cx="8007350" cy="4191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cs-CZ" dirty="0"/>
              <a:t>     </a:t>
            </a:r>
            <a:endParaRPr lang="cs-CZ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489745" y="3283273"/>
            <a:ext cx="3168650" cy="865807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latin typeface="Calibri" pitchFamily="34" charset="0"/>
                <a:cs typeface="Times New Roman" pitchFamily="18" charset="0"/>
              </a:rPr>
              <a:t>2. Štaflík </a:t>
            </a:r>
          </a:p>
        </p:txBody>
      </p: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6084888" y="1916113"/>
            <a:ext cx="3059112" cy="865187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Jerry</a:t>
            </a:r>
          </a:p>
        </p:txBody>
      </p:sp>
      <p:sp>
        <p:nvSpPr>
          <p:cNvPr id="9222" name="Oval 6"/>
          <p:cNvSpPr>
            <a:spLocks noChangeArrowheads="1"/>
          </p:cNvSpPr>
          <p:nvPr/>
        </p:nvSpPr>
        <p:spPr bwMode="auto">
          <a:xfrm>
            <a:off x="684213" y="4668096"/>
            <a:ext cx="3024188" cy="792162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cs typeface="Times New Roman" pitchFamily="18" charset="0"/>
              </a:rPr>
              <a:t>5. Jája</a:t>
            </a:r>
            <a:endParaRPr lang="cs-CZ" sz="2800" b="1" dirty="0" smtClean="0">
              <a:cs typeface="Arial" charset="0"/>
            </a:endParaRPr>
          </a:p>
        </p:txBody>
      </p:sp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684213" y="2133600"/>
            <a:ext cx="3168650" cy="790575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zh-CN" sz="2800" b="1" dirty="0" smtClean="0">
                <a:cs typeface="Times New Roman" pitchFamily="18" charset="0"/>
              </a:rPr>
              <a:t>1. Jeníček</a:t>
            </a:r>
            <a:r>
              <a:rPr lang="cs-CZ" altLang="zh-CN" sz="2800" b="1" dirty="0" smtClean="0">
                <a:latin typeface="Calibri" pitchFamily="34" charset="0"/>
                <a:cs typeface="Arial" charset="0"/>
              </a:rPr>
              <a:t> </a:t>
            </a:r>
            <a:endParaRPr lang="cs-CZ" sz="2800" b="1" dirty="0" smtClean="0">
              <a:latin typeface="Calibri" pitchFamily="34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864370" y="5769769"/>
            <a:ext cx="3167062" cy="792162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zh-CN" sz="2800" b="1" dirty="0" smtClean="0">
                <a:cs typeface="Times New Roman" pitchFamily="18" charset="0"/>
              </a:rPr>
              <a:t>3.</a:t>
            </a:r>
            <a:r>
              <a:rPr lang="cs-CZ" altLang="zh-CN" sz="2800" b="1" dirty="0" smtClean="0">
                <a:solidFill>
                  <a:srgbClr val="FFFFFF"/>
                </a:solidFill>
                <a:cs typeface="Times New Roman" pitchFamily="18" charset="0"/>
              </a:rPr>
              <a:t> </a:t>
            </a:r>
            <a:r>
              <a:rPr lang="cs-CZ" altLang="zh-CN" sz="2800" b="1" dirty="0" smtClean="0">
                <a:cs typeface="Times New Roman" pitchFamily="18" charset="0"/>
              </a:rPr>
              <a:t>Tom</a:t>
            </a:r>
            <a:r>
              <a:rPr lang="cs-CZ" altLang="zh-CN" sz="2800" b="1" dirty="0" smtClean="0">
                <a:latin typeface="Calibri" pitchFamily="34" charset="0"/>
                <a:cs typeface="Times New Roman" pitchFamily="18" charset="0"/>
              </a:rPr>
              <a:t> </a:t>
            </a:r>
            <a:endParaRPr lang="cs-CZ" sz="2800" b="1" dirty="0" smtClean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1403350" y="1196975"/>
            <a:ext cx="3168650" cy="792163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latin typeface="Calibri" pitchFamily="34" charset="0"/>
                <a:cs typeface="Times New Roman" pitchFamily="18" charset="0"/>
              </a:rPr>
              <a:t>4. Sněhurka</a:t>
            </a:r>
          </a:p>
        </p:txBody>
      </p:sp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5940425" y="620688"/>
            <a:ext cx="2952750" cy="792187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latin typeface="Calibri" pitchFamily="34" charset="0"/>
                <a:cs typeface="Times New Roman" pitchFamily="18" charset="0"/>
              </a:rPr>
              <a:t>Mařenka</a:t>
            </a:r>
          </a:p>
        </p:txBody>
      </p:sp>
      <p:sp>
        <p:nvSpPr>
          <p:cNvPr id="9228" name="Oval 12"/>
          <p:cNvSpPr>
            <a:spLocks noChangeArrowheads="1"/>
          </p:cNvSpPr>
          <p:nvPr/>
        </p:nvSpPr>
        <p:spPr bwMode="auto">
          <a:xfrm>
            <a:off x="5759450" y="4724400"/>
            <a:ext cx="3384550" cy="792163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latin typeface="Calibri" pitchFamily="34" charset="0"/>
                <a:cs typeface="Times New Roman" pitchFamily="18" charset="0"/>
              </a:rPr>
              <a:t>Štístko</a:t>
            </a:r>
          </a:p>
        </p:txBody>
      </p:sp>
      <p:sp>
        <p:nvSpPr>
          <p:cNvPr id="9229" name="Oval 13"/>
          <p:cNvSpPr>
            <a:spLocks noChangeArrowheads="1"/>
          </p:cNvSpPr>
          <p:nvPr/>
        </p:nvSpPr>
        <p:spPr bwMode="auto">
          <a:xfrm>
            <a:off x="3924300" y="3500438"/>
            <a:ext cx="3455988" cy="792162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solidFill>
                  <a:srgbClr val="FFFFFF"/>
                </a:solidFill>
                <a:cs typeface="Times New Roman" pitchFamily="18" charset="0"/>
              </a:rPr>
              <a:t>Špagetka</a:t>
            </a:r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3059113" y="3357563"/>
            <a:ext cx="1873250" cy="576262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 flipV="1">
            <a:off x="3492500" y="1412875"/>
            <a:ext cx="3095625" cy="1152525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4284663" y="1700213"/>
            <a:ext cx="4464050" cy="3168650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36" name="Oval 20"/>
          <p:cNvSpPr>
            <a:spLocks noChangeArrowheads="1"/>
          </p:cNvSpPr>
          <p:nvPr/>
        </p:nvSpPr>
        <p:spPr bwMode="auto">
          <a:xfrm>
            <a:off x="4716463" y="5876925"/>
            <a:ext cx="3384550" cy="792163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zh-CN" sz="2800" b="1" dirty="0" err="1" smtClean="0">
                <a:solidFill>
                  <a:srgbClr val="FFFFFF"/>
                </a:solidFill>
                <a:latin typeface="Calibri" pitchFamily="34" charset="0"/>
                <a:cs typeface="Times New Roman" pitchFamily="18" charset="0"/>
              </a:rPr>
              <a:t>Pája</a:t>
            </a:r>
            <a:r>
              <a:rPr lang="cs-CZ" altLang="zh-CN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cs-CZ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3492500" y="4868863"/>
            <a:ext cx="1800225" cy="1296987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 flipV="1">
            <a:off x="3924300" y="2349500"/>
            <a:ext cx="4895850" cy="3455988"/>
          </a:xfrm>
          <a:prstGeom prst="line">
            <a:avLst/>
          </a:prstGeom>
          <a:noFill/>
          <a:ln w="76200">
            <a:solidFill>
              <a:srgbClr val="800080"/>
            </a:solidFill>
            <a:prstDash val="dashDot"/>
            <a:round/>
            <a:headEnd type="diamond" w="sm" len="med"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3513" name="Zástupný symbol pro zápatí 3"/>
          <p:cNvSpPr>
            <a:spLocks noGrp="1"/>
          </p:cNvSpPr>
          <p:nvPr/>
        </p:nvSpPr>
        <p:spPr bwMode="auto">
          <a:xfrm>
            <a:off x="3995738" y="6286500"/>
            <a:ext cx="714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cs-CZ" sz="1200" i="1" smtClean="0">
              <a:solidFill>
                <a:srgbClr val="FFFFFF"/>
              </a:solidFill>
              <a:latin typeface="Tahom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7745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8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2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2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2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2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3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9" dur="2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 animBg="1"/>
      <p:bldP spid="9220" grpId="1" animBg="1"/>
      <p:bldP spid="9221" grpId="0" animBg="1"/>
      <p:bldP spid="9221" grpId="1" animBg="1"/>
      <p:bldP spid="9222" grpId="0" animBg="1"/>
      <p:bldP spid="9222" grpId="1" animBg="1"/>
      <p:bldP spid="9223" grpId="0" animBg="1"/>
      <p:bldP spid="9223" grpId="1" animBg="1"/>
      <p:bldP spid="9225" grpId="0" animBg="1"/>
      <p:bldP spid="9225" grpId="1" animBg="1"/>
      <p:bldP spid="9226" grpId="0" animBg="1"/>
      <p:bldP spid="9226" grpId="1" animBg="1"/>
      <p:bldP spid="9227" grpId="0" animBg="1"/>
      <p:bldP spid="9227" grpId="1" animBg="1"/>
      <p:bldP spid="9228" grpId="0" animBg="1"/>
      <p:bldP spid="9228" grpId="1" animBg="1"/>
      <p:bldP spid="9229" grpId="0" animBg="1"/>
      <p:bldP spid="9229" grpId="1" animBg="1"/>
      <p:bldP spid="9232" grpId="0" animBg="1"/>
      <p:bldP spid="9232" grpId="1" animBg="1"/>
      <p:bldP spid="9233" grpId="0" animBg="1"/>
      <p:bldP spid="9233" grpId="1" animBg="1"/>
      <p:bldP spid="9234" grpId="0" animBg="1"/>
      <p:bldP spid="9234" grpId="1" animBg="1"/>
      <p:bldP spid="9236" grpId="0" animBg="1"/>
      <p:bldP spid="9236" grpId="1" animBg="1"/>
      <p:bldP spid="9237" grpId="0" animBg="1"/>
      <p:bldP spid="9237" grpId="1" animBg="1"/>
      <p:bldP spid="9240" grpId="0" animBg="1"/>
      <p:bldP spid="924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51520" y="404664"/>
            <a:ext cx="73172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/>
              <a:t>Které z pohádkových postav nepatří do pohádek bratří </a:t>
            </a:r>
            <a:r>
              <a:rPr lang="cs-CZ" sz="4000" b="1" dirty="0" err="1" smtClean="0"/>
              <a:t>Grimmů</a:t>
            </a:r>
            <a:r>
              <a:rPr lang="cs-CZ" sz="4000" b="1" dirty="0" smtClean="0"/>
              <a:t>?</a:t>
            </a:r>
            <a:endParaRPr lang="cs-CZ" sz="4000" b="1" dirty="0"/>
          </a:p>
        </p:txBody>
      </p:sp>
      <p:sp>
        <p:nvSpPr>
          <p:cNvPr id="3" name="TextovéPole 2"/>
          <p:cNvSpPr txBox="1"/>
          <p:nvPr/>
        </p:nvSpPr>
        <p:spPr>
          <a:xfrm>
            <a:off x="467545" y="2348880"/>
            <a:ext cx="30243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FF0000"/>
                </a:solidFill>
              </a:rPr>
              <a:t>Jeníček </a:t>
            </a:r>
          </a:p>
          <a:p>
            <a:r>
              <a:rPr lang="cs-CZ" sz="4000" b="1" dirty="0" smtClean="0">
                <a:solidFill>
                  <a:srgbClr val="FF0000"/>
                </a:solidFill>
              </a:rPr>
              <a:t>a Mařenka</a:t>
            </a:r>
            <a:endParaRPr lang="cs-CZ" sz="4000" b="1" dirty="0">
              <a:solidFill>
                <a:srgbClr val="FF0000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4572000" y="2564904"/>
            <a:ext cx="39318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>
                <a:solidFill>
                  <a:srgbClr val="7030A0"/>
                </a:solidFill>
              </a:rPr>
              <a:t>Štaflík a Špagetka</a:t>
            </a:r>
            <a:endParaRPr lang="cs-CZ" sz="4000" b="1" dirty="0">
              <a:solidFill>
                <a:srgbClr val="7030A0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539552" y="4509120"/>
            <a:ext cx="4680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002060"/>
                </a:solidFill>
              </a:rPr>
              <a:t>Sněhurka a Štístko</a:t>
            </a:r>
            <a:endParaRPr lang="cs-CZ" sz="4000" b="1" dirty="0">
              <a:solidFill>
                <a:srgbClr val="002060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508104" y="4149080"/>
            <a:ext cx="2609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>
                <a:solidFill>
                  <a:schemeClr val="accent6">
                    <a:lumMod val="50000"/>
                  </a:schemeClr>
                </a:solidFill>
              </a:rPr>
              <a:t>Tom a Jerry</a:t>
            </a:r>
            <a:endParaRPr lang="cs-CZ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živatel\AppData\Local\Microsoft\Windows\Temporary Internet Files\Content.IE5\XP98KUCS\MC90041561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916" y="557694"/>
            <a:ext cx="1844364" cy="179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863063"/>
            <a:ext cx="2164671" cy="216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353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Zástupný symbol pro obsah 2"/>
          <p:cNvSpPr>
            <a:spLocks noGrp="1"/>
          </p:cNvSpPr>
          <p:nvPr>
            <p:ph idx="1"/>
          </p:nvPr>
        </p:nvSpPr>
        <p:spPr>
          <a:xfrm>
            <a:off x="0" y="1412776"/>
            <a:ext cx="6144060" cy="5312618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buFont typeface="Arial" charset="0"/>
              <a:buNone/>
            </a:pPr>
            <a:r>
              <a:rPr lang="cs-CZ" sz="12800" b="1" u="sng" dirty="0" smtClean="0">
                <a:cs typeface="Arial" charset="0"/>
              </a:rPr>
              <a:t>Wilhelm Carl </a:t>
            </a:r>
            <a:r>
              <a:rPr lang="cs-CZ" sz="12800" b="1" u="sng" dirty="0" err="1" smtClean="0">
                <a:cs typeface="Arial" charset="0"/>
              </a:rPr>
              <a:t>Grimm</a:t>
            </a:r>
            <a:endParaRPr lang="cs-CZ" sz="12800" b="1" u="sng" dirty="0" smtClean="0">
              <a:cs typeface="Arial" charset="0"/>
            </a:endParaRPr>
          </a:p>
          <a:p>
            <a:pPr marL="0" indent="0" eaLnBrk="1" hangingPunct="1">
              <a:buNone/>
            </a:pPr>
            <a:endParaRPr lang="cs-CZ" sz="12800" b="1" dirty="0" smtClean="0">
              <a:cs typeface="Arial" charset="0"/>
            </a:endParaRPr>
          </a:p>
          <a:p>
            <a:pPr eaLnBrk="1" hangingPunct="1"/>
            <a:r>
              <a:rPr lang="cs-CZ" sz="12800" b="1" dirty="0" smtClean="0">
                <a:cs typeface="Arial" charset="0"/>
              </a:rPr>
              <a:t>1786 – 1859</a:t>
            </a:r>
          </a:p>
          <a:p>
            <a:pPr eaLnBrk="1" hangingPunct="1"/>
            <a:r>
              <a:rPr lang="cs-CZ" sz="12800" b="1" dirty="0">
                <a:cs typeface="Arial" charset="0"/>
              </a:rPr>
              <a:t>N</a:t>
            </a:r>
            <a:r>
              <a:rPr lang="cs-CZ" sz="12800" b="1" dirty="0" smtClean="0">
                <a:cs typeface="Arial" charset="0"/>
              </a:rPr>
              <a:t>arodil se v německém </a:t>
            </a:r>
            <a:r>
              <a:rPr lang="cs-CZ" sz="12800" b="1" dirty="0" err="1" smtClean="0">
                <a:cs typeface="Arial" charset="0"/>
              </a:rPr>
              <a:t>Hanau</a:t>
            </a:r>
            <a:r>
              <a:rPr lang="cs-CZ" sz="12800" b="1" dirty="0" smtClean="0">
                <a:cs typeface="Arial" charset="0"/>
              </a:rPr>
              <a:t>.</a:t>
            </a:r>
          </a:p>
          <a:p>
            <a:pPr eaLnBrk="1" hangingPunct="1"/>
            <a:r>
              <a:rPr lang="cs-CZ" sz="12800" b="1" dirty="0">
                <a:cs typeface="Arial" charset="0"/>
              </a:rPr>
              <a:t>P</a:t>
            </a:r>
            <a:r>
              <a:rPr lang="cs-CZ" sz="12800" b="1" dirty="0" smtClean="0">
                <a:cs typeface="Arial" charset="0"/>
              </a:rPr>
              <a:t>ůvodním povoláním byl jazykovědec, literární vědec a také sběratel pověstí a pohádek.</a:t>
            </a:r>
          </a:p>
          <a:p>
            <a:pPr eaLnBrk="1" hangingPunct="1"/>
            <a:r>
              <a:rPr lang="cs-CZ" sz="12800" b="1" dirty="0">
                <a:cs typeface="Arial" charset="0"/>
              </a:rPr>
              <a:t>Z</a:t>
            </a:r>
            <a:r>
              <a:rPr lang="cs-CZ" sz="12800" b="1" dirty="0" smtClean="0">
                <a:cs typeface="Arial" charset="0"/>
              </a:rPr>
              <a:t>emřel v Berlíně ve věku 73 let.</a:t>
            </a:r>
          </a:p>
          <a:p>
            <a:pPr eaLnBrk="1" hangingPunct="1"/>
            <a:endParaRPr lang="cs-CZ" sz="12800" b="1" dirty="0" smtClean="0">
              <a:cs typeface="Arial" charset="0"/>
            </a:endParaRPr>
          </a:p>
          <a:p>
            <a:pPr marL="0" indent="0" eaLnBrk="1" hangingPunct="1">
              <a:buNone/>
            </a:pPr>
            <a:r>
              <a:rPr lang="cs-CZ" sz="12800" b="1" dirty="0" smtClean="0">
                <a:cs typeface="Arial" charset="0"/>
              </a:rPr>
              <a:t>			</a:t>
            </a:r>
            <a:endParaRPr lang="cs-CZ" sz="12800" i="1" dirty="0" smtClean="0">
              <a:cs typeface="Arial" charset="0"/>
            </a:endParaRPr>
          </a:p>
          <a:p>
            <a:pPr eaLnBrk="1" hangingPunct="1"/>
            <a:endParaRPr lang="cs-CZ" sz="12800" i="1" dirty="0" smtClean="0">
              <a:cs typeface="Arial" charset="0"/>
            </a:endParaRPr>
          </a:p>
          <a:p>
            <a:pPr eaLnBrk="1" hangingPunct="1"/>
            <a:endParaRPr lang="cs-CZ" sz="12800" b="1" dirty="0" smtClean="0"/>
          </a:p>
          <a:p>
            <a:pPr eaLnBrk="1" hangingPunct="1"/>
            <a:endParaRPr lang="cs-CZ" sz="12800" dirty="0" smtClean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000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Bratři </a:t>
            </a:r>
            <a:r>
              <a:rPr lang="cs-CZ" sz="6000" b="1" cap="all" spc="3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grimmové</a:t>
            </a:r>
            <a:endParaRPr lang="cs-CZ" sz="6000" b="1" cap="all" spc="3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050" name="Picture 2" descr="C:\Users\Uživatel\AppData\Local\Microsoft\Windows\Temporary Internet Files\Content.IE5\XP98KUCS\MP900386747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44824"/>
            <a:ext cx="2692896" cy="192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05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Zástupný symbol pro obsah 2"/>
          <p:cNvSpPr>
            <a:spLocks noGrp="1"/>
          </p:cNvSpPr>
          <p:nvPr>
            <p:ph idx="1"/>
          </p:nvPr>
        </p:nvSpPr>
        <p:spPr>
          <a:xfrm>
            <a:off x="463550" y="1484723"/>
            <a:ext cx="8229600" cy="2643188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endParaRPr lang="cs-CZ" i="1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r>
              <a:rPr lang="cs-CZ" b="1" dirty="0" smtClean="0">
                <a:latin typeface="Arial" charset="0"/>
                <a:cs typeface="Arial" charset="0"/>
              </a:rPr>
              <a:t>			</a:t>
            </a:r>
            <a:endParaRPr lang="cs-CZ" sz="1600" i="1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1600" i="1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b="1" dirty="0" smtClean="0"/>
          </a:p>
          <a:p>
            <a:pPr eaLnBrk="1" hangingPunct="1">
              <a:buFont typeface="Arial" charset="0"/>
              <a:buNone/>
            </a:pPr>
            <a:endParaRPr lang="cs-CZ" dirty="0" smtClean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000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Bratři </a:t>
            </a:r>
            <a:r>
              <a:rPr lang="cs-CZ" sz="6000" b="1" cap="all" spc="3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grimmové</a:t>
            </a:r>
            <a:endParaRPr lang="cs-CZ" sz="6000" b="1" cap="all" spc="3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Zástupný symbol pro obsah 2"/>
          <p:cNvSpPr txBox="1">
            <a:spLocks/>
          </p:cNvSpPr>
          <p:nvPr/>
        </p:nvSpPr>
        <p:spPr bwMode="auto">
          <a:xfrm>
            <a:off x="3131840" y="1124744"/>
            <a:ext cx="5904656" cy="5304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r>
              <a:rPr lang="cs-CZ" sz="3200" b="1" u="sng" dirty="0" err="1">
                <a:cs typeface="Arial" pitchFamily="34" charset="0"/>
              </a:rPr>
              <a:t>Jacob</a:t>
            </a:r>
            <a:r>
              <a:rPr lang="cs-CZ" sz="3200" b="1" u="sng" dirty="0">
                <a:cs typeface="Arial" pitchFamily="34" charset="0"/>
              </a:rPr>
              <a:t> </a:t>
            </a:r>
            <a:r>
              <a:rPr lang="cs-CZ" sz="3200" b="1" u="sng" dirty="0" err="1">
                <a:cs typeface="Arial" pitchFamily="34" charset="0"/>
              </a:rPr>
              <a:t>Ludwig</a:t>
            </a:r>
            <a:r>
              <a:rPr lang="cs-CZ" sz="3200" b="1" u="sng" dirty="0">
                <a:cs typeface="Arial" pitchFamily="34" charset="0"/>
              </a:rPr>
              <a:t> </a:t>
            </a:r>
            <a:r>
              <a:rPr lang="cs-CZ" sz="3200" b="1" u="sng" dirty="0" err="1">
                <a:cs typeface="Arial" pitchFamily="34" charset="0"/>
              </a:rPr>
              <a:t>Carl</a:t>
            </a:r>
            <a:r>
              <a:rPr lang="cs-CZ" sz="3200" b="1" u="sng" dirty="0">
                <a:cs typeface="Arial" pitchFamily="34" charset="0"/>
              </a:rPr>
              <a:t> </a:t>
            </a:r>
            <a:r>
              <a:rPr lang="cs-CZ" sz="3200" b="1" u="sng" dirty="0" err="1">
                <a:cs typeface="Arial" pitchFamily="34" charset="0"/>
              </a:rPr>
              <a:t>Grimm</a:t>
            </a:r>
            <a:endParaRPr lang="cs-CZ" sz="3200" b="1" i="1" u="sng" dirty="0"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cs-CZ" sz="3200" b="1" dirty="0">
                <a:cs typeface="Arial" pitchFamily="34" charset="0"/>
              </a:rPr>
              <a:t>1785 - 1863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cs-CZ" sz="3200" b="1" dirty="0">
                <a:cs typeface="Arial" pitchFamily="34" charset="0"/>
              </a:rPr>
              <a:t>N</a:t>
            </a:r>
            <a:r>
              <a:rPr lang="cs-CZ" sz="3200" b="1" dirty="0" smtClean="0">
                <a:cs typeface="Arial" pitchFamily="34" charset="0"/>
              </a:rPr>
              <a:t>arodil </a:t>
            </a:r>
            <a:r>
              <a:rPr lang="cs-CZ" sz="3200" b="1" dirty="0">
                <a:cs typeface="Arial" pitchFamily="34" charset="0"/>
              </a:rPr>
              <a:t>se v německém </a:t>
            </a:r>
            <a:r>
              <a:rPr lang="cs-CZ" sz="3200" b="1" dirty="0" err="1" smtClean="0">
                <a:cs typeface="Arial" pitchFamily="34" charset="0"/>
              </a:rPr>
              <a:t>Hanau</a:t>
            </a:r>
            <a:r>
              <a:rPr lang="cs-CZ" sz="3200" b="1" dirty="0" smtClean="0">
                <a:cs typeface="Arial" pitchFamily="34" charset="0"/>
              </a:rPr>
              <a:t>.</a:t>
            </a:r>
            <a:endParaRPr lang="cs-CZ" sz="3200" b="1" dirty="0"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cs-CZ" sz="3200" b="1" dirty="0">
                <a:cs typeface="Arial" pitchFamily="34" charset="0"/>
              </a:rPr>
              <a:t>Z</a:t>
            </a:r>
            <a:r>
              <a:rPr lang="cs-CZ" sz="3200" b="1" dirty="0" smtClean="0">
                <a:cs typeface="Arial" pitchFamily="34" charset="0"/>
              </a:rPr>
              <a:t>aměstnáním </a:t>
            </a:r>
            <a:r>
              <a:rPr lang="cs-CZ" sz="3200" b="1" dirty="0">
                <a:cs typeface="Arial" pitchFamily="34" charset="0"/>
              </a:rPr>
              <a:t>byl právník, proslul však jako </a:t>
            </a:r>
            <a:r>
              <a:rPr lang="cs-CZ" sz="3200" b="1" dirty="0" smtClean="0">
                <a:cs typeface="Arial" pitchFamily="34" charset="0"/>
              </a:rPr>
              <a:t>jazykovědec. </a:t>
            </a:r>
            <a:endParaRPr lang="cs-CZ" sz="3200" b="1" dirty="0"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cs-CZ" sz="3200" b="1" dirty="0">
                <a:cs typeface="Arial" pitchFamily="34" charset="0"/>
              </a:rPr>
              <a:t>P</a:t>
            </a:r>
            <a:r>
              <a:rPr lang="cs-CZ" sz="3200" b="1" dirty="0" smtClean="0">
                <a:cs typeface="Arial" pitchFamily="34" charset="0"/>
              </a:rPr>
              <a:t>ohádky </a:t>
            </a:r>
            <a:r>
              <a:rPr lang="cs-CZ" sz="3200" b="1" dirty="0">
                <a:cs typeface="Arial" pitchFamily="34" charset="0"/>
              </a:rPr>
              <a:t>spíše zkoumal, než je </a:t>
            </a:r>
            <a:r>
              <a:rPr lang="cs-CZ" sz="3200" b="1" dirty="0" smtClean="0">
                <a:cs typeface="Arial" pitchFamily="34" charset="0"/>
              </a:rPr>
              <a:t>sbíral. </a:t>
            </a:r>
            <a:endParaRPr lang="cs-CZ" sz="3200" b="1" dirty="0"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cs-CZ" sz="3200" b="1" dirty="0">
                <a:cs typeface="Arial" pitchFamily="34" charset="0"/>
              </a:rPr>
              <a:t>Z</a:t>
            </a:r>
            <a:r>
              <a:rPr lang="cs-CZ" sz="3200" b="1" dirty="0" smtClean="0">
                <a:cs typeface="Arial" pitchFamily="34" charset="0"/>
              </a:rPr>
              <a:t>emřel </a:t>
            </a:r>
            <a:r>
              <a:rPr lang="cs-CZ" sz="3200" b="1" dirty="0">
                <a:cs typeface="Arial" pitchFamily="34" charset="0"/>
              </a:rPr>
              <a:t>v Berlíně ve věku 78 </a:t>
            </a:r>
            <a:r>
              <a:rPr lang="cs-CZ" sz="3200" b="1" dirty="0" smtClean="0">
                <a:cs typeface="Arial" pitchFamily="34" charset="0"/>
              </a:rPr>
              <a:t>let.</a:t>
            </a:r>
            <a:endParaRPr lang="cs-CZ" sz="3200" b="1" dirty="0"/>
          </a:p>
        </p:txBody>
      </p:sp>
      <p:pic>
        <p:nvPicPr>
          <p:cNvPr id="3074" name="Picture 2" descr="C:\Users\Uživatel\AppData\Local\Microsoft\Windows\Temporary Internet Files\Content.IE5\XP98KUCS\MP900386747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80" y="2124456"/>
            <a:ext cx="2939204" cy="209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00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r>
              <a:rPr lang="cs-CZ" b="1" cap="all" spc="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Bratři </a:t>
            </a:r>
            <a:r>
              <a:rPr lang="cs-CZ" b="1" cap="all" spc="300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grimmové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rmAutofit fontScale="85000" lnSpcReduction="20000"/>
          </a:bodyPr>
          <a:lstStyle/>
          <a:p>
            <a:pPr lvl="5">
              <a:buFont typeface="Wingdings" pitchFamily="2" charset="2"/>
              <a:buChar char="ü"/>
              <a:defRPr/>
            </a:pP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P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rosluli </a:t>
            </a: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v německé i světové 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 </a:t>
            </a:r>
          </a:p>
          <a:p>
            <a:pPr marL="2286000" lvl="5" indent="0">
              <a:buNone/>
              <a:defRPr/>
            </a:pP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  literatuře </a:t>
            </a: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svou </a:t>
            </a:r>
            <a:r>
              <a:rPr lang="cs-CZ" sz="3600" b="1" u="sng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sbírkou lidových </a:t>
            </a:r>
            <a:r>
              <a:rPr lang="cs-CZ" sz="3600" b="1" u="sng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2286000" lvl="5" indent="0">
              <a:buNone/>
              <a:defRPr/>
            </a:pP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  </a:t>
            </a:r>
            <a:r>
              <a:rPr lang="cs-CZ" sz="3600" b="1" u="sng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pohádek </a:t>
            </a:r>
            <a:r>
              <a:rPr lang="cs-CZ" sz="3600" b="1" u="sng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a písní, pověstí </a:t>
            </a:r>
            <a:endParaRPr lang="cs-CZ" sz="3600" b="1" u="sng" dirty="0" smtClean="0">
              <a:solidFill>
                <a:prstClr val="black"/>
              </a:solidFill>
              <a:latin typeface="+mj-lt"/>
              <a:ea typeface="Times New Roman" pitchFamily="18" charset="0"/>
              <a:cs typeface="Arial" pitchFamily="34" charset="0"/>
            </a:endParaRPr>
          </a:p>
          <a:p>
            <a:pPr marL="2286000" lvl="5" indent="0">
              <a:buNone/>
              <a:defRPr/>
            </a:pP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  </a:t>
            </a:r>
            <a:r>
              <a:rPr lang="cs-CZ" sz="3600" b="1" u="sng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a legend.</a:t>
            </a:r>
            <a:endParaRPr lang="cs-CZ" sz="3600" b="1" u="sng" dirty="0">
              <a:solidFill>
                <a:prstClr val="black"/>
              </a:solidFill>
              <a:latin typeface="+mj-lt"/>
              <a:ea typeface="Times New Roman" pitchFamily="18" charset="0"/>
              <a:cs typeface="Arial" pitchFamily="34" charset="0"/>
            </a:endParaRPr>
          </a:p>
          <a:p>
            <a:pPr lvl="5">
              <a:buFont typeface="Wingdings" pitchFamily="2" charset="2"/>
              <a:buChar char="ü"/>
              <a:defRPr/>
            </a:pP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P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oložili </a:t>
            </a: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základy nové vědy – </a:t>
            </a:r>
            <a:endParaRPr lang="cs-CZ" sz="3600" b="1" dirty="0" smtClean="0">
              <a:solidFill>
                <a:prstClr val="black"/>
              </a:solidFill>
              <a:latin typeface="+mj-lt"/>
              <a:ea typeface="Times New Roman" pitchFamily="18" charset="0"/>
              <a:cs typeface="Arial" pitchFamily="34" charset="0"/>
            </a:endParaRPr>
          </a:p>
          <a:p>
            <a:pPr marL="2286000" lvl="5" indent="0">
              <a:buNone/>
              <a:defRPr/>
            </a:pP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 </a:t>
            </a:r>
            <a:r>
              <a:rPr lang="cs-CZ" sz="3600" b="1" dirty="0" smtClean="0">
                <a:solidFill>
                  <a:srgbClr val="FF0000"/>
                </a:solidFill>
                <a:latin typeface="+mj-lt"/>
                <a:ea typeface="Times New Roman" pitchFamily="18" charset="0"/>
                <a:cs typeface="Arial" pitchFamily="34" charset="0"/>
              </a:rPr>
              <a:t>folkloristiky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.</a:t>
            </a:r>
            <a:endParaRPr lang="cs-CZ" sz="3600" b="1" dirty="0">
              <a:solidFill>
                <a:prstClr val="black"/>
              </a:solidFill>
              <a:latin typeface="+mj-lt"/>
              <a:ea typeface="Times New Roman" pitchFamily="18" charset="0"/>
              <a:cs typeface="Arial" pitchFamily="34" charset="0"/>
            </a:endParaRPr>
          </a:p>
          <a:p>
            <a:pPr lvl="5">
              <a:buFont typeface="Wingdings" pitchFamily="2" charset="2"/>
              <a:buChar char="ü"/>
              <a:defRPr/>
            </a:pP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P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rvními</a:t>
            </a: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, kdo zapsali pohádky jako </a:t>
            </a:r>
            <a:endParaRPr lang="cs-CZ" sz="3600" b="1" dirty="0" smtClean="0">
              <a:solidFill>
                <a:prstClr val="black"/>
              </a:solidFill>
              <a:latin typeface="+mj-lt"/>
              <a:ea typeface="Times New Roman" pitchFamily="18" charset="0"/>
              <a:cs typeface="Arial" pitchFamily="34" charset="0"/>
            </a:endParaRPr>
          </a:p>
          <a:p>
            <a:pPr marL="2286000" lvl="5" indent="0">
              <a:buNone/>
              <a:defRPr/>
            </a:pP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 Šípková Růženka, Popelka </a:t>
            </a: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nebo 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 </a:t>
            </a:r>
          </a:p>
          <a:p>
            <a:pPr marL="2286000" lvl="5" indent="0">
              <a:buNone/>
              <a:defRPr/>
            </a:pPr>
            <a:r>
              <a:rPr lang="cs-CZ" sz="3600" b="1" dirty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cs-CZ" sz="3600" b="1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 Sněhurka.</a:t>
            </a:r>
            <a:endParaRPr lang="cs-CZ" sz="3600" b="1" dirty="0">
              <a:solidFill>
                <a:prstClr val="black"/>
              </a:solidFill>
              <a:latin typeface="+mj-lt"/>
              <a:ea typeface="Times New Roman" pitchFamily="18" charset="0"/>
              <a:cs typeface="Arial" pitchFamily="34" charset="0"/>
            </a:endParaRPr>
          </a:p>
          <a:p>
            <a:pPr marL="3200400" lvl="7" indent="0">
              <a:buNone/>
              <a:defRPr/>
            </a:pPr>
            <a:r>
              <a:rPr lang="cs-CZ" dirty="0" smtClean="0">
                <a:solidFill>
                  <a:prstClr val="black"/>
                </a:solidFill>
                <a:latin typeface="Arial" charset="0"/>
              </a:rPr>
              <a:t> </a:t>
            </a:r>
            <a:endParaRPr lang="cs-CZ" dirty="0"/>
          </a:p>
        </p:txBody>
      </p:sp>
      <p:pic>
        <p:nvPicPr>
          <p:cNvPr id="4098" name="Picture 2" descr="C:\Users\Uživatel\AppData\Local\Microsoft\Windows\Temporary Internet Files\Content.IE5\1NGIJL8T\MC90041561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979" y="2060848"/>
            <a:ext cx="2699755" cy="263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36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cap="all" spc="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Bratři </a:t>
            </a:r>
            <a:r>
              <a:rPr lang="cs-CZ" b="1" cap="all" spc="300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grimmové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pPr marL="2286000" lvl="5" indent="0">
              <a:buNone/>
              <a:defRPr/>
            </a:pPr>
            <a:r>
              <a:rPr lang="cs-CZ" sz="41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             DÍLO</a:t>
            </a:r>
            <a:r>
              <a:rPr lang="cs-CZ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:</a:t>
            </a:r>
          </a:p>
          <a:p>
            <a:pPr lvl="7">
              <a:buFont typeface="Wingdings" pitchFamily="2" charset="2"/>
              <a:buChar char="§"/>
              <a:defRPr/>
            </a:pPr>
            <a:r>
              <a:rPr lang="cs-CZ" sz="4100" dirty="0">
                <a:solidFill>
                  <a:prstClr val="black"/>
                </a:solidFill>
              </a:rPr>
              <a:t> </a:t>
            </a:r>
            <a:r>
              <a:rPr lang="cs-CZ" sz="4100" b="1" u="sng" dirty="0">
                <a:solidFill>
                  <a:srgbClr val="FF0000"/>
                </a:solidFill>
              </a:rPr>
              <a:t>Pohádky bratří </a:t>
            </a:r>
            <a:r>
              <a:rPr lang="cs-CZ" sz="4100" b="1" u="sng" dirty="0" err="1" smtClean="0">
                <a:solidFill>
                  <a:srgbClr val="FF0000"/>
                </a:solidFill>
              </a:rPr>
              <a:t>Grimmů</a:t>
            </a:r>
            <a:endParaRPr lang="cs-CZ" sz="4100" b="1" dirty="0">
              <a:solidFill>
                <a:srgbClr val="FF0000"/>
              </a:solidFill>
            </a:endParaRPr>
          </a:p>
          <a:p>
            <a:pPr lvl="8">
              <a:defRPr/>
            </a:pPr>
            <a:r>
              <a:rPr lang="cs-CZ" sz="3200" b="1" dirty="0" smtClean="0">
                <a:solidFill>
                  <a:prstClr val="black"/>
                </a:solidFill>
                <a:latin typeface="+mj-lt"/>
              </a:rPr>
              <a:t>Byly </a:t>
            </a:r>
            <a:r>
              <a:rPr lang="cs-CZ" sz="3200" b="1" dirty="0">
                <a:solidFill>
                  <a:prstClr val="black"/>
                </a:solidFill>
                <a:latin typeface="+mj-lt"/>
              </a:rPr>
              <a:t>publikovány ve dvou </a:t>
            </a:r>
            <a:r>
              <a:rPr lang="cs-CZ" sz="3200" b="1" dirty="0" smtClean="0">
                <a:solidFill>
                  <a:prstClr val="black"/>
                </a:solidFill>
                <a:latin typeface="+mj-lt"/>
              </a:rPr>
              <a:t> svazcích </a:t>
            </a:r>
            <a:r>
              <a:rPr lang="cs-CZ" sz="3200" b="1" dirty="0">
                <a:solidFill>
                  <a:prstClr val="black"/>
                </a:solidFill>
                <a:latin typeface="+mj-lt"/>
              </a:rPr>
              <a:t>(1812-1815</a:t>
            </a:r>
            <a:r>
              <a:rPr lang="cs-CZ" sz="3200" b="1" dirty="0" smtClean="0">
                <a:solidFill>
                  <a:prstClr val="black"/>
                </a:solidFill>
                <a:latin typeface="+mj-lt"/>
              </a:rPr>
              <a:t>).</a:t>
            </a:r>
            <a:endParaRPr lang="cs-CZ" sz="3200" b="1" dirty="0">
              <a:solidFill>
                <a:prstClr val="black"/>
              </a:solidFill>
              <a:latin typeface="+mj-lt"/>
            </a:endParaRPr>
          </a:p>
          <a:p>
            <a:pPr lvl="8">
              <a:defRPr/>
            </a:pPr>
            <a:r>
              <a:rPr lang="cs-CZ" sz="3200" b="1" dirty="0" smtClean="0">
                <a:solidFill>
                  <a:prstClr val="black"/>
                </a:solidFill>
                <a:latin typeface="+mj-lt"/>
              </a:rPr>
              <a:t>Sbírka </a:t>
            </a:r>
            <a:r>
              <a:rPr lang="cs-CZ" sz="3200" b="1" dirty="0">
                <a:solidFill>
                  <a:prstClr val="black"/>
                </a:solidFill>
                <a:latin typeface="+mj-lt"/>
              </a:rPr>
              <a:t>obsahovala 239 pohádkových </a:t>
            </a:r>
            <a:r>
              <a:rPr lang="cs-CZ" sz="3200" b="1" dirty="0" smtClean="0">
                <a:solidFill>
                  <a:prstClr val="black"/>
                </a:solidFill>
                <a:latin typeface="+mj-lt"/>
              </a:rPr>
              <a:t>příběhů.</a:t>
            </a:r>
            <a:endParaRPr lang="cs-CZ" sz="3200" b="1" dirty="0">
              <a:solidFill>
                <a:prstClr val="black"/>
              </a:solidFill>
              <a:latin typeface="+mj-lt"/>
            </a:endParaRPr>
          </a:p>
          <a:p>
            <a:pPr lvl="8">
              <a:defRPr/>
            </a:pPr>
            <a:r>
              <a:rPr lang="cs-CZ" sz="3200" b="1" dirty="0">
                <a:solidFill>
                  <a:prstClr val="black"/>
                </a:solidFill>
                <a:latin typeface="+mj-lt"/>
              </a:rPr>
              <a:t>P</a:t>
            </a:r>
            <a:r>
              <a:rPr lang="cs-CZ" sz="3200" b="1" dirty="0" smtClean="0">
                <a:solidFill>
                  <a:prstClr val="black"/>
                </a:solidFill>
                <a:latin typeface="+mj-lt"/>
              </a:rPr>
              <a:t>ohádky </a:t>
            </a:r>
            <a:r>
              <a:rPr lang="cs-CZ" sz="3200" b="1" dirty="0">
                <a:solidFill>
                  <a:prstClr val="black"/>
                </a:solidFill>
                <a:latin typeface="+mj-lt"/>
              </a:rPr>
              <a:t>se staly proslulými po celém světě, jsou půvabné svou </a:t>
            </a:r>
            <a:r>
              <a:rPr lang="cs-CZ" sz="3200" b="1" dirty="0" smtClean="0">
                <a:solidFill>
                  <a:prstClr val="black"/>
                </a:solidFill>
                <a:latin typeface="+mj-lt"/>
              </a:rPr>
              <a:t>magičností.</a:t>
            </a:r>
            <a:endParaRPr lang="cs-CZ" sz="3200" b="1" dirty="0">
              <a:solidFill>
                <a:prstClr val="black"/>
              </a:solidFill>
              <a:latin typeface="+mj-lt"/>
            </a:endParaRPr>
          </a:p>
          <a:p>
            <a:pPr lvl="8">
              <a:defRPr/>
            </a:pPr>
            <a:r>
              <a:rPr lang="cs-CZ" sz="3200" b="1" dirty="0">
                <a:solidFill>
                  <a:prstClr val="black"/>
                </a:solidFill>
                <a:latin typeface="+mj-lt"/>
              </a:rPr>
              <a:t>M</a:t>
            </a:r>
            <a:r>
              <a:rPr lang="cs-CZ" sz="3200" b="1" dirty="0" smtClean="0">
                <a:solidFill>
                  <a:prstClr val="black"/>
                </a:solidFill>
                <a:latin typeface="+mj-lt"/>
              </a:rPr>
              <a:t>otiv </a:t>
            </a:r>
            <a:r>
              <a:rPr lang="cs-CZ" sz="3200" b="1" dirty="0">
                <a:solidFill>
                  <a:prstClr val="black"/>
                </a:solidFill>
                <a:latin typeface="+mj-lt"/>
              </a:rPr>
              <a:t>komunikace mezi lidmi a zvířaty a morálním nadšením boje dobra se </a:t>
            </a:r>
            <a:r>
              <a:rPr lang="cs-CZ" sz="3200" b="1" dirty="0" smtClean="0">
                <a:solidFill>
                  <a:prstClr val="black"/>
                </a:solidFill>
                <a:latin typeface="+mj-lt"/>
              </a:rPr>
              <a:t>zlem.</a:t>
            </a:r>
            <a:endParaRPr lang="cs-CZ" sz="3200" b="1" dirty="0">
              <a:solidFill>
                <a:prstClr val="black"/>
              </a:solidFill>
              <a:latin typeface="+mj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cs-CZ" sz="2000" b="1" i="1" dirty="0">
              <a:solidFill>
                <a:srgbClr val="662266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cs-CZ" dirty="0"/>
          </a:p>
        </p:txBody>
      </p:sp>
      <p:pic>
        <p:nvPicPr>
          <p:cNvPr id="5122" name="Picture 2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3117305" cy="302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68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Stupně šedé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</TotalTime>
  <Words>421</Words>
  <Application>Microsoft Office PowerPoint</Application>
  <PresentationFormat>Předvádění na obrazovce (4:3)</PresentationFormat>
  <Paragraphs>117</Paragraphs>
  <Slides>10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10</vt:i4>
      </vt:variant>
    </vt:vector>
  </HeadingPairs>
  <TitlesOfParts>
    <vt:vector size="12" baseType="lpstr">
      <vt:lpstr>Motiv systému Office</vt:lpstr>
      <vt:lpstr>2_Motiv systému Office</vt:lpstr>
      <vt:lpstr>Pohádky bratří Grimmů</vt:lpstr>
      <vt:lpstr>Pohádky-kvíz</vt:lpstr>
      <vt:lpstr>Pohádky-Kvíz</vt:lpstr>
      <vt:lpstr> Spojte pohádkové dvojice: </vt:lpstr>
      <vt:lpstr>Prezentace aplikace PowerPoint</vt:lpstr>
      <vt:lpstr>Bratři grimmové</vt:lpstr>
      <vt:lpstr>Bratři grimmové</vt:lpstr>
      <vt:lpstr>Bratři grimmové</vt:lpstr>
      <vt:lpstr>Bratři grimmové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Pohádky bratří Grimmů</dc:title>
  <dc:creator>Uživatel</dc:creator>
  <cp:lastModifiedBy>Uživatel</cp:lastModifiedBy>
  <cp:revision>139</cp:revision>
  <dcterms:created xsi:type="dcterms:W3CDTF">2011-09-26T11:26:48Z</dcterms:created>
  <dcterms:modified xsi:type="dcterms:W3CDTF">2012-11-24T09:52:09Z</dcterms:modified>
</cp:coreProperties>
</file>