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8"/>
  </p:notesMasterIdLst>
  <p:sldIdLst>
    <p:sldId id="312" r:id="rId3"/>
    <p:sldId id="308" r:id="rId4"/>
    <p:sldId id="310" r:id="rId5"/>
    <p:sldId id="309" r:id="rId6"/>
    <p:sldId id="314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822" autoAdjust="0"/>
  </p:normalViewPr>
  <p:slideViewPr>
    <p:cSldViewPr>
      <p:cViewPr varScale="1">
        <p:scale>
          <a:sx n="74" d="100"/>
          <a:sy n="74" d="100"/>
        </p:scale>
        <p:origin x="-126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6D25C4-AA01-4F4C-BA40-54A62A8FBC48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8F4104-0D6A-456E-AB6E-4CC1E9775A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69934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8F4104-0D6A-456E-AB6E-4CC1E9775A04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62724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3179A-FA2E-4FDD-B520-6CB2FEA868E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C959D-71C8-4197-B580-863D79AB4DB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908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3179A-FA2E-4FDD-B520-6CB2FEA868E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C959D-71C8-4197-B580-863D79AB4DB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1612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3179A-FA2E-4FDD-B520-6CB2FEA868E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C959D-71C8-4197-B580-863D79AB4DB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7804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3179A-FA2E-4FDD-B520-6CB2FEA868E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C959D-71C8-4197-B580-863D79AB4DB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084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3179A-FA2E-4FDD-B520-6CB2FEA868E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C959D-71C8-4197-B580-863D79AB4DB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98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3179A-FA2E-4FDD-B520-6CB2FEA868E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C959D-71C8-4197-B580-863D79AB4DB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4516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3179A-FA2E-4FDD-B520-6CB2FEA868E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C959D-71C8-4197-B580-863D79AB4DB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7943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3179A-FA2E-4FDD-B520-6CB2FEA868E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C959D-71C8-4197-B580-863D79AB4DB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16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3179A-FA2E-4FDD-B520-6CB2FEA868E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C959D-71C8-4197-B580-863D79AB4DB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156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3179A-FA2E-4FDD-B520-6CB2FEA868E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C959D-71C8-4197-B580-863D79AB4DB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425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3179A-FA2E-4FDD-B520-6CB2FEA868E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C959D-71C8-4197-B580-863D79AB4DB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4502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3179A-FA2E-4FDD-B520-6CB2FEA868E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C959D-71C8-4197-B580-863D79AB4DB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85328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3179A-FA2E-4FDD-B520-6CB2FEA868E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C959D-71C8-4197-B580-863D79AB4DB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99349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3179A-FA2E-4FDD-B520-6CB2FEA868E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C959D-71C8-4197-B580-863D79AB4DB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99032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3179A-FA2E-4FDD-B520-6CB2FEA868E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C959D-71C8-4197-B580-863D79AB4DB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0241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3179A-FA2E-4FDD-B520-6CB2FEA868E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C959D-71C8-4197-B580-863D79AB4DB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089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3179A-FA2E-4FDD-B520-6CB2FEA868E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C959D-71C8-4197-B580-863D79AB4DB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1710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3179A-FA2E-4FDD-B520-6CB2FEA868E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C959D-71C8-4197-B580-863D79AB4DB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51083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3179A-FA2E-4FDD-B520-6CB2FEA868E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C959D-71C8-4197-B580-863D79AB4DB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401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3179A-FA2E-4FDD-B520-6CB2FEA868E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C959D-71C8-4197-B580-863D79AB4DB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8450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3179A-FA2E-4FDD-B520-6CB2FEA868E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C959D-71C8-4197-B580-863D79AB4DB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8792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3179A-FA2E-4FDD-B520-6CB2FEA868E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C959D-71C8-4197-B580-863D79AB4DB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234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43179A-FA2E-4FDD-B520-6CB2FEA868E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C959D-71C8-4197-B580-863D79AB4DB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323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43179A-FA2E-4FDD-B520-6CB2FEA868E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24.11.2012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C959D-71C8-4197-B580-863D79AB4DB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8489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412776"/>
            <a:ext cx="7772400" cy="792089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Novelistická pohádka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</a:endParaRPr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620687"/>
            <a:ext cx="71287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solidFill>
                  <a:prstClr val="black"/>
                </a:solidFill>
              </a:rPr>
              <a:t>Základní škola a Mateřská škola, Liberec, Barvířská 38/6, příspěvková organizace</a:t>
            </a:r>
            <a:endParaRPr lang="cs-CZ" sz="1600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77205" y="2750799"/>
            <a:ext cx="78488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prstClr val="black"/>
                </a:solidFill>
              </a:rPr>
              <a:t>Název :      </a:t>
            </a:r>
            <a:r>
              <a:rPr lang="cs-CZ" sz="1600" b="1" dirty="0" smtClean="0">
                <a:solidFill>
                  <a:prstClr val="black"/>
                </a:solidFill>
              </a:rPr>
              <a:t>VY_32_inovace_09 Český jazyk a literatura – Na počátku prý stálo slovo</a:t>
            </a:r>
          </a:p>
          <a:p>
            <a:r>
              <a:rPr lang="cs-CZ" sz="1600" dirty="0" smtClean="0">
                <a:solidFill>
                  <a:prstClr val="black"/>
                </a:solidFill>
              </a:rPr>
              <a:t>Autor:        Iveta </a:t>
            </a:r>
            <a:r>
              <a:rPr lang="cs-CZ" sz="1600" dirty="0" err="1" smtClean="0">
                <a:solidFill>
                  <a:prstClr val="black"/>
                </a:solidFill>
              </a:rPr>
              <a:t>Loumová</a:t>
            </a:r>
            <a:endParaRPr lang="cs-CZ" sz="1600" dirty="0" smtClean="0">
              <a:solidFill>
                <a:prstClr val="black"/>
              </a:solidFill>
            </a:endParaRPr>
          </a:p>
          <a:p>
            <a:r>
              <a:rPr lang="cs-CZ" sz="1600" dirty="0" smtClean="0">
                <a:solidFill>
                  <a:prstClr val="black"/>
                </a:solidFill>
              </a:rPr>
              <a:t>Období:     Prosinec  2011</a:t>
            </a:r>
          </a:p>
          <a:p>
            <a:r>
              <a:rPr lang="cs-CZ" sz="1600" dirty="0" smtClean="0">
                <a:solidFill>
                  <a:prstClr val="black"/>
                </a:solidFill>
              </a:rPr>
              <a:t>Věková skupina:      </a:t>
            </a:r>
            <a:r>
              <a:rPr lang="cs-CZ" sz="1600" dirty="0">
                <a:solidFill>
                  <a:prstClr val="black"/>
                </a:solidFill>
              </a:rPr>
              <a:t>6</a:t>
            </a:r>
            <a:r>
              <a:rPr lang="cs-CZ" sz="1600" dirty="0" smtClean="0">
                <a:solidFill>
                  <a:prstClr val="black"/>
                </a:solidFill>
              </a:rPr>
              <a:t>. ročník</a:t>
            </a:r>
          </a:p>
          <a:p>
            <a:r>
              <a:rPr lang="cs-CZ" sz="1600" dirty="0" smtClean="0">
                <a:solidFill>
                  <a:prstClr val="black"/>
                </a:solidFill>
              </a:rPr>
              <a:t>Tematická oblast:    </a:t>
            </a:r>
            <a:r>
              <a:rPr lang="cs-CZ" sz="1600" dirty="0">
                <a:solidFill>
                  <a:prstClr val="black"/>
                </a:solidFill>
              </a:rPr>
              <a:t>Č</a:t>
            </a:r>
            <a:r>
              <a:rPr lang="cs-CZ" sz="1600" dirty="0" smtClean="0">
                <a:solidFill>
                  <a:prstClr val="black"/>
                </a:solidFill>
              </a:rPr>
              <a:t>eský jazyk a literatura – epické žánry</a:t>
            </a:r>
          </a:p>
          <a:p>
            <a:r>
              <a:rPr lang="cs-CZ" sz="1600" dirty="0" smtClean="0">
                <a:solidFill>
                  <a:prstClr val="black"/>
                </a:solidFill>
              </a:rPr>
              <a:t>Anotace:    </a:t>
            </a:r>
            <a:r>
              <a:rPr lang="cs-CZ" sz="1600" dirty="0">
                <a:solidFill>
                  <a:prstClr val="black"/>
                </a:solidFill>
              </a:rPr>
              <a:t>Představení znaků novelistické </a:t>
            </a:r>
            <a:r>
              <a:rPr lang="cs-CZ" sz="1600" dirty="0" smtClean="0">
                <a:solidFill>
                  <a:prstClr val="black"/>
                </a:solidFill>
              </a:rPr>
              <a:t>pohádky.</a:t>
            </a:r>
            <a:endParaRPr lang="cs-CZ" sz="1600" dirty="0">
              <a:solidFill>
                <a:prstClr val="black"/>
              </a:solidFill>
            </a:endParaRPr>
          </a:p>
          <a:p>
            <a:endParaRPr lang="cs-CZ" sz="1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434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 fontScale="90000"/>
          </a:bodyPr>
          <a:lstStyle/>
          <a:p>
            <a:r>
              <a:rPr lang="cs-CZ" sz="3600" b="1" cap="all" spc="300" dirty="0" smtClean="0">
                <a:solidFill>
                  <a:srgbClr val="FF0000"/>
                </a:solidFill>
                <a:latin typeface="Arial Black" pitchFamily="34" charset="0"/>
              </a:rPr>
              <a:t>ZAPAMATUJTE SI CO NEJVÍCE</a:t>
            </a:r>
            <a:br>
              <a:rPr lang="cs-CZ" sz="3600" b="1" cap="all" spc="3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cs-CZ" sz="3600" b="1" cap="all" spc="300" dirty="0" smtClean="0">
                <a:solidFill>
                  <a:srgbClr val="FF0000"/>
                </a:solidFill>
                <a:latin typeface="Arial Black" pitchFamily="34" charset="0"/>
              </a:rPr>
              <a:t>POSTAV Z TABULKY. </a:t>
            </a:r>
            <a:r>
              <a:rPr lang="cs-CZ" b="1" cap="all" spc="3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endParaRPr lang="cs-CZ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0118134"/>
              </p:ext>
            </p:extLst>
          </p:nvPr>
        </p:nvGraphicFramePr>
        <p:xfrm>
          <a:off x="251520" y="1268760"/>
          <a:ext cx="8435280" cy="527778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952328"/>
                <a:gridCol w="2715507"/>
                <a:gridCol w="2767445"/>
              </a:tblGrid>
              <a:tr h="127158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sz="3600" b="0" dirty="0" smtClean="0"/>
                        <a:t>      </a:t>
                      </a:r>
                      <a:r>
                        <a:rPr lang="cs-CZ" sz="3600" b="1" dirty="0" smtClean="0"/>
                        <a:t>PEKAŘ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sz="3600" dirty="0" smtClean="0"/>
                        <a:t> PRIMÁTOR</a:t>
                      </a:r>
                      <a:endParaRPr lang="cs-CZ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        </a:t>
                      </a:r>
                      <a:r>
                        <a:rPr lang="cs-CZ" sz="3600" dirty="0" smtClean="0"/>
                        <a:t>MNICH</a:t>
                      </a:r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580">
                <a:tc>
                  <a:txBody>
                    <a:bodyPr/>
                    <a:lstStyle/>
                    <a:p>
                      <a:r>
                        <a:rPr lang="cs-CZ" sz="4400" b="1" smtClean="0"/>
                        <a:t>      </a:t>
                      </a:r>
                      <a:r>
                        <a:rPr lang="cs-CZ" sz="3600" b="1" smtClean="0"/>
                        <a:t>ELF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sz="3600" b="1" dirty="0" smtClean="0"/>
                        <a:t>        VÍLA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sz="3600" b="1" dirty="0" smtClean="0"/>
                        <a:t>    KOVÁŘ</a:t>
                      </a:r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58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b="1" dirty="0" smtClean="0"/>
                        <a:t>  </a:t>
                      </a:r>
                      <a:r>
                        <a:rPr lang="cs-CZ" sz="3600" b="1" dirty="0" smtClean="0"/>
                        <a:t>HOSPODSKÝ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b="1" dirty="0" smtClean="0"/>
                    </a:p>
                    <a:p>
                      <a:r>
                        <a:rPr lang="cs-CZ" b="1" dirty="0" smtClean="0"/>
                        <a:t>         </a:t>
                      </a:r>
                      <a:r>
                        <a:rPr lang="cs-CZ" sz="3600" b="1" dirty="0" smtClean="0"/>
                        <a:t>ČARODĚJ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b="1" dirty="0" smtClean="0"/>
                        <a:t>          </a:t>
                      </a:r>
                      <a:r>
                        <a:rPr lang="cs-CZ" sz="3600" b="1" dirty="0" smtClean="0"/>
                        <a:t>OPICE</a:t>
                      </a:r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158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baseline="0" dirty="0" smtClean="0"/>
                        <a:t>     </a:t>
                      </a:r>
                      <a:r>
                        <a:rPr lang="cs-CZ" sz="3600" b="1" baseline="0" dirty="0" smtClean="0"/>
                        <a:t>    </a:t>
                      </a:r>
                      <a:r>
                        <a:rPr lang="cs-CZ" sz="3600" b="1" dirty="0" smtClean="0"/>
                        <a:t>  ČERT</a:t>
                      </a:r>
                      <a:endParaRPr lang="cs-CZ" sz="3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b="1" dirty="0" smtClean="0"/>
                    </a:p>
                    <a:p>
                      <a:r>
                        <a:rPr lang="cs-CZ" sz="3600" b="1" dirty="0" smtClean="0"/>
                        <a:t>    STUDENT 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b="1" dirty="0" smtClean="0"/>
                    </a:p>
                    <a:p>
                      <a:r>
                        <a:rPr lang="cs-CZ" b="1" dirty="0" smtClean="0"/>
                        <a:t>                </a:t>
                      </a:r>
                      <a:r>
                        <a:rPr lang="cs-CZ" sz="3600" b="1" dirty="0" smtClean="0"/>
                        <a:t>OSEL</a:t>
                      </a:r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234126" y="1223769"/>
            <a:ext cx="2958353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098" y="1223768"/>
            <a:ext cx="2893374" cy="131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26" y="5076587"/>
            <a:ext cx="3001472" cy="1502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26" y="2571359"/>
            <a:ext cx="2958354" cy="1263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26" y="3835070"/>
            <a:ext cx="2973244" cy="1304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2479" y="1223768"/>
            <a:ext cx="2734619" cy="1368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2479" y="2557641"/>
            <a:ext cx="2742066" cy="1263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097" y="3821352"/>
            <a:ext cx="2893374" cy="1340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461" y="2540244"/>
            <a:ext cx="2893373" cy="1281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7370" y="5076586"/>
            <a:ext cx="2719729" cy="1502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099" y="5085747"/>
            <a:ext cx="2893372" cy="1465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9924" y="3821352"/>
            <a:ext cx="2734620" cy="1304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48" y="116632"/>
            <a:ext cx="8136904" cy="6461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3167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5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90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35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7000"/>
                            </p:stCondLst>
                            <p:childTnLst>
                              <p:par>
                                <p:cTn id="4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500"/>
                            </p:stCondLst>
                            <p:childTnLst>
                              <p:par>
                                <p:cTn id="49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3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1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5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9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500"/>
                            </p:stCondLst>
                            <p:childTnLst>
                              <p:par>
                                <p:cTn id="82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3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"/>
                            </p:stCondLst>
                            <p:childTnLst>
                              <p:par>
                                <p:cTn id="86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500"/>
                            </p:stCondLst>
                            <p:childTnLst>
                              <p:par>
                                <p:cTn id="90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1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0"/>
                            </p:stCondLst>
                            <p:childTnLst>
                              <p:par>
                                <p:cTn id="94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5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500"/>
                            </p:stCondLst>
                            <p:childTnLst>
                              <p:par>
                                <p:cTn id="98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9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700808"/>
          </a:xfrm>
        </p:spPr>
        <p:txBody>
          <a:bodyPr>
            <a:normAutofit/>
          </a:bodyPr>
          <a:lstStyle/>
          <a:p>
            <a:r>
              <a:rPr lang="cs-CZ" sz="4000" b="1" cap="all" spc="300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NOVELISTICKá</a:t>
            </a:r>
            <a:r>
              <a:rPr lang="cs-CZ" sz="4000" b="1" cap="all" spc="3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</a:t>
            </a:r>
            <a:r>
              <a:rPr lang="cs-CZ" sz="4000" b="1" cap="all" spc="3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pohádka</a:t>
            </a:r>
            <a:br>
              <a:rPr lang="cs-CZ" sz="4000" b="1" cap="all" spc="3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5892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u="sng" dirty="0" smtClean="0">
                <a:solidFill>
                  <a:srgbClr val="FF0000"/>
                </a:solidFill>
              </a:rPr>
              <a:t>Autoři:</a:t>
            </a:r>
          </a:p>
          <a:p>
            <a:pPr>
              <a:buFont typeface="Wingdings" pitchFamily="2" charset="2"/>
              <a:buChar char="q"/>
            </a:pPr>
            <a:r>
              <a:rPr lang="cs-CZ" sz="3600" b="1" dirty="0" smtClean="0"/>
              <a:t>   Jan Werich  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00FF"/>
                </a:solidFill>
              </a:rPr>
              <a:t>  </a:t>
            </a:r>
            <a:r>
              <a:rPr lang="cs-CZ" sz="3600" b="1" dirty="0" err="1" smtClean="0">
                <a:solidFill>
                  <a:srgbClr val="FF00FF"/>
                </a:solidFill>
              </a:rPr>
              <a:t>Fimfárum</a:t>
            </a:r>
            <a:r>
              <a:rPr lang="cs-CZ" sz="3600" b="1" dirty="0">
                <a:solidFill>
                  <a:srgbClr val="FF00FF"/>
                </a:solidFill>
              </a:rPr>
              <a:t> </a:t>
            </a:r>
            <a:r>
              <a:rPr lang="cs-CZ" sz="3600" b="1" dirty="0" smtClean="0">
                <a:solidFill>
                  <a:srgbClr val="FF00FF"/>
                </a:solidFill>
              </a:rPr>
              <a:t>(Lakomá </a:t>
            </a:r>
            <a:r>
              <a:rPr lang="cs-CZ" sz="3600" b="1" dirty="0">
                <a:solidFill>
                  <a:srgbClr val="FF00FF"/>
                </a:solidFill>
              </a:rPr>
              <a:t>B</a:t>
            </a:r>
            <a:r>
              <a:rPr lang="cs-CZ" sz="3600" b="1" dirty="0" smtClean="0">
                <a:solidFill>
                  <a:srgbClr val="FF00FF"/>
                </a:solidFill>
              </a:rPr>
              <a:t>arka,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00FF"/>
                </a:solidFill>
              </a:rPr>
              <a:t>    Líná </a:t>
            </a:r>
            <a:r>
              <a:rPr lang="cs-CZ" sz="3600" b="1" dirty="0">
                <a:solidFill>
                  <a:srgbClr val="FF00FF"/>
                </a:solidFill>
              </a:rPr>
              <a:t>pohádka, Chlap, děd, vnuk, pes </a:t>
            </a:r>
            <a:endParaRPr lang="cs-CZ" sz="3600" b="1" dirty="0" smtClean="0">
              <a:solidFill>
                <a:srgbClr val="FF00FF"/>
              </a:solidFill>
            </a:endParaRPr>
          </a:p>
          <a:p>
            <a:pPr marL="0" indent="0">
              <a:buNone/>
            </a:pPr>
            <a:r>
              <a:rPr lang="cs-CZ" sz="3600" b="1" dirty="0">
                <a:solidFill>
                  <a:srgbClr val="FF00FF"/>
                </a:solidFill>
              </a:rPr>
              <a:t> </a:t>
            </a:r>
            <a:r>
              <a:rPr lang="cs-CZ" sz="3600" b="1" dirty="0" smtClean="0">
                <a:solidFill>
                  <a:srgbClr val="FF00FF"/>
                </a:solidFill>
              </a:rPr>
              <a:t>   a hrob)</a:t>
            </a:r>
          </a:p>
          <a:p>
            <a:pPr>
              <a:buFont typeface="Wingdings" pitchFamily="2" charset="2"/>
              <a:buChar char="q"/>
            </a:pPr>
            <a:r>
              <a:rPr lang="cs-CZ" sz="3600" b="1" dirty="0" smtClean="0"/>
              <a:t>   Josef Hiršal, Jiří Kolář 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00FF"/>
                </a:solidFill>
              </a:rPr>
              <a:t>       Kocourkov</a:t>
            </a:r>
          </a:p>
          <a:p>
            <a:pPr>
              <a:buFont typeface="Wingdings" pitchFamily="2" charset="2"/>
              <a:buChar char="q"/>
            </a:pPr>
            <a:r>
              <a:rPr lang="cs-CZ" sz="3600" b="1" dirty="0" smtClean="0"/>
              <a:t>   Božena Němcová – </a:t>
            </a:r>
            <a:r>
              <a:rPr lang="cs-CZ" sz="3600" b="1" dirty="0" smtClean="0">
                <a:solidFill>
                  <a:srgbClr val="FF00FF"/>
                </a:solidFill>
              </a:rPr>
              <a:t>Chytrá horákyně</a:t>
            </a:r>
          </a:p>
          <a:p>
            <a:pPr marL="0" indent="0">
              <a:buNone/>
            </a:pPr>
            <a:endParaRPr lang="cs-CZ" sz="3600" b="1" u="sng" dirty="0">
              <a:solidFill>
                <a:srgbClr val="FF0000"/>
              </a:solidFill>
            </a:endParaRPr>
          </a:p>
        </p:txBody>
      </p:sp>
      <p:pic>
        <p:nvPicPr>
          <p:cNvPr id="1027" name="Picture 3" descr="C:\Users\Uživatel\AppData\Local\Microsoft\Windows\Temporary Internet Files\Content.IE5\4RYR2SCC\MC9004105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836712"/>
            <a:ext cx="2219268" cy="231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živatel\AppData\Local\Microsoft\Windows\Temporary Internet Files\Content.IE5\XP98KUCS\MC9004363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944" y="4221088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8464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 fontScale="90000"/>
          </a:bodyPr>
          <a:lstStyle/>
          <a:p>
            <a:r>
              <a:rPr lang="cs-CZ" sz="5300" b="1" cap="all" spc="300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NOVELISTICKá</a:t>
            </a:r>
            <a:r>
              <a:rPr lang="cs-CZ" sz="5300" b="1" cap="all" spc="3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pohádka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rgbClr val="00B050"/>
              </a:buClr>
              <a:buFont typeface="Wingdings" pitchFamily="2" charset="2"/>
              <a:buChar char="q"/>
            </a:pPr>
            <a:r>
              <a:rPr lang="cs-CZ" sz="3600" b="1" dirty="0" smtClean="0"/>
              <a:t>je mladší než kouzelná pohádka</a:t>
            </a:r>
          </a:p>
          <a:p>
            <a:pPr>
              <a:buClr>
                <a:srgbClr val="00B050"/>
              </a:buClr>
              <a:buFont typeface="Wingdings" pitchFamily="2" charset="2"/>
              <a:buChar char="q"/>
            </a:pPr>
            <a:r>
              <a:rPr lang="cs-CZ" sz="3600" b="1" dirty="0"/>
              <a:t>j</a:t>
            </a:r>
            <a:r>
              <a:rPr lang="cs-CZ" sz="3600" b="1" dirty="0" smtClean="0"/>
              <a:t>ejí název je odvozen od slova novela</a:t>
            </a:r>
          </a:p>
          <a:p>
            <a:pPr>
              <a:buClr>
                <a:srgbClr val="00B050"/>
              </a:buClr>
              <a:buFont typeface="Wingdings" pitchFamily="2" charset="2"/>
              <a:buChar char="q"/>
            </a:pPr>
            <a:r>
              <a:rPr lang="cs-CZ" sz="3600" b="1" dirty="0"/>
              <a:t>o</a:t>
            </a:r>
            <a:r>
              <a:rPr lang="cs-CZ" sz="3600" b="1" dirty="0" smtClean="0"/>
              <a:t>bjevují se v ní prvky žertovné</a:t>
            </a:r>
          </a:p>
          <a:p>
            <a:pPr>
              <a:buClr>
                <a:srgbClr val="00B050"/>
              </a:buClr>
              <a:buFont typeface="Wingdings" pitchFamily="2" charset="2"/>
              <a:buChar char="q"/>
            </a:pPr>
            <a:r>
              <a:rPr lang="cs-CZ" sz="3600" b="1" dirty="0"/>
              <a:t>o</a:t>
            </a:r>
            <a:r>
              <a:rPr lang="cs-CZ" sz="3600" b="1" dirty="0" smtClean="0"/>
              <a:t>bsahuje motivy ze skutečného života</a:t>
            </a:r>
          </a:p>
          <a:p>
            <a:pPr>
              <a:buClr>
                <a:srgbClr val="00B050"/>
              </a:buClr>
              <a:buFont typeface="Wingdings" pitchFamily="2" charset="2"/>
              <a:buChar char="q"/>
            </a:pPr>
            <a:r>
              <a:rPr lang="cs-CZ" sz="3600" b="1" dirty="0"/>
              <a:t>v</a:t>
            </a:r>
            <a:r>
              <a:rPr lang="cs-CZ" sz="3600" b="1" dirty="0" smtClean="0"/>
              <a:t>ystupují v ní postavy z běžného života</a:t>
            </a:r>
          </a:p>
          <a:p>
            <a:pPr>
              <a:buClr>
                <a:srgbClr val="00B050"/>
              </a:buClr>
              <a:buFont typeface="Wingdings" pitchFamily="2" charset="2"/>
              <a:buChar char="q"/>
            </a:pPr>
            <a:endParaRPr lang="cs-CZ" sz="36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0"/>
            <a:ext cx="8496944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C:\Users\Uživatel\AppData\Local\Microsoft\Windows\Temporary Internet Files\Content.IE5\4RYR2SCC\MC90028706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866272"/>
            <a:ext cx="1872208" cy="2058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živatel\AppData\Local\Microsoft\Windows\Temporary Internet Files\Content.IE5\1NGIJL8T\MC90018610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15" y="4978476"/>
            <a:ext cx="1746504" cy="1834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živatel\AppData\Local\Microsoft\Windows\Temporary Internet Files\Content.IE5\XP98KUCS\MC900440571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940554"/>
            <a:ext cx="1872208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454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692696"/>
            <a:ext cx="7344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prstClr val="black"/>
                </a:solidFill>
              </a:rPr>
              <a:t>Zdroj použité literatury:</a:t>
            </a:r>
          </a:p>
          <a:p>
            <a:r>
              <a:rPr lang="cs-CZ" sz="1400" dirty="0" smtClean="0"/>
              <a:t>MĚCHUROVÁ</a:t>
            </a:r>
            <a:r>
              <a:rPr lang="cs-CZ" sz="1400" dirty="0"/>
              <a:t>, Albína. </a:t>
            </a:r>
            <a:r>
              <a:rPr lang="cs-CZ" sz="1400" i="1" dirty="0"/>
              <a:t>Čítanka pro 6. ročník ZŠ a </a:t>
            </a:r>
            <a:r>
              <a:rPr lang="cs-CZ" sz="1400" i="1" dirty="0" smtClean="0"/>
              <a:t>primu </a:t>
            </a:r>
            <a:r>
              <a:rPr lang="cs-CZ" sz="1400" i="1" dirty="0"/>
              <a:t>VG</a:t>
            </a:r>
            <a:r>
              <a:rPr lang="cs-CZ" sz="1400" dirty="0" smtClean="0"/>
              <a:t>. </a:t>
            </a:r>
            <a:r>
              <a:rPr lang="cs-CZ" sz="1400" dirty="0"/>
              <a:t>Havlíčkův Brod: Fragment, 1997. ISBN 80-7200-121-3. </a:t>
            </a:r>
            <a:endParaRPr lang="cs-CZ" sz="1400" dirty="0" smtClean="0"/>
          </a:p>
          <a:p>
            <a:endParaRPr lang="cs-CZ" sz="1400" dirty="0" smtClean="0"/>
          </a:p>
        </p:txBody>
      </p:sp>
      <p:sp>
        <p:nvSpPr>
          <p:cNvPr id="4" name="Obdélník 3"/>
          <p:cNvSpPr/>
          <p:nvPr/>
        </p:nvSpPr>
        <p:spPr>
          <a:xfrm>
            <a:off x="323528" y="1988840"/>
            <a:ext cx="8208912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>
              <a:solidFill>
                <a:prstClr val="black"/>
              </a:solidFill>
            </a:endParaRPr>
          </a:p>
          <a:p>
            <a:r>
              <a:rPr lang="cs-CZ" sz="1400" dirty="0" smtClean="0">
                <a:solidFill>
                  <a:prstClr val="black"/>
                </a:solidFill>
              </a:rPr>
              <a:t>Zdroj </a:t>
            </a:r>
            <a:r>
              <a:rPr lang="cs-CZ" sz="1400" dirty="0">
                <a:solidFill>
                  <a:prstClr val="black"/>
                </a:solidFill>
              </a:rPr>
              <a:t>obrázků: </a:t>
            </a:r>
            <a:endParaRPr lang="cs-CZ" sz="1400" dirty="0" smtClean="0">
              <a:solidFill>
                <a:prstClr val="black"/>
              </a:solidFill>
            </a:endParaRPr>
          </a:p>
          <a:p>
            <a:r>
              <a:rPr lang="cs-CZ" sz="1400" dirty="0" smtClean="0">
                <a:solidFill>
                  <a:prstClr val="black"/>
                </a:solidFill>
              </a:rPr>
              <a:t>Galerie </a:t>
            </a:r>
            <a:r>
              <a:rPr lang="cs-CZ" sz="1400" dirty="0">
                <a:solidFill>
                  <a:prstClr val="black"/>
                </a:solidFill>
              </a:rPr>
              <a:t>Microsoft Office</a:t>
            </a:r>
          </a:p>
          <a:p>
            <a:endParaRPr lang="cs-CZ" dirty="0" smtClean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endParaRPr lang="cs-CZ" dirty="0" smtClean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endParaRPr lang="cs-CZ" dirty="0" smtClean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21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Stupně šedé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iv systému Office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1955</TotalTime>
  <Words>196</Words>
  <Application>Microsoft Office PowerPoint</Application>
  <PresentationFormat>Předvádění na obrazovce (4:3)</PresentationFormat>
  <Paragraphs>59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1_Motiv systému Office</vt:lpstr>
      <vt:lpstr>2_Motiv systému Office</vt:lpstr>
      <vt:lpstr>Novelistická pohádka</vt:lpstr>
      <vt:lpstr>ZAPAMATUJTE SI CO NEJVÍCE POSTAV Z TABULKY.  </vt:lpstr>
      <vt:lpstr>NOVELISTICKá pohádka </vt:lpstr>
      <vt:lpstr>NOVELISTICKá pohádka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Novelistická pohádka</dc:title>
  <dc:creator>Uživatel</dc:creator>
  <cp:lastModifiedBy>Uživatel</cp:lastModifiedBy>
  <cp:revision>287</cp:revision>
  <dcterms:created xsi:type="dcterms:W3CDTF">2011-09-26T11:26:48Z</dcterms:created>
  <dcterms:modified xsi:type="dcterms:W3CDTF">2012-11-24T09:51:35Z</dcterms:modified>
</cp:coreProperties>
</file>