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70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88E08B-5324-4A0D-B315-235CBEB17D49}" type="doc">
      <dgm:prSet loTypeId="urn:microsoft.com/office/officeart/2005/8/layout/cycle2" loCatId="cycle" qsTypeId="urn:microsoft.com/office/officeart/2005/8/quickstyle/3d9" qsCatId="3D" csTypeId="urn:microsoft.com/office/officeart/2005/8/colors/accent6_3" csCatId="accent6" phldr="1"/>
      <dgm:spPr/>
      <dgm:t>
        <a:bodyPr/>
        <a:lstStyle/>
        <a:p>
          <a:endParaRPr lang="cs-CZ"/>
        </a:p>
      </dgm:t>
    </dgm:pt>
    <dgm:pt modelId="{96B5374E-A32F-49F3-AF7F-78437380E64C}">
      <dgm:prSet phldrT="[Text]" custT="1"/>
      <dgm:spPr/>
      <dgm:t>
        <a:bodyPr/>
        <a:lstStyle/>
        <a:p>
          <a:r>
            <a:rPr lang="cs-CZ" sz="1200" dirty="0" smtClean="0"/>
            <a:t>Spotřebitelská zařízení</a:t>
          </a:r>
          <a:endParaRPr lang="cs-CZ" sz="1200" dirty="0"/>
        </a:p>
      </dgm:t>
    </dgm:pt>
    <dgm:pt modelId="{D581000C-6326-4CAB-9B60-3F917F2AB843}" type="parTrans" cxnId="{5D060638-04DB-44D5-9D85-6A9B5AFD526D}">
      <dgm:prSet/>
      <dgm:spPr/>
      <dgm:t>
        <a:bodyPr/>
        <a:lstStyle/>
        <a:p>
          <a:endParaRPr lang="cs-CZ"/>
        </a:p>
      </dgm:t>
    </dgm:pt>
    <dgm:pt modelId="{8D8FC549-B324-43C7-A71C-BDEA16AEBC47}" type="sibTrans" cxnId="{5D060638-04DB-44D5-9D85-6A9B5AFD526D}">
      <dgm:prSet/>
      <dgm:spPr/>
      <dgm:t>
        <a:bodyPr/>
        <a:lstStyle/>
        <a:p>
          <a:endParaRPr lang="cs-CZ"/>
        </a:p>
      </dgm:t>
    </dgm:pt>
    <dgm:pt modelId="{E51037CF-2D7B-412E-B720-7A92DD2894E2}">
      <dgm:prSet phldrT="[Text]" custT="1"/>
      <dgm:spPr/>
      <dgm:t>
        <a:bodyPr/>
        <a:lstStyle/>
        <a:p>
          <a:r>
            <a:rPr lang="cs-CZ" sz="1400" dirty="0" smtClean="0"/>
            <a:t>spotřebitelé</a:t>
          </a:r>
          <a:endParaRPr lang="cs-CZ" sz="1300" dirty="0"/>
        </a:p>
      </dgm:t>
    </dgm:pt>
    <dgm:pt modelId="{72EA1FC0-3B2B-4012-9AC8-9D56A8FFA7BC}" type="parTrans" cxnId="{21DBCFC7-9C27-459F-9F8B-E26AF7A64250}">
      <dgm:prSet/>
      <dgm:spPr/>
      <dgm:t>
        <a:bodyPr/>
        <a:lstStyle/>
        <a:p>
          <a:endParaRPr lang="cs-CZ"/>
        </a:p>
      </dgm:t>
    </dgm:pt>
    <dgm:pt modelId="{02898E32-45D2-4563-8A0F-CAAC329B30C4}" type="sibTrans" cxnId="{21DBCFC7-9C27-459F-9F8B-E26AF7A64250}">
      <dgm:prSet/>
      <dgm:spPr/>
      <dgm:t>
        <a:bodyPr/>
        <a:lstStyle/>
        <a:p>
          <a:endParaRPr lang="cs-CZ"/>
        </a:p>
      </dgm:t>
    </dgm:pt>
    <dgm:pt modelId="{D9B829B4-BC7E-4F77-8646-D6BDA743E2A8}">
      <dgm:prSet phldrT="[Text]" custT="1"/>
      <dgm:spPr/>
      <dgm:t>
        <a:bodyPr/>
        <a:lstStyle/>
        <a:p>
          <a:r>
            <a:rPr lang="cs-CZ" sz="1800" dirty="0" smtClean="0"/>
            <a:t>distribuce</a:t>
          </a:r>
          <a:endParaRPr lang="cs-CZ" sz="1300" dirty="0"/>
        </a:p>
      </dgm:t>
    </dgm:pt>
    <dgm:pt modelId="{BDD96729-21AF-4796-9497-85F3666B377E}" type="parTrans" cxnId="{DC29985E-BF9F-46EC-9B9B-F719E6EBF34E}">
      <dgm:prSet/>
      <dgm:spPr/>
      <dgm:t>
        <a:bodyPr/>
        <a:lstStyle/>
        <a:p>
          <a:endParaRPr lang="cs-CZ"/>
        </a:p>
      </dgm:t>
    </dgm:pt>
    <dgm:pt modelId="{27093E6B-9922-45DD-98A5-03D0F95893BE}" type="sibTrans" cxnId="{DC29985E-BF9F-46EC-9B9B-F719E6EBF34E}">
      <dgm:prSet/>
      <dgm:spPr/>
      <dgm:t>
        <a:bodyPr/>
        <a:lstStyle/>
        <a:p>
          <a:endParaRPr lang="cs-CZ"/>
        </a:p>
      </dgm:t>
    </dgm:pt>
    <dgm:pt modelId="{77881E5E-2226-41D0-A0BE-EEA00332A29F}">
      <dgm:prSet phldrT="[Text]" custT="1"/>
      <dgm:spPr/>
      <dgm:t>
        <a:bodyPr/>
        <a:lstStyle/>
        <a:p>
          <a:r>
            <a:rPr lang="cs-CZ" sz="2000" dirty="0" smtClean="0"/>
            <a:t>přenos</a:t>
          </a:r>
          <a:endParaRPr lang="cs-CZ" sz="1300" dirty="0"/>
        </a:p>
      </dgm:t>
    </dgm:pt>
    <dgm:pt modelId="{DB34FEA5-5071-4781-965B-255DA0792CFC}" type="parTrans" cxnId="{33F5FA02-1461-485C-97A3-4088252895D9}">
      <dgm:prSet/>
      <dgm:spPr/>
      <dgm:t>
        <a:bodyPr/>
        <a:lstStyle/>
        <a:p>
          <a:endParaRPr lang="cs-CZ"/>
        </a:p>
      </dgm:t>
    </dgm:pt>
    <dgm:pt modelId="{ADD85735-B56B-43DA-BE97-0525964C6020}" type="sibTrans" cxnId="{33F5FA02-1461-485C-97A3-4088252895D9}">
      <dgm:prSet/>
      <dgm:spPr/>
      <dgm:t>
        <a:bodyPr/>
        <a:lstStyle/>
        <a:p>
          <a:endParaRPr lang="cs-CZ"/>
        </a:p>
      </dgm:t>
    </dgm:pt>
    <dgm:pt modelId="{7223C382-09B9-470D-839B-9EB0BC416AC7}">
      <dgm:prSet phldrT="[Text]"/>
      <dgm:spPr/>
      <dgm:t>
        <a:bodyPr/>
        <a:lstStyle/>
        <a:p>
          <a:r>
            <a:rPr lang="cs-CZ" dirty="0" smtClean="0"/>
            <a:t>Dodavatelé elektřiny</a:t>
          </a:r>
          <a:endParaRPr lang="cs-CZ" dirty="0"/>
        </a:p>
      </dgm:t>
    </dgm:pt>
    <dgm:pt modelId="{B92B7C07-DAD5-493E-97B1-B1C81CCCD556}" type="parTrans" cxnId="{10B27093-883C-4435-9E50-ECBD62627579}">
      <dgm:prSet/>
      <dgm:spPr/>
      <dgm:t>
        <a:bodyPr/>
        <a:lstStyle/>
        <a:p>
          <a:endParaRPr lang="cs-CZ"/>
        </a:p>
      </dgm:t>
    </dgm:pt>
    <dgm:pt modelId="{ACD23A47-6970-485D-BECA-063AA0A85409}" type="sibTrans" cxnId="{10B27093-883C-4435-9E50-ECBD62627579}">
      <dgm:prSet/>
      <dgm:spPr/>
      <dgm:t>
        <a:bodyPr/>
        <a:lstStyle/>
        <a:p>
          <a:endParaRPr lang="cs-CZ"/>
        </a:p>
      </dgm:t>
    </dgm:pt>
    <dgm:pt modelId="{C14C9635-66E5-451F-8B86-F30AC3DB72F0}" type="pres">
      <dgm:prSet presAssocID="{6988E08B-5324-4A0D-B315-235CBEB17D4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0F4B9C-6620-405F-9289-B2BC0D7C6CAF}" type="pres">
      <dgm:prSet presAssocID="{96B5374E-A32F-49F3-AF7F-78437380E64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C59E84-D918-4FFC-AA25-ED0DE4C8B171}" type="pres">
      <dgm:prSet presAssocID="{8D8FC549-B324-43C7-A71C-BDEA16AEBC47}" presName="sibTrans" presStyleLbl="sibTrans2D1" presStyleIdx="0" presStyleCnt="5"/>
      <dgm:spPr/>
      <dgm:t>
        <a:bodyPr/>
        <a:lstStyle/>
        <a:p>
          <a:endParaRPr lang="cs-CZ"/>
        </a:p>
      </dgm:t>
    </dgm:pt>
    <dgm:pt modelId="{74A053F2-E11F-4590-8D1B-F04E26133AA2}" type="pres">
      <dgm:prSet presAssocID="{8D8FC549-B324-43C7-A71C-BDEA16AEBC47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4B367462-B1C7-4A33-B8C8-CE154A31AE9F}" type="pres">
      <dgm:prSet presAssocID="{E51037CF-2D7B-412E-B720-7A92DD2894E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EB412A-E907-48A9-A160-828A3943527E}" type="pres">
      <dgm:prSet presAssocID="{02898E32-45D2-4563-8A0F-CAAC329B30C4}" presName="sibTrans" presStyleLbl="sibTrans2D1" presStyleIdx="1" presStyleCnt="5"/>
      <dgm:spPr/>
      <dgm:t>
        <a:bodyPr/>
        <a:lstStyle/>
        <a:p>
          <a:endParaRPr lang="cs-CZ"/>
        </a:p>
      </dgm:t>
    </dgm:pt>
    <dgm:pt modelId="{87E34EA3-FC6D-48F0-98FC-E6237B3E1C92}" type="pres">
      <dgm:prSet presAssocID="{02898E32-45D2-4563-8A0F-CAAC329B30C4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769FE672-6DA0-4E26-8DBD-270FF96D5AB8}" type="pres">
      <dgm:prSet presAssocID="{D9B829B4-BC7E-4F77-8646-D6BDA743E2A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103E0-8C45-4551-B7A7-E4E4B8B5EF9D}" type="pres">
      <dgm:prSet presAssocID="{27093E6B-9922-45DD-98A5-03D0F95893BE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2AE5F22-FAEF-4292-BCF9-5871450D59AF}" type="pres">
      <dgm:prSet presAssocID="{27093E6B-9922-45DD-98A5-03D0F95893BE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96350A98-7A0B-4DBF-B4D3-4FD921E88CFC}" type="pres">
      <dgm:prSet presAssocID="{77881E5E-2226-41D0-A0BE-EEA00332A29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8C3C34-77BD-4166-846D-80047003F74E}" type="pres">
      <dgm:prSet presAssocID="{ADD85735-B56B-43DA-BE97-0525964C602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CFBAF280-0DEC-4CCE-8A79-A99732F67C3C}" type="pres">
      <dgm:prSet presAssocID="{ADD85735-B56B-43DA-BE97-0525964C602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3659921-7DD0-439F-85EA-A57DD2992613}" type="pres">
      <dgm:prSet presAssocID="{7223C382-09B9-470D-839B-9EB0BC416AC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FAECC-9EFB-4AE7-BC85-5FE4B4E5C670}" type="pres">
      <dgm:prSet presAssocID="{ACD23A47-6970-485D-BECA-063AA0A85409}" presName="sibTrans" presStyleLbl="sibTrans2D1" presStyleIdx="4" presStyleCnt="5"/>
      <dgm:spPr/>
      <dgm:t>
        <a:bodyPr/>
        <a:lstStyle/>
        <a:p>
          <a:endParaRPr lang="cs-CZ"/>
        </a:p>
      </dgm:t>
    </dgm:pt>
    <dgm:pt modelId="{BFCFBA09-6C4D-47EA-88FB-011A334ABB38}" type="pres">
      <dgm:prSet presAssocID="{ACD23A47-6970-485D-BECA-063AA0A85409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55DBF794-2C17-43BD-B04E-E78842BABFF8}" type="presOf" srcId="{ACD23A47-6970-485D-BECA-063AA0A85409}" destId="{BFCFBA09-6C4D-47EA-88FB-011A334ABB38}" srcOrd="1" destOrd="0" presId="urn:microsoft.com/office/officeart/2005/8/layout/cycle2"/>
    <dgm:cxn modelId="{DC29985E-BF9F-46EC-9B9B-F719E6EBF34E}" srcId="{6988E08B-5324-4A0D-B315-235CBEB17D49}" destId="{D9B829B4-BC7E-4F77-8646-D6BDA743E2A8}" srcOrd="2" destOrd="0" parTransId="{BDD96729-21AF-4796-9497-85F3666B377E}" sibTransId="{27093E6B-9922-45DD-98A5-03D0F95893BE}"/>
    <dgm:cxn modelId="{64E00076-9031-4EA3-8806-4FB9E9E3BF3E}" type="presOf" srcId="{ACD23A47-6970-485D-BECA-063AA0A85409}" destId="{020FAECC-9EFB-4AE7-BC85-5FE4B4E5C670}" srcOrd="0" destOrd="0" presId="urn:microsoft.com/office/officeart/2005/8/layout/cycle2"/>
    <dgm:cxn modelId="{54FF2FF9-3311-4A67-B94E-53AB45D39137}" type="presOf" srcId="{77881E5E-2226-41D0-A0BE-EEA00332A29F}" destId="{96350A98-7A0B-4DBF-B4D3-4FD921E88CFC}" srcOrd="0" destOrd="0" presId="urn:microsoft.com/office/officeart/2005/8/layout/cycle2"/>
    <dgm:cxn modelId="{697D5025-24CC-40B9-B701-75F9563FD3BE}" type="presOf" srcId="{ADD85735-B56B-43DA-BE97-0525964C6020}" destId="{CFBAF280-0DEC-4CCE-8A79-A99732F67C3C}" srcOrd="1" destOrd="0" presId="urn:microsoft.com/office/officeart/2005/8/layout/cycle2"/>
    <dgm:cxn modelId="{10B27093-883C-4435-9E50-ECBD62627579}" srcId="{6988E08B-5324-4A0D-B315-235CBEB17D49}" destId="{7223C382-09B9-470D-839B-9EB0BC416AC7}" srcOrd="4" destOrd="0" parTransId="{B92B7C07-DAD5-493E-97B1-B1C81CCCD556}" sibTransId="{ACD23A47-6970-485D-BECA-063AA0A85409}"/>
    <dgm:cxn modelId="{21DBCFC7-9C27-459F-9F8B-E26AF7A64250}" srcId="{6988E08B-5324-4A0D-B315-235CBEB17D49}" destId="{E51037CF-2D7B-412E-B720-7A92DD2894E2}" srcOrd="1" destOrd="0" parTransId="{72EA1FC0-3B2B-4012-9AC8-9D56A8FFA7BC}" sibTransId="{02898E32-45D2-4563-8A0F-CAAC329B30C4}"/>
    <dgm:cxn modelId="{19960C22-D987-46B7-B569-00300A4C5EA9}" type="presOf" srcId="{E51037CF-2D7B-412E-B720-7A92DD2894E2}" destId="{4B367462-B1C7-4A33-B8C8-CE154A31AE9F}" srcOrd="0" destOrd="0" presId="urn:microsoft.com/office/officeart/2005/8/layout/cycle2"/>
    <dgm:cxn modelId="{33F5FA02-1461-485C-97A3-4088252895D9}" srcId="{6988E08B-5324-4A0D-B315-235CBEB17D49}" destId="{77881E5E-2226-41D0-A0BE-EEA00332A29F}" srcOrd="3" destOrd="0" parTransId="{DB34FEA5-5071-4781-965B-255DA0792CFC}" sibTransId="{ADD85735-B56B-43DA-BE97-0525964C6020}"/>
    <dgm:cxn modelId="{44F3FE89-C495-4270-9936-D431206B1F10}" type="presOf" srcId="{96B5374E-A32F-49F3-AF7F-78437380E64C}" destId="{470F4B9C-6620-405F-9289-B2BC0D7C6CAF}" srcOrd="0" destOrd="0" presId="urn:microsoft.com/office/officeart/2005/8/layout/cycle2"/>
    <dgm:cxn modelId="{70C29721-8BFE-45A4-94C7-E9705C28624C}" type="presOf" srcId="{7223C382-09B9-470D-839B-9EB0BC416AC7}" destId="{53659921-7DD0-439F-85EA-A57DD2992613}" srcOrd="0" destOrd="0" presId="urn:microsoft.com/office/officeart/2005/8/layout/cycle2"/>
    <dgm:cxn modelId="{A4963E16-1876-4F69-B816-9916B4D9292A}" type="presOf" srcId="{8D8FC549-B324-43C7-A71C-BDEA16AEBC47}" destId="{0BC59E84-D918-4FFC-AA25-ED0DE4C8B171}" srcOrd="0" destOrd="0" presId="urn:microsoft.com/office/officeart/2005/8/layout/cycle2"/>
    <dgm:cxn modelId="{03206612-4B94-4DB2-B106-E0F2A83885B6}" type="presOf" srcId="{02898E32-45D2-4563-8A0F-CAAC329B30C4}" destId="{75EB412A-E907-48A9-A160-828A3943527E}" srcOrd="0" destOrd="0" presId="urn:microsoft.com/office/officeart/2005/8/layout/cycle2"/>
    <dgm:cxn modelId="{74D09DEF-56A4-4B8F-8E2C-6C71C671D848}" type="presOf" srcId="{27093E6B-9922-45DD-98A5-03D0F95893BE}" destId="{62B103E0-8C45-4551-B7A7-E4E4B8B5EF9D}" srcOrd="0" destOrd="0" presId="urn:microsoft.com/office/officeart/2005/8/layout/cycle2"/>
    <dgm:cxn modelId="{69D37704-19AB-4C4A-BC6C-75622AE9E096}" type="presOf" srcId="{8D8FC549-B324-43C7-A71C-BDEA16AEBC47}" destId="{74A053F2-E11F-4590-8D1B-F04E26133AA2}" srcOrd="1" destOrd="0" presId="urn:microsoft.com/office/officeart/2005/8/layout/cycle2"/>
    <dgm:cxn modelId="{5D060638-04DB-44D5-9D85-6A9B5AFD526D}" srcId="{6988E08B-5324-4A0D-B315-235CBEB17D49}" destId="{96B5374E-A32F-49F3-AF7F-78437380E64C}" srcOrd="0" destOrd="0" parTransId="{D581000C-6326-4CAB-9B60-3F917F2AB843}" sibTransId="{8D8FC549-B324-43C7-A71C-BDEA16AEBC47}"/>
    <dgm:cxn modelId="{F15F89C2-A9A9-4867-895B-0BB0C71DC3BE}" type="presOf" srcId="{27093E6B-9922-45DD-98A5-03D0F95893BE}" destId="{A2AE5F22-FAEF-4292-BCF9-5871450D59AF}" srcOrd="1" destOrd="0" presId="urn:microsoft.com/office/officeart/2005/8/layout/cycle2"/>
    <dgm:cxn modelId="{FBCA0792-CDEB-42B4-BBA1-220AD5CB3906}" type="presOf" srcId="{D9B829B4-BC7E-4F77-8646-D6BDA743E2A8}" destId="{769FE672-6DA0-4E26-8DBD-270FF96D5AB8}" srcOrd="0" destOrd="0" presId="urn:microsoft.com/office/officeart/2005/8/layout/cycle2"/>
    <dgm:cxn modelId="{36F9206F-DD89-48FC-A677-4078205FA32A}" type="presOf" srcId="{02898E32-45D2-4563-8A0F-CAAC329B30C4}" destId="{87E34EA3-FC6D-48F0-98FC-E6237B3E1C92}" srcOrd="1" destOrd="0" presId="urn:microsoft.com/office/officeart/2005/8/layout/cycle2"/>
    <dgm:cxn modelId="{609269EB-915B-49C0-B419-03D065A40FAB}" type="presOf" srcId="{ADD85735-B56B-43DA-BE97-0525964C6020}" destId="{4B8C3C34-77BD-4166-846D-80047003F74E}" srcOrd="0" destOrd="0" presId="urn:microsoft.com/office/officeart/2005/8/layout/cycle2"/>
    <dgm:cxn modelId="{0485E8DC-D65A-473F-BCFB-6B6397B22309}" type="presOf" srcId="{6988E08B-5324-4A0D-B315-235CBEB17D49}" destId="{C14C9635-66E5-451F-8B86-F30AC3DB72F0}" srcOrd="0" destOrd="0" presId="urn:microsoft.com/office/officeart/2005/8/layout/cycle2"/>
    <dgm:cxn modelId="{97AA97A1-7FC3-4CA8-845D-3E4DC3D53775}" type="presParOf" srcId="{C14C9635-66E5-451F-8B86-F30AC3DB72F0}" destId="{470F4B9C-6620-405F-9289-B2BC0D7C6CAF}" srcOrd="0" destOrd="0" presId="urn:microsoft.com/office/officeart/2005/8/layout/cycle2"/>
    <dgm:cxn modelId="{1206FBDC-9C87-454B-B2B4-98234CF371F6}" type="presParOf" srcId="{C14C9635-66E5-451F-8B86-F30AC3DB72F0}" destId="{0BC59E84-D918-4FFC-AA25-ED0DE4C8B171}" srcOrd="1" destOrd="0" presId="urn:microsoft.com/office/officeart/2005/8/layout/cycle2"/>
    <dgm:cxn modelId="{895F7203-ACA5-494F-AFE2-D92B89B7FFC3}" type="presParOf" srcId="{0BC59E84-D918-4FFC-AA25-ED0DE4C8B171}" destId="{74A053F2-E11F-4590-8D1B-F04E26133AA2}" srcOrd="0" destOrd="0" presId="urn:microsoft.com/office/officeart/2005/8/layout/cycle2"/>
    <dgm:cxn modelId="{B0CD2CF0-737E-4A4B-967D-F49B0468FC0B}" type="presParOf" srcId="{C14C9635-66E5-451F-8B86-F30AC3DB72F0}" destId="{4B367462-B1C7-4A33-B8C8-CE154A31AE9F}" srcOrd="2" destOrd="0" presId="urn:microsoft.com/office/officeart/2005/8/layout/cycle2"/>
    <dgm:cxn modelId="{992CF6E6-0727-48DB-8A4F-992E8280C826}" type="presParOf" srcId="{C14C9635-66E5-451F-8B86-F30AC3DB72F0}" destId="{75EB412A-E907-48A9-A160-828A3943527E}" srcOrd="3" destOrd="0" presId="urn:microsoft.com/office/officeart/2005/8/layout/cycle2"/>
    <dgm:cxn modelId="{E6F17D41-932C-43C3-A529-1382CF10A1DB}" type="presParOf" srcId="{75EB412A-E907-48A9-A160-828A3943527E}" destId="{87E34EA3-FC6D-48F0-98FC-E6237B3E1C92}" srcOrd="0" destOrd="0" presId="urn:microsoft.com/office/officeart/2005/8/layout/cycle2"/>
    <dgm:cxn modelId="{C5A137D0-F066-4525-9116-EBD68F04B0E7}" type="presParOf" srcId="{C14C9635-66E5-451F-8B86-F30AC3DB72F0}" destId="{769FE672-6DA0-4E26-8DBD-270FF96D5AB8}" srcOrd="4" destOrd="0" presId="urn:microsoft.com/office/officeart/2005/8/layout/cycle2"/>
    <dgm:cxn modelId="{46F78AE2-2F2E-4D4B-B781-56702D650363}" type="presParOf" srcId="{C14C9635-66E5-451F-8B86-F30AC3DB72F0}" destId="{62B103E0-8C45-4551-B7A7-E4E4B8B5EF9D}" srcOrd="5" destOrd="0" presId="urn:microsoft.com/office/officeart/2005/8/layout/cycle2"/>
    <dgm:cxn modelId="{87FA8235-E530-4D28-A450-2AE4F8326D47}" type="presParOf" srcId="{62B103E0-8C45-4551-B7A7-E4E4B8B5EF9D}" destId="{A2AE5F22-FAEF-4292-BCF9-5871450D59AF}" srcOrd="0" destOrd="0" presId="urn:microsoft.com/office/officeart/2005/8/layout/cycle2"/>
    <dgm:cxn modelId="{DC5A6E09-2AEB-44CD-8ABE-1B37BD5FAEBE}" type="presParOf" srcId="{C14C9635-66E5-451F-8B86-F30AC3DB72F0}" destId="{96350A98-7A0B-4DBF-B4D3-4FD921E88CFC}" srcOrd="6" destOrd="0" presId="urn:microsoft.com/office/officeart/2005/8/layout/cycle2"/>
    <dgm:cxn modelId="{BA251906-AF0E-49EE-8E0C-D39964B1CB04}" type="presParOf" srcId="{C14C9635-66E5-451F-8B86-F30AC3DB72F0}" destId="{4B8C3C34-77BD-4166-846D-80047003F74E}" srcOrd="7" destOrd="0" presId="urn:microsoft.com/office/officeart/2005/8/layout/cycle2"/>
    <dgm:cxn modelId="{71901985-2056-484D-94EB-753CFF2B0D1C}" type="presParOf" srcId="{4B8C3C34-77BD-4166-846D-80047003F74E}" destId="{CFBAF280-0DEC-4CCE-8A79-A99732F67C3C}" srcOrd="0" destOrd="0" presId="urn:microsoft.com/office/officeart/2005/8/layout/cycle2"/>
    <dgm:cxn modelId="{E71AC329-2FB4-4B68-ADC2-69986742C93F}" type="presParOf" srcId="{C14C9635-66E5-451F-8B86-F30AC3DB72F0}" destId="{53659921-7DD0-439F-85EA-A57DD2992613}" srcOrd="8" destOrd="0" presId="urn:microsoft.com/office/officeart/2005/8/layout/cycle2"/>
    <dgm:cxn modelId="{7719FAAE-3661-4A88-B960-4E6358539199}" type="presParOf" srcId="{C14C9635-66E5-451F-8B86-F30AC3DB72F0}" destId="{020FAECC-9EFB-4AE7-BC85-5FE4B4E5C670}" srcOrd="9" destOrd="0" presId="urn:microsoft.com/office/officeart/2005/8/layout/cycle2"/>
    <dgm:cxn modelId="{78D61F22-16D6-4ECE-B471-050A0D7FAC10}" type="presParOf" srcId="{020FAECC-9EFB-4AE7-BC85-5FE4B4E5C670}" destId="{BFCFBA09-6C4D-47EA-88FB-011A334ABB3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0F4B9C-6620-405F-9289-B2BC0D7C6CAF}">
      <dsp:nvSpPr>
        <dsp:cNvPr id="0" name=""/>
        <dsp:cNvSpPr/>
      </dsp:nvSpPr>
      <dsp:spPr>
        <a:xfrm>
          <a:off x="3454995" y="882"/>
          <a:ext cx="1586953" cy="1586953"/>
        </a:xfrm>
        <a:prstGeom prst="ellipse">
          <a:avLst/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  <a:sp3d extrusionH="28000" prstMaterial="matte"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Spotřebitelská zařízení</a:t>
          </a:r>
          <a:endParaRPr lang="cs-CZ" sz="1200" kern="1200" dirty="0"/>
        </a:p>
      </dsp:txBody>
      <dsp:txXfrm>
        <a:off x="3454995" y="882"/>
        <a:ext cx="1586953" cy="1586953"/>
      </dsp:txXfrm>
    </dsp:sp>
    <dsp:sp modelId="{0BC59E84-D918-4FFC-AA25-ED0DE4C8B171}">
      <dsp:nvSpPr>
        <dsp:cNvPr id="0" name=""/>
        <dsp:cNvSpPr/>
      </dsp:nvSpPr>
      <dsp:spPr>
        <a:xfrm rot="2160000">
          <a:off x="4991869" y="1220037"/>
          <a:ext cx="422181" cy="5355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2160000">
        <a:off x="4991869" y="1220037"/>
        <a:ext cx="422181" cy="535596"/>
      </dsp:txXfrm>
    </dsp:sp>
    <dsp:sp modelId="{4B367462-B1C7-4A33-B8C8-CE154A31AE9F}">
      <dsp:nvSpPr>
        <dsp:cNvPr id="0" name=""/>
        <dsp:cNvSpPr/>
      </dsp:nvSpPr>
      <dsp:spPr>
        <a:xfrm>
          <a:off x="5383306" y="1401882"/>
          <a:ext cx="1586953" cy="1586953"/>
        </a:xfrm>
        <a:prstGeom prst="ellipse">
          <a:avLst/>
        </a:prstGeom>
        <a:solidFill>
          <a:schemeClr val="accent6">
            <a:shade val="80000"/>
            <a:hueOff val="0"/>
            <a:satOff val="-8455"/>
            <a:lumOff val="845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  <a:sp3d extrusionH="28000" prstMaterial="matte"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spotřebitelé</a:t>
          </a:r>
          <a:endParaRPr lang="cs-CZ" sz="1300" kern="1200" dirty="0"/>
        </a:p>
      </dsp:txBody>
      <dsp:txXfrm>
        <a:off x="5383306" y="1401882"/>
        <a:ext cx="1586953" cy="1586953"/>
      </dsp:txXfrm>
    </dsp:sp>
    <dsp:sp modelId="{75EB412A-E907-48A9-A160-828A3943527E}">
      <dsp:nvSpPr>
        <dsp:cNvPr id="0" name=""/>
        <dsp:cNvSpPr/>
      </dsp:nvSpPr>
      <dsp:spPr>
        <a:xfrm rot="6480000">
          <a:off x="5601109" y="3049629"/>
          <a:ext cx="422181" cy="5355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-8349"/>
            <a:lumOff val="7979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6480000">
        <a:off x="5601109" y="3049629"/>
        <a:ext cx="422181" cy="535596"/>
      </dsp:txXfrm>
    </dsp:sp>
    <dsp:sp modelId="{769FE672-6DA0-4E26-8DBD-270FF96D5AB8}">
      <dsp:nvSpPr>
        <dsp:cNvPr id="0" name=""/>
        <dsp:cNvSpPr/>
      </dsp:nvSpPr>
      <dsp:spPr>
        <a:xfrm>
          <a:off x="4646756" y="3668747"/>
          <a:ext cx="1586953" cy="1586953"/>
        </a:xfrm>
        <a:prstGeom prst="ellipse">
          <a:avLst/>
        </a:prstGeom>
        <a:solidFill>
          <a:schemeClr val="accent6">
            <a:shade val="80000"/>
            <a:hueOff val="0"/>
            <a:satOff val="-16910"/>
            <a:lumOff val="1690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distribuce</a:t>
          </a:r>
          <a:endParaRPr lang="cs-CZ" sz="1300" kern="1200" dirty="0"/>
        </a:p>
      </dsp:txBody>
      <dsp:txXfrm>
        <a:off x="4646756" y="3668747"/>
        <a:ext cx="1586953" cy="1586953"/>
      </dsp:txXfrm>
    </dsp:sp>
    <dsp:sp modelId="{62B103E0-8C45-4551-B7A7-E4E4B8B5EF9D}">
      <dsp:nvSpPr>
        <dsp:cNvPr id="0" name=""/>
        <dsp:cNvSpPr/>
      </dsp:nvSpPr>
      <dsp:spPr>
        <a:xfrm rot="10800000">
          <a:off x="4049329" y="4194426"/>
          <a:ext cx="422181" cy="5355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-16699"/>
            <a:lumOff val="15959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4049329" y="4194426"/>
        <a:ext cx="422181" cy="535596"/>
      </dsp:txXfrm>
    </dsp:sp>
    <dsp:sp modelId="{96350A98-7A0B-4DBF-B4D3-4FD921E88CFC}">
      <dsp:nvSpPr>
        <dsp:cNvPr id="0" name=""/>
        <dsp:cNvSpPr/>
      </dsp:nvSpPr>
      <dsp:spPr>
        <a:xfrm>
          <a:off x="2263233" y="3668747"/>
          <a:ext cx="1586953" cy="1586953"/>
        </a:xfrm>
        <a:prstGeom prst="ellipse">
          <a:avLst/>
        </a:prstGeom>
        <a:solidFill>
          <a:schemeClr val="accent6">
            <a:shade val="80000"/>
            <a:hueOff val="0"/>
            <a:satOff val="-25366"/>
            <a:lumOff val="2536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  <a:sp3d extrusionH="28000" prstMaterial="matte"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přenos</a:t>
          </a:r>
          <a:endParaRPr lang="cs-CZ" sz="1300" kern="1200" dirty="0"/>
        </a:p>
      </dsp:txBody>
      <dsp:txXfrm>
        <a:off x="2263233" y="3668747"/>
        <a:ext cx="1586953" cy="1586953"/>
      </dsp:txXfrm>
    </dsp:sp>
    <dsp:sp modelId="{4B8C3C34-77BD-4166-846D-80047003F74E}">
      <dsp:nvSpPr>
        <dsp:cNvPr id="0" name=""/>
        <dsp:cNvSpPr/>
      </dsp:nvSpPr>
      <dsp:spPr>
        <a:xfrm rot="15120000">
          <a:off x="2481037" y="3072357"/>
          <a:ext cx="422181" cy="5355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-25048"/>
            <a:lumOff val="23938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5120000">
        <a:off x="2481037" y="3072357"/>
        <a:ext cx="422181" cy="535596"/>
      </dsp:txXfrm>
    </dsp:sp>
    <dsp:sp modelId="{53659921-7DD0-439F-85EA-A57DD2992613}">
      <dsp:nvSpPr>
        <dsp:cNvPr id="0" name=""/>
        <dsp:cNvSpPr/>
      </dsp:nvSpPr>
      <dsp:spPr>
        <a:xfrm>
          <a:off x="1526684" y="1401882"/>
          <a:ext cx="1586953" cy="1586953"/>
        </a:xfrm>
        <a:prstGeom prst="ellipse">
          <a:avLst/>
        </a:prstGeom>
        <a:solidFill>
          <a:schemeClr val="accent6">
            <a:shade val="80000"/>
            <a:hueOff val="0"/>
            <a:satOff val="-33821"/>
            <a:lumOff val="3381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  <a:sp3d extrusionH="28000" prstMaterial="matte"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Dodavatelé elektřiny</a:t>
          </a:r>
          <a:endParaRPr lang="cs-CZ" sz="1600" kern="1200" dirty="0"/>
        </a:p>
      </dsp:txBody>
      <dsp:txXfrm>
        <a:off x="1526684" y="1401882"/>
        <a:ext cx="1586953" cy="1586953"/>
      </dsp:txXfrm>
    </dsp:sp>
    <dsp:sp modelId="{020FAECC-9EFB-4AE7-BC85-5FE4B4E5C670}">
      <dsp:nvSpPr>
        <dsp:cNvPr id="0" name=""/>
        <dsp:cNvSpPr/>
      </dsp:nvSpPr>
      <dsp:spPr>
        <a:xfrm rot="19440000">
          <a:off x="3063558" y="1234084"/>
          <a:ext cx="422181" cy="5355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-33397"/>
            <a:lumOff val="31918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9440000">
        <a:off x="3063558" y="1234084"/>
        <a:ext cx="422181" cy="535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image" Target="../media/image1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7FA5ED-FF29-4E15-9DA1-DFBBAD468644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AFE6A-B8AA-4ACE-8D70-CBE761FC4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3849EF-15B9-4145-859F-8D28F6F970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79859-6DA7-4D82-85BC-FF3DA0E8D3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D32BD-DBB5-47DB-A7BB-D3837C1444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4F3C9-BE67-4351-B899-CAEE02B1FA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6DA6B7-FC6D-452C-A4A0-F6CB8F7A54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F280B9-F3AB-47CB-8F8F-5BCAF6AD7F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300583-BDA5-4ADC-ABF6-CFD8FE5093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605F8B-7F84-4BA3-8313-51AE8CF3CC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60BB47-06E3-4383-AF1A-9E6ADD6E1E2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E160B-A2DD-49C8-A9D2-7441DD5A1D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A595B0-C877-46BE-BF18-4146EC7531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DC0A6E21-3537-49C9-9E86-DA7A33A147D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8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0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311199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VYS_32_INOVACE_03_Rozvodná zařízení_rozvodná soustava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29.9. 2012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81127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o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rozvodu elektrické energie.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třinácti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rozvodu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elektrické energie v různých typech sítí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V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této elektronické podobě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 kladen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důraz na přehledné podání celé problematiky. Přezkoušení učiva je prováděno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pomocí pracovního listu nebo testem. Předposlední snímek ukazuje skladbu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pracovního listu, jehož součástí může být jednoduchý test.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</a:t>
                      </a:r>
                      <a:r>
                        <a:rPr lang="cs-CZ" sz="1000" baseline="0" dirty="0" smtClean="0"/>
                        <a:t>k výuce nebo pro </a:t>
                      </a:r>
                      <a:r>
                        <a:rPr lang="cs-CZ" sz="1000" baseline="0" dirty="0" smtClean="0"/>
                        <a:t>bezprostřední opakování látky frontálně se všemi žáky nebo po skupinách</a:t>
                      </a:r>
                      <a:r>
                        <a:rPr lang="cs-CZ" sz="1000" baseline="0" smtClean="0"/>
                        <a:t>. </a:t>
                      </a:r>
                      <a:r>
                        <a:rPr lang="cs-CZ" sz="10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Poslední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snímek ukazuje jednu z možností úpravy testových otázek – převzato z dokumentu Word.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1547664" y="2132856"/>
            <a:ext cx="6264696" cy="3312368"/>
          </a:xfrm>
          <a:prstGeom prst="donut">
            <a:avLst>
              <a:gd name="adj" fmla="val 14044"/>
            </a:avLst>
          </a:prstGeom>
          <a:solidFill>
            <a:srgbClr val="FFC000">
              <a:alpha val="14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FFC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2800" dirty="0" smtClean="0"/>
              <a:t>Rozvod elektrické energie</a:t>
            </a:r>
            <a:endParaRPr lang="cs-CZ" sz="2800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47056" y="836712"/>
          <a:ext cx="8496944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Elipsa 3"/>
          <p:cNvSpPr/>
          <p:nvPr/>
        </p:nvSpPr>
        <p:spPr>
          <a:xfrm>
            <a:off x="3851920" y="3284984"/>
            <a:ext cx="1584176" cy="792088"/>
          </a:xfrm>
          <a:prstGeom prst="ellipse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Operátor sítě</a:t>
            </a:r>
            <a:endParaRPr lang="cs-CZ" sz="1800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5364088" y="3284984"/>
            <a:ext cx="432048" cy="2160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5364088" y="3717032"/>
            <a:ext cx="648072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228184" y="3501008"/>
            <a:ext cx="7200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4355976" y="4077072"/>
            <a:ext cx="72008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563888" y="3933056"/>
            <a:ext cx="576064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4" idx="0"/>
          </p:cNvCxnSpPr>
          <p:nvPr/>
        </p:nvCxnSpPr>
        <p:spPr>
          <a:xfrm>
            <a:off x="4499992" y="2924944"/>
            <a:ext cx="14401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3635896" y="3429000"/>
            <a:ext cx="432048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3491880" y="2996952"/>
            <a:ext cx="2160240" cy="2160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644008" y="4365104"/>
            <a:ext cx="1224136" cy="1440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5004048" y="2204864"/>
            <a:ext cx="864096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4860032" y="2780928"/>
            <a:ext cx="1296144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 rot="20750757">
            <a:off x="2742294" y="3949289"/>
            <a:ext cx="5112568" cy="2160240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67544" y="98072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Vazby v energetické soustavě jsou velmi složité. Nás bude především zajímat ta část, kterou označuje červená elipsa – přenos a distribuce</a:t>
            </a:r>
            <a:endParaRPr lang="cs-CZ" sz="1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3054350" y="2224088"/>
          <a:ext cx="3036888" cy="2411412"/>
        </p:xfrm>
        <a:graphic>
          <a:graphicData uri="http://schemas.openxmlformats.org/presentationml/2006/ole">
            <p:oleObj spid="_x0000_s3077" name="CorelDRAW" r:id="rId3" imgW="3587760" imgH="2847240" progId="">
              <p:embed/>
            </p:oleObj>
          </a:graphicData>
        </a:graphic>
      </p:graphicFrame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3203848" y="476672"/>
            <a:ext cx="3067050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Stejnosměrný přenos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1095375" y="1411288"/>
            <a:ext cx="51990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Arial" charset="0"/>
              </a:rPr>
              <a:t>Malé elektrárny s dynamem se zařizovaly pro jednotlivé objekty: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1878 Moravská Třebová – osvětlení v tkalcovně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1883 Národní divadlo v Praze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611188" y="4797425"/>
            <a:ext cx="8130752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dirty="0">
                <a:latin typeface="Arial" charset="0"/>
              </a:rPr>
              <a:t>Při přenosu vzniká </a:t>
            </a:r>
            <a:r>
              <a:rPr lang="cs-CZ" sz="1600" b="1" dirty="0">
                <a:latin typeface="Arial" charset="0"/>
              </a:rPr>
              <a:t>úbytek napětí</a:t>
            </a:r>
            <a:r>
              <a:rPr lang="cs-CZ" sz="1600" dirty="0">
                <a:latin typeface="Arial" charset="0"/>
              </a:rPr>
              <a:t> </a:t>
            </a:r>
            <a:r>
              <a:rPr lang="cs-CZ" sz="1400" dirty="0">
                <a:latin typeface="Arial" charset="0"/>
              </a:rPr>
              <a:t>a ztráta výkonu, které značně omezují vzdálenost, na kterou lze</a:t>
            </a:r>
          </a:p>
          <a:p>
            <a:r>
              <a:rPr lang="cs-CZ" sz="1400" dirty="0">
                <a:latin typeface="Arial" charset="0"/>
              </a:rPr>
              <a:t>elektrickou energii hospodárně přenášet.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619250" y="5373688"/>
            <a:ext cx="5600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dirty="0">
                <a:latin typeface="Symbol" pitchFamily="18" charset="2"/>
              </a:rPr>
              <a:t>D</a:t>
            </a:r>
            <a:r>
              <a:rPr lang="cs-CZ" sz="1800" dirty="0">
                <a:latin typeface="Arial" charset="0"/>
              </a:rPr>
              <a:t>U = R.I	= R.P/U </a:t>
            </a:r>
            <a:r>
              <a:rPr lang="en-US" sz="1800" dirty="0">
                <a:latin typeface="Arial" charset="0"/>
              </a:rPr>
              <a:t>[</a:t>
            </a:r>
            <a:r>
              <a:rPr lang="cs-CZ" sz="1800" dirty="0">
                <a:latin typeface="Arial" charset="0"/>
              </a:rPr>
              <a:t>V;</a:t>
            </a:r>
            <a:r>
              <a:rPr lang="cs-CZ" sz="1800" dirty="0">
                <a:latin typeface="Symbol" pitchFamily="18" charset="2"/>
              </a:rPr>
              <a:t>W</a:t>
            </a:r>
            <a:r>
              <a:rPr lang="cs-CZ" sz="1800" dirty="0">
                <a:latin typeface="Arial" charset="0"/>
              </a:rPr>
              <a:t>;A;W</a:t>
            </a:r>
            <a:r>
              <a:rPr lang="en-US" sz="1800" dirty="0">
                <a:latin typeface="Arial" charset="0"/>
              </a:rPr>
              <a:t>]	u </a:t>
            </a:r>
            <a:r>
              <a:rPr lang="cs-CZ" sz="1800" dirty="0">
                <a:latin typeface="Arial" charset="0"/>
              </a:rPr>
              <a:t>= </a:t>
            </a:r>
            <a:r>
              <a:rPr lang="cs-CZ" sz="1800" dirty="0">
                <a:latin typeface="Symbol" pitchFamily="18" charset="2"/>
              </a:rPr>
              <a:t>D</a:t>
            </a:r>
            <a:r>
              <a:rPr lang="cs-CZ" sz="1800" dirty="0">
                <a:latin typeface="Arial" charset="0"/>
              </a:rPr>
              <a:t>U.100/U </a:t>
            </a:r>
            <a:r>
              <a:rPr lang="en-US" sz="1800" dirty="0">
                <a:latin typeface="Arial" charset="0"/>
              </a:rPr>
              <a:t>[</a:t>
            </a:r>
            <a:r>
              <a:rPr lang="cs-CZ" sz="1800" dirty="0">
                <a:latin typeface="Arial" charset="0"/>
              </a:rPr>
              <a:t>%</a:t>
            </a:r>
            <a:r>
              <a:rPr lang="en-US" sz="1800" dirty="0">
                <a:latin typeface="Arial" charset="0"/>
              </a:rPr>
              <a:t>]</a:t>
            </a:r>
            <a:endParaRPr lang="cs-CZ" sz="1800" dirty="0">
              <a:latin typeface="Arial" charset="0"/>
            </a:endParaRP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1331913" y="5805488"/>
            <a:ext cx="65117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Související vzorce:</a:t>
            </a:r>
          </a:p>
          <a:p>
            <a:r>
              <a:rPr lang="en-US" sz="1400" dirty="0" smtClean="0">
                <a:latin typeface="Symbol" pitchFamily="18" charset="2"/>
              </a:rPr>
              <a:t>D</a:t>
            </a:r>
            <a:r>
              <a:rPr lang="en-US" sz="1400" dirty="0" smtClean="0"/>
              <a:t>U </a:t>
            </a:r>
            <a:r>
              <a:rPr lang="cs-CZ" sz="1400" dirty="0"/>
              <a:t>= u.U/100	R.P/U = U.u/100	P = U</a:t>
            </a:r>
            <a:r>
              <a:rPr lang="cs-CZ" sz="1400" baseline="30000" dirty="0"/>
              <a:t>2</a:t>
            </a:r>
            <a:r>
              <a:rPr lang="cs-CZ" sz="1400" dirty="0"/>
              <a:t>.u/100.R	R = 2.l.</a:t>
            </a:r>
            <a:r>
              <a:rPr lang="cs-CZ" sz="1400" dirty="0">
                <a:latin typeface="Symbol" pitchFamily="18" charset="2"/>
              </a:rPr>
              <a:t>r</a:t>
            </a:r>
            <a:r>
              <a:rPr lang="cs-CZ" sz="1400" dirty="0"/>
              <a:t>/S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0" grpId="0"/>
      <p:bldP spid="3081" grpId="0"/>
      <p:bldP spid="30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907704" y="476672"/>
            <a:ext cx="511492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Střídavý přenos, trojfázová soustava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735013" y="1144588"/>
            <a:ext cx="7829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Arial" charset="0"/>
              </a:rPr>
              <a:t>Transformátor</a:t>
            </a:r>
            <a:r>
              <a:rPr lang="cs-CZ" sz="1800">
                <a:latin typeface="Arial" charset="0"/>
              </a:rPr>
              <a:t> umožnil zvýšit napětí na velikost potřebnou pro přenos a na</a:t>
            </a:r>
          </a:p>
          <a:p>
            <a:r>
              <a:rPr lang="cs-CZ" sz="1800">
                <a:latin typeface="Arial" charset="0"/>
              </a:rPr>
              <a:t>místě spotřeby opět napětí snížit na velikost bezpečnou pro spotřebitele.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879475" y="5083175"/>
            <a:ext cx="39925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lphaUcParenR"/>
            </a:pPr>
            <a:r>
              <a:rPr lang="cs-CZ" sz="1400" dirty="0">
                <a:latin typeface="Arial" charset="0"/>
              </a:rPr>
              <a:t>Přenos bez transformace (místní)</a:t>
            </a:r>
          </a:p>
          <a:p>
            <a:pPr marL="342900" indent="-342900">
              <a:buFontTx/>
              <a:buAutoNum type="alphaUcParenR"/>
            </a:pPr>
            <a:r>
              <a:rPr lang="cs-CZ" sz="1400" dirty="0">
                <a:latin typeface="Arial" charset="0"/>
              </a:rPr>
              <a:t>Přenos s jednou transformací</a:t>
            </a:r>
          </a:p>
          <a:p>
            <a:pPr marL="342900" indent="-342900">
              <a:buFontTx/>
              <a:buAutoNum type="alphaUcParenR"/>
            </a:pPr>
            <a:r>
              <a:rPr lang="cs-CZ" sz="1400" dirty="0">
                <a:latin typeface="Arial" charset="0"/>
              </a:rPr>
              <a:t>Přenos se dvěma transformacemi (primární)</a:t>
            </a:r>
          </a:p>
        </p:txBody>
      </p:sp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1914525" y="1922463"/>
          <a:ext cx="5314950" cy="3013075"/>
        </p:xfrm>
        <a:graphic>
          <a:graphicData uri="http://schemas.openxmlformats.org/presentationml/2006/ole">
            <p:oleObj spid="_x0000_s5128" name="CorelDRAW" r:id="rId3" imgW="6278040" imgH="3557880" progId="">
              <p:embed/>
            </p:oleObj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1258888" y="1125538"/>
          <a:ext cx="7121525" cy="5097462"/>
        </p:xfrm>
        <a:graphic>
          <a:graphicData uri="http://schemas.openxmlformats.org/presentationml/2006/ole">
            <p:oleObj spid="_x0000_s4100" name="CorelDRAW" r:id="rId3" imgW="9169560" imgH="6562080" progId="">
              <p:embed/>
            </p:oleObj>
          </a:graphicData>
        </a:graphic>
      </p:graphicFrame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3275856" y="260648"/>
            <a:ext cx="2319338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Střídavý přenos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3356992"/>
            <a:ext cx="7920880" cy="3168352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28600" indent="-228600">
              <a:buFont typeface="+mj-lt"/>
              <a:buAutoNum type="arabicPeriod"/>
            </a:pPr>
            <a:r>
              <a:rPr lang="cs-CZ" sz="1800" dirty="0" smtClean="0"/>
              <a:t>Generátory elektráren posílají do rozvodných sítí energii s napětím (doplň tuto hodnotu do pracovního listu)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800" dirty="0" smtClean="0"/>
              <a:t>Důvodem, proč není toto napětí vyšší je: (doplň do pracovního listu)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800" dirty="0" smtClean="0"/>
              <a:t>Usměrněné napětí s hodnotou 3 </a:t>
            </a:r>
            <a:r>
              <a:rPr lang="cs-CZ" sz="1800" dirty="0" err="1" smtClean="0"/>
              <a:t>kV</a:t>
            </a:r>
            <a:r>
              <a:rPr lang="cs-CZ" sz="1800" dirty="0" smtClean="0"/>
              <a:t> se používá na: (doplň do pracovního listu)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800" dirty="0" smtClean="0"/>
              <a:t>Zařízení, ve kterých je střídavé elektrické napětí upraveno na stejnosměrné s hodnotou 3000 V, 750 V, 600 V, … se nazývá: (doplň do pracovního listu)</a:t>
            </a:r>
            <a:endParaRPr lang="cs-CZ" sz="1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900113" y="1628775"/>
          <a:ext cx="1685925" cy="1955800"/>
        </p:xfrm>
        <a:graphic>
          <a:graphicData uri="http://schemas.openxmlformats.org/presentationml/2006/ole">
            <p:oleObj spid="_x0000_s6148" name="CorelDRAW" r:id="rId3" imgW="1490400" imgH="1728360" progId="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3203575" y="1557338"/>
          <a:ext cx="2057400" cy="2449512"/>
        </p:xfrm>
        <a:graphic>
          <a:graphicData uri="http://schemas.openxmlformats.org/presentationml/2006/ole">
            <p:oleObj spid="_x0000_s6149" name="CorelDRAW" r:id="rId4" imgW="1726200" imgH="2055240" progId="">
              <p:embed/>
            </p:oleObj>
          </a:graphicData>
        </a:graphic>
      </p:graphicFrame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1403648" y="476672"/>
            <a:ext cx="6389688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Rozdělení soustav podle spojení uzlu se zemí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250825" y="4437063"/>
            <a:ext cx="2755900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b="1">
                <a:latin typeface="Arial" charset="0"/>
              </a:rPr>
              <a:t>Soustavy s izolovaným uzlem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Při bezporuchovém stavu jsou fáze proti zemi izolovány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Při poruše izolace jedné fáze proti zemi má uzel fázové napětí a zdravé fáze sdružené napětí proti zemi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Soustava se může provozovat i při jednom zemním spojení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3132138" y="4437063"/>
            <a:ext cx="2684462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b="1">
                <a:latin typeface="Arial" charset="0"/>
              </a:rPr>
              <a:t>Soustavy s přímo uzemněným uzlem</a:t>
            </a:r>
          </a:p>
          <a:p>
            <a:pPr>
              <a:buFontTx/>
              <a:buChar char="•"/>
            </a:pPr>
            <a:r>
              <a:rPr lang="cs-CZ" sz="1800">
                <a:latin typeface="Arial" charset="0"/>
              </a:rPr>
              <a:t> </a:t>
            </a:r>
            <a:r>
              <a:rPr lang="cs-CZ">
                <a:latin typeface="Arial" charset="0"/>
              </a:rPr>
              <a:t>uzel má nulové napětí proti zemi, zdravé fáze napětí fázové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Soustava může být dimenzována na fázové napětí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Zemní spojení je zkratem a soustava se musí ihned vypnout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Používá se u napětí </a:t>
            </a:r>
            <a:r>
              <a:rPr lang="cs-CZ" b="1">
                <a:latin typeface="Arial" charset="0"/>
              </a:rPr>
              <a:t>nn</a:t>
            </a:r>
            <a:r>
              <a:rPr lang="cs-CZ">
                <a:latin typeface="Arial" charset="0"/>
              </a:rPr>
              <a:t>, někdy i u </a:t>
            </a:r>
            <a:r>
              <a:rPr lang="cs-CZ" b="1">
                <a:latin typeface="Arial" charset="0"/>
              </a:rPr>
              <a:t>vvn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6227763" y="4437063"/>
            <a:ext cx="2468562" cy="197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b="1">
                <a:latin typeface="Arial" charset="0"/>
              </a:rPr>
              <a:t>Soustavy s nepřímo uzemněným uzlem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Jsou spojené se zemí přes činný odpor nebo tlumivku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Při poruše fáze proti zemi prochází tlumivkou indukční proud a kompenzuje kapacitní proud v místě zemního spojení</a:t>
            </a:r>
          </a:p>
          <a:p>
            <a:pPr>
              <a:buFontTx/>
              <a:buChar char="•"/>
            </a:pPr>
            <a:r>
              <a:rPr lang="cs-CZ">
                <a:latin typeface="Arial" charset="0"/>
              </a:rPr>
              <a:t>Oblouk snadněji zhasne a síť může zůstat ještě v provozu</a:t>
            </a:r>
          </a:p>
        </p:txBody>
      </p:sp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6092825" y="1490663"/>
          <a:ext cx="2178050" cy="2827337"/>
        </p:xfrm>
        <a:graphic>
          <a:graphicData uri="http://schemas.openxmlformats.org/presentationml/2006/ole">
            <p:oleObj spid="_x0000_s6155" name="CorelDRAW" r:id="rId5" imgW="1747080" imgH="2269440" progId="">
              <p:embed/>
            </p:oleObj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1619250" y="1268413"/>
            <a:ext cx="2952750" cy="576262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softRound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1835150" y="1339850"/>
            <a:ext cx="254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 dirty="0">
                <a:latin typeface="Arial" charset="0"/>
              </a:rPr>
              <a:t>Normalizovaná</a:t>
            </a:r>
            <a:r>
              <a:rPr lang="cs-CZ" sz="1800" dirty="0">
                <a:latin typeface="Arial" charset="0"/>
              </a:rPr>
              <a:t> </a:t>
            </a:r>
            <a:r>
              <a:rPr lang="cs-CZ" sz="1800" b="1" dirty="0">
                <a:latin typeface="Arial" charset="0"/>
              </a:rPr>
              <a:t>napětí</a:t>
            </a:r>
          </a:p>
        </p:txBody>
      </p:sp>
      <p:grpSp>
        <p:nvGrpSpPr>
          <p:cNvPr id="7179" name="Group 11"/>
          <p:cNvGrpSpPr>
            <a:grpSpLocks/>
          </p:cNvGrpSpPr>
          <p:nvPr/>
        </p:nvGrpSpPr>
        <p:grpSpPr bwMode="auto">
          <a:xfrm>
            <a:off x="1260475" y="2492375"/>
            <a:ext cx="2233613" cy="431800"/>
            <a:chOff x="839" y="2568"/>
            <a:chExt cx="1407" cy="272"/>
          </a:xfrm>
        </p:grpSpPr>
        <p:sp>
          <p:nvSpPr>
            <p:cNvPr id="7178" name="Rectangle 10"/>
            <p:cNvSpPr>
              <a:spLocks noChangeArrowheads="1"/>
            </p:cNvSpPr>
            <p:nvPr/>
          </p:nvSpPr>
          <p:spPr bwMode="auto">
            <a:xfrm>
              <a:off x="839" y="2568"/>
              <a:ext cx="1406" cy="272"/>
            </a:xfrm>
            <a:prstGeom prst="rect">
              <a:avLst/>
            </a:prstGeom>
            <a:solidFill>
              <a:schemeClr val="accent1"/>
            </a:solidFill>
            <a:ln w="9525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>
              <a:flatTx/>
            </a:bodyPr>
            <a:lstStyle/>
            <a:p>
              <a:endParaRPr lang="cs-CZ"/>
            </a:p>
          </p:txBody>
        </p:sp>
        <p:sp>
          <p:nvSpPr>
            <p:cNvPr id="7177" name="Text Box 9"/>
            <p:cNvSpPr txBox="1">
              <a:spLocks noChangeArrowheads="1"/>
            </p:cNvSpPr>
            <p:nvPr/>
          </p:nvSpPr>
          <p:spPr bwMode="auto">
            <a:xfrm>
              <a:off x="839" y="2614"/>
              <a:ext cx="140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 dirty="0">
                  <a:latin typeface="Arial" charset="0"/>
                </a:rPr>
                <a:t>S ohledem na bezpečnost</a:t>
              </a:r>
            </a:p>
          </p:txBody>
        </p:sp>
      </p:grp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2411413" y="18446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0" name="Line 12"/>
          <p:cNvSpPr>
            <a:spLocks noChangeShapeType="1"/>
          </p:cNvSpPr>
          <p:nvPr/>
        </p:nvSpPr>
        <p:spPr bwMode="auto">
          <a:xfrm>
            <a:off x="1763713" y="29241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>
            <a:off x="3060700" y="29241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1187450" y="3500438"/>
            <a:ext cx="10715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Arial" charset="0"/>
              </a:rPr>
              <a:t>Do </a:t>
            </a:r>
            <a:r>
              <a:rPr lang="cs-CZ" sz="1400" b="1">
                <a:latin typeface="Arial" charset="0"/>
              </a:rPr>
              <a:t>1 000</a:t>
            </a:r>
            <a:r>
              <a:rPr lang="cs-CZ" sz="1400">
                <a:latin typeface="Arial" charset="0"/>
              </a:rPr>
              <a:t> V</a:t>
            </a: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2484438" y="3500438"/>
            <a:ext cx="11699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Arial" charset="0"/>
              </a:rPr>
              <a:t>Nad </a:t>
            </a:r>
            <a:r>
              <a:rPr lang="cs-CZ" sz="1400" b="1">
                <a:latin typeface="Arial" charset="0"/>
              </a:rPr>
              <a:t>1 000</a:t>
            </a:r>
            <a:r>
              <a:rPr lang="cs-CZ" sz="1400">
                <a:latin typeface="Arial" charset="0"/>
              </a:rPr>
              <a:t> V</a:t>
            </a:r>
          </a:p>
        </p:txBody>
      </p:sp>
      <p:sp>
        <p:nvSpPr>
          <p:cNvPr id="7184" name="Rectangle 16"/>
          <p:cNvSpPr>
            <a:spLocks noChangeArrowheads="1"/>
          </p:cNvSpPr>
          <p:nvPr/>
        </p:nvSpPr>
        <p:spPr bwMode="auto">
          <a:xfrm>
            <a:off x="3995738" y="2492375"/>
            <a:ext cx="2159000" cy="122555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1400" dirty="0">
                <a:latin typeface="Arial" charset="0"/>
              </a:rPr>
              <a:t>Malé napětí </a:t>
            </a:r>
            <a:r>
              <a:rPr lang="cs-CZ" sz="1400" b="1" dirty="0" err="1">
                <a:latin typeface="Arial" charset="0"/>
              </a:rPr>
              <a:t>mn</a:t>
            </a:r>
            <a:endParaRPr lang="cs-CZ" sz="1400" b="1" dirty="0">
              <a:latin typeface="Arial" charset="0"/>
            </a:endParaRPr>
          </a:p>
          <a:p>
            <a:pPr algn="ctr"/>
            <a:r>
              <a:rPr lang="cs-CZ" sz="1400" dirty="0">
                <a:latin typeface="Arial" charset="0"/>
              </a:rPr>
              <a:t>Nízké napětí </a:t>
            </a:r>
            <a:r>
              <a:rPr lang="cs-CZ" sz="1400" b="1" dirty="0" err="1">
                <a:latin typeface="Arial" charset="0"/>
              </a:rPr>
              <a:t>nn</a:t>
            </a:r>
            <a:endParaRPr lang="cs-CZ" sz="1400" b="1" dirty="0">
              <a:latin typeface="Arial" charset="0"/>
            </a:endParaRPr>
          </a:p>
          <a:p>
            <a:pPr algn="ctr"/>
            <a:r>
              <a:rPr lang="cs-CZ" sz="1400" dirty="0">
                <a:latin typeface="Arial" charset="0"/>
              </a:rPr>
              <a:t>Vysoké napětí </a:t>
            </a:r>
            <a:r>
              <a:rPr lang="cs-CZ" sz="1400" b="1" dirty="0" err="1">
                <a:latin typeface="Arial" charset="0"/>
              </a:rPr>
              <a:t>vn</a:t>
            </a:r>
            <a:endParaRPr lang="cs-CZ" sz="1400" b="1" dirty="0">
              <a:latin typeface="Arial" charset="0"/>
            </a:endParaRPr>
          </a:p>
          <a:p>
            <a:pPr algn="ctr"/>
            <a:r>
              <a:rPr lang="cs-CZ" sz="1400" dirty="0">
                <a:latin typeface="Arial" charset="0"/>
              </a:rPr>
              <a:t>Velmi vysoké napětí </a:t>
            </a:r>
            <a:r>
              <a:rPr lang="cs-CZ" sz="1400" b="1" dirty="0" err="1">
                <a:latin typeface="Arial" charset="0"/>
              </a:rPr>
              <a:t>vvn</a:t>
            </a:r>
            <a:endParaRPr lang="cs-CZ" sz="1400" b="1" dirty="0">
              <a:latin typeface="Arial" charset="0"/>
            </a:endParaRPr>
          </a:p>
          <a:p>
            <a:pPr algn="ctr"/>
            <a:r>
              <a:rPr lang="cs-CZ" sz="1400" dirty="0">
                <a:latin typeface="Arial" charset="0"/>
              </a:rPr>
              <a:t>Zvlášť vysoké napětí</a:t>
            </a:r>
            <a:r>
              <a:rPr lang="cs-CZ" sz="1400" b="1" dirty="0">
                <a:latin typeface="Arial" charset="0"/>
              </a:rPr>
              <a:t> </a:t>
            </a:r>
            <a:r>
              <a:rPr lang="cs-CZ" sz="1400" b="1" dirty="0" err="1">
                <a:latin typeface="Arial" charset="0"/>
              </a:rPr>
              <a:t>zvn</a:t>
            </a:r>
            <a:endParaRPr lang="cs-CZ" sz="1400" b="1" dirty="0">
              <a:latin typeface="Arial" charset="0"/>
            </a:endParaRPr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4284663" y="18446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6" name="AutoShape 18"/>
          <p:cNvSpPr>
            <a:spLocks noChangeArrowheads="1"/>
          </p:cNvSpPr>
          <p:nvPr/>
        </p:nvSpPr>
        <p:spPr bwMode="auto">
          <a:xfrm>
            <a:off x="6084888" y="620713"/>
            <a:ext cx="1727200" cy="1366837"/>
          </a:xfrm>
          <a:prstGeom prst="wedgeRoundRectCallout">
            <a:avLst>
              <a:gd name="adj1" fmla="val -102116"/>
              <a:gd name="adj2" fmla="val 96458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400">
                <a:latin typeface="Arial" charset="0"/>
              </a:rPr>
              <a:t>Všechny uvedené hodnoty se týkají napětí mezi zemí a kterýmkoli vodičem soustavy</a:t>
            </a:r>
          </a:p>
        </p:txBody>
      </p:sp>
      <p:sp>
        <p:nvSpPr>
          <p:cNvPr id="7187" name="Text Box 19"/>
          <p:cNvSpPr txBox="1">
            <a:spLocks noChangeArrowheads="1"/>
          </p:cNvSpPr>
          <p:nvPr/>
        </p:nvSpPr>
        <p:spPr bwMode="auto">
          <a:xfrm>
            <a:off x="1331913" y="3860800"/>
            <a:ext cx="4679950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V normě jsou tabulky normalizovaných napětí zdrojů, soustav a spotřebičů. Transformátor se na primární straně považuje za spotřebič, na sekundární straně za zdroj. Tam, kde se uvádějí dvě napětí, označuje údaj v čitateli napětí mezi fází a uzlem, údaj ve jmenovateli označuje napětí mezi fázemi: </a:t>
            </a:r>
            <a:r>
              <a:rPr lang="cs-CZ" b="1">
                <a:latin typeface="Arial" charset="0"/>
              </a:rPr>
              <a:t>3 x 230 / 400 V</a:t>
            </a:r>
          </a:p>
        </p:txBody>
      </p:sp>
      <p:graphicFrame>
        <p:nvGraphicFramePr>
          <p:cNvPr id="7224" name="Group 56"/>
          <p:cNvGraphicFramePr>
            <a:graphicFrameLocks noGrp="1"/>
          </p:cNvGraphicFramePr>
          <p:nvPr/>
        </p:nvGraphicFramePr>
        <p:xfrm>
          <a:off x="755650" y="5013325"/>
          <a:ext cx="6119813" cy="982663"/>
        </p:xfrm>
        <a:graphic>
          <a:graphicData uri="http://schemas.openxmlformats.org/drawingml/2006/table">
            <a:tbl>
              <a:tblPr/>
              <a:tblGrid>
                <a:gridCol w="1223963"/>
                <a:gridCol w="1225550"/>
                <a:gridCol w="1220787"/>
                <a:gridCol w="1225550"/>
                <a:gridCol w="1223963"/>
              </a:tblGrid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230 / 400 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525 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690 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1050 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35kV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vvn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220kV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750kV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8" name="Rectangle 16"/>
          <p:cNvSpPr>
            <a:spLocks noChangeArrowheads="1"/>
          </p:cNvSpPr>
          <p:nvPr/>
        </p:nvSpPr>
        <p:spPr bwMode="auto">
          <a:xfrm>
            <a:off x="4762500" y="3671888"/>
            <a:ext cx="2016125" cy="812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1187450" y="2133600"/>
            <a:ext cx="6840538" cy="12239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835150" y="692150"/>
            <a:ext cx="5556250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Výpočet průřezu vedení z úbytku napětí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735013" y="1698625"/>
            <a:ext cx="1908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Arial" charset="0"/>
              </a:rPr>
              <a:t>Vedení stejnosměrné: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1671638" y="2344738"/>
            <a:ext cx="151923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Symbol" pitchFamily="18" charset="2"/>
              </a:rPr>
              <a:t>D</a:t>
            </a:r>
            <a:r>
              <a:rPr lang="cs-CZ" sz="1400">
                <a:latin typeface="Arial" charset="0"/>
              </a:rPr>
              <a:t>U = RI = </a:t>
            </a:r>
            <a:r>
              <a:rPr lang="cs-CZ" sz="1400">
                <a:latin typeface="Symbol" pitchFamily="18" charset="2"/>
              </a:rPr>
              <a:t>r. </a:t>
            </a:r>
            <a:r>
              <a:rPr lang="cs-CZ" sz="1400"/>
              <a:t>2l . I</a:t>
            </a:r>
          </a:p>
          <a:p>
            <a:r>
              <a:rPr lang="cs-CZ" sz="1400">
                <a:latin typeface="Arial" charset="0"/>
              </a:rPr>
              <a:t>	  </a:t>
            </a:r>
            <a:r>
              <a:rPr lang="cs-CZ" sz="1400"/>
              <a:t>S</a:t>
            </a:r>
          </a:p>
        </p:txBody>
      </p:sp>
      <p:sp>
        <p:nvSpPr>
          <p:cNvPr id="8200" name="Line 8"/>
          <p:cNvSpPr>
            <a:spLocks noChangeShapeType="1"/>
          </p:cNvSpPr>
          <p:nvPr/>
        </p:nvSpPr>
        <p:spPr bwMode="auto">
          <a:xfrm>
            <a:off x="2555875" y="259397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3419475" y="2349500"/>
            <a:ext cx="4294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Symbol" pitchFamily="18" charset="2"/>
              </a:rPr>
              <a:t>D</a:t>
            </a:r>
            <a:r>
              <a:rPr lang="cs-CZ" sz="1400">
                <a:latin typeface="Arial" charset="0"/>
              </a:rPr>
              <a:t>U = R.I	= R.P/U </a:t>
            </a:r>
            <a:r>
              <a:rPr lang="en-US" sz="1400">
                <a:latin typeface="Arial" charset="0"/>
              </a:rPr>
              <a:t>[</a:t>
            </a:r>
            <a:r>
              <a:rPr lang="cs-CZ" sz="1400">
                <a:latin typeface="Arial" charset="0"/>
              </a:rPr>
              <a:t>V;</a:t>
            </a:r>
            <a:r>
              <a:rPr lang="cs-CZ" sz="1400">
                <a:latin typeface="Symbol" pitchFamily="18" charset="2"/>
              </a:rPr>
              <a:t>W</a:t>
            </a:r>
            <a:r>
              <a:rPr lang="cs-CZ" sz="1400">
                <a:latin typeface="Arial" charset="0"/>
              </a:rPr>
              <a:t>;A;W</a:t>
            </a:r>
            <a:r>
              <a:rPr lang="en-US" sz="1400">
                <a:latin typeface="Arial" charset="0"/>
              </a:rPr>
              <a:t>]	u </a:t>
            </a:r>
            <a:r>
              <a:rPr lang="cs-CZ" sz="1400">
                <a:latin typeface="Arial" charset="0"/>
              </a:rPr>
              <a:t>= </a:t>
            </a:r>
            <a:r>
              <a:rPr lang="cs-CZ" sz="1400">
                <a:latin typeface="Symbol" pitchFamily="18" charset="2"/>
              </a:rPr>
              <a:t>D</a:t>
            </a:r>
            <a:r>
              <a:rPr lang="cs-CZ" sz="1400">
                <a:latin typeface="Arial" charset="0"/>
              </a:rPr>
              <a:t>U.100/U </a:t>
            </a:r>
            <a:r>
              <a:rPr lang="en-US" sz="1400">
                <a:latin typeface="Arial" charset="0"/>
              </a:rPr>
              <a:t>[</a:t>
            </a:r>
            <a:r>
              <a:rPr lang="cs-CZ" sz="1400">
                <a:latin typeface="Arial" charset="0"/>
              </a:rPr>
              <a:t>%</a:t>
            </a:r>
            <a:r>
              <a:rPr lang="en-US" sz="1400">
                <a:latin typeface="Arial" charset="0"/>
              </a:rPr>
              <a:t>]</a:t>
            </a:r>
            <a:endParaRPr lang="cs-CZ" sz="1400">
              <a:latin typeface="Arial" charset="0"/>
            </a:endParaRP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1331913" y="2781300"/>
            <a:ext cx="64500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latin typeface="Symbol" pitchFamily="18" charset="2"/>
              </a:rPr>
              <a:t>D</a:t>
            </a:r>
            <a:r>
              <a:rPr lang="en-US" sz="1400"/>
              <a:t>U </a:t>
            </a:r>
            <a:r>
              <a:rPr lang="cs-CZ" sz="1400"/>
              <a:t>= u.U/100	R.P/U = U.u/100	P = U</a:t>
            </a:r>
            <a:r>
              <a:rPr lang="cs-CZ" sz="1400" baseline="30000"/>
              <a:t>2</a:t>
            </a:r>
            <a:r>
              <a:rPr lang="cs-CZ" sz="1400"/>
              <a:t>.u/100.R	R = 2.l.</a:t>
            </a:r>
            <a:r>
              <a:rPr lang="cs-CZ" sz="1400">
                <a:latin typeface="Symbol" pitchFamily="18" charset="2"/>
              </a:rPr>
              <a:t>r</a:t>
            </a:r>
            <a:r>
              <a:rPr lang="cs-CZ" sz="1400"/>
              <a:t>/S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1095375" y="3730625"/>
            <a:ext cx="3205163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>
                <a:latin typeface="Symbol" pitchFamily="18" charset="2"/>
              </a:rPr>
              <a:t>r</a:t>
            </a:r>
            <a:r>
              <a:rPr lang="cs-CZ" sz="2400" baseline="-25000"/>
              <a:t>Cu</a:t>
            </a:r>
            <a:r>
              <a:rPr lang="cs-CZ" sz="2400"/>
              <a:t> = 0,0217 </a:t>
            </a:r>
            <a:r>
              <a:rPr lang="cs-CZ" sz="2400">
                <a:latin typeface="Symbol" pitchFamily="18" charset="2"/>
              </a:rPr>
              <a:t>W </a:t>
            </a:r>
            <a:r>
              <a:rPr lang="cs-CZ" sz="2400"/>
              <a:t>mm</a:t>
            </a:r>
            <a:r>
              <a:rPr lang="cs-CZ" sz="2400" baseline="30000"/>
              <a:t>2 </a:t>
            </a:r>
            <a:r>
              <a:rPr lang="cs-CZ" sz="2400"/>
              <a:t>m</a:t>
            </a:r>
            <a:r>
              <a:rPr lang="cs-CZ" sz="2400" baseline="30000"/>
              <a:t>-1</a:t>
            </a:r>
          </a:p>
          <a:p>
            <a:r>
              <a:rPr lang="cs-CZ" sz="2400">
                <a:latin typeface="Symbol" pitchFamily="18" charset="2"/>
              </a:rPr>
              <a:t>r</a:t>
            </a:r>
            <a:r>
              <a:rPr lang="cs-CZ" sz="2400" baseline="-25000"/>
              <a:t>Al</a:t>
            </a:r>
            <a:r>
              <a:rPr lang="cs-CZ" sz="2400">
                <a:latin typeface="Arial" charset="0"/>
              </a:rPr>
              <a:t> = </a:t>
            </a:r>
            <a:r>
              <a:rPr lang="cs-CZ" sz="2400"/>
              <a:t>0,0359</a:t>
            </a:r>
            <a:r>
              <a:rPr lang="cs-CZ" sz="2400">
                <a:latin typeface="Arial" charset="0"/>
              </a:rPr>
              <a:t> </a:t>
            </a:r>
            <a:r>
              <a:rPr lang="cs-CZ" sz="2400">
                <a:latin typeface="Symbol" pitchFamily="18" charset="2"/>
              </a:rPr>
              <a:t>W</a:t>
            </a:r>
            <a:r>
              <a:rPr lang="cs-CZ" sz="2400">
                <a:latin typeface="Arial" charset="0"/>
              </a:rPr>
              <a:t> </a:t>
            </a:r>
            <a:r>
              <a:rPr lang="cs-CZ" sz="2400"/>
              <a:t>mm</a:t>
            </a:r>
            <a:r>
              <a:rPr lang="cs-CZ" sz="2400" baseline="30000"/>
              <a:t>2</a:t>
            </a:r>
            <a:r>
              <a:rPr lang="cs-CZ" sz="2400">
                <a:latin typeface="Arial" charset="0"/>
              </a:rPr>
              <a:t> </a:t>
            </a:r>
            <a:r>
              <a:rPr lang="cs-CZ" sz="2400"/>
              <a:t>m</a:t>
            </a:r>
            <a:r>
              <a:rPr lang="cs-CZ" sz="2400" baseline="30000"/>
              <a:t>-1</a:t>
            </a:r>
          </a:p>
          <a:p>
            <a:endParaRPr lang="cs-CZ" sz="2400" baseline="30000"/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941888" y="3679825"/>
            <a:ext cx="1981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/>
              <a:t>u =  200</a:t>
            </a:r>
            <a:r>
              <a:rPr lang="cs-CZ" sz="2400">
                <a:latin typeface="Symbol" pitchFamily="18" charset="2"/>
              </a:rPr>
              <a:t>r</a:t>
            </a:r>
            <a:r>
              <a:rPr lang="cs-CZ" sz="2400"/>
              <a:t>.l.I</a:t>
            </a:r>
          </a:p>
          <a:p>
            <a:r>
              <a:rPr lang="cs-CZ" sz="2400"/>
              <a:t>         SU</a:t>
            </a:r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 flipV="1">
            <a:off x="5595938" y="4090988"/>
            <a:ext cx="968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9" name="AutoShape 17"/>
          <p:cNvSpPr>
            <a:spLocks noChangeArrowheads="1"/>
          </p:cNvSpPr>
          <p:nvPr/>
        </p:nvSpPr>
        <p:spPr bwMode="auto">
          <a:xfrm rot="-3077665">
            <a:off x="5668963" y="3125788"/>
            <a:ext cx="1287462" cy="214312"/>
          </a:xfrm>
          <a:prstGeom prst="leftArrow">
            <a:avLst>
              <a:gd name="adj1" fmla="val 50000"/>
              <a:gd name="adj2" fmla="val 150185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0" name="AutoShape 18"/>
          <p:cNvSpPr>
            <a:spLocks noChangeArrowheads="1"/>
          </p:cNvSpPr>
          <p:nvPr/>
        </p:nvSpPr>
        <p:spPr bwMode="auto">
          <a:xfrm rot="1403708">
            <a:off x="2674938" y="3219450"/>
            <a:ext cx="2303462" cy="242888"/>
          </a:xfrm>
          <a:prstGeom prst="rightArrow">
            <a:avLst>
              <a:gd name="adj1" fmla="val 50000"/>
              <a:gd name="adj2" fmla="val 237091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>
            <a:off x="1384300" y="5295900"/>
            <a:ext cx="736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8219" name="Group 27"/>
          <p:cNvGrpSpPr>
            <a:grpSpLocks/>
          </p:cNvGrpSpPr>
          <p:nvPr/>
        </p:nvGrpSpPr>
        <p:grpSpPr bwMode="auto">
          <a:xfrm>
            <a:off x="936625" y="5013325"/>
            <a:ext cx="3224213" cy="827088"/>
            <a:chOff x="590" y="3158"/>
            <a:chExt cx="2031" cy="521"/>
          </a:xfrm>
        </p:grpSpPr>
        <p:sp>
          <p:nvSpPr>
            <p:cNvPr id="8212" name="Text Box 20"/>
            <p:cNvSpPr txBox="1">
              <a:spLocks noChangeArrowheads="1"/>
            </p:cNvSpPr>
            <p:nvPr/>
          </p:nvSpPr>
          <p:spPr bwMode="auto">
            <a:xfrm>
              <a:off x="590" y="3159"/>
              <a:ext cx="839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sz="1600"/>
                <a:t>u =  2.l.P.10</a:t>
              </a:r>
              <a:r>
                <a:rPr lang="cs-CZ" sz="1600" baseline="30000"/>
                <a:t>5</a:t>
              </a:r>
            </a:p>
            <a:p>
              <a:r>
                <a:rPr lang="cs-CZ" sz="1600"/>
                <a:t>         </a:t>
              </a:r>
              <a:r>
                <a:rPr lang="cs-CZ" sz="1600">
                  <a:latin typeface="Symbol" pitchFamily="18" charset="2"/>
                </a:rPr>
                <a:t>g</a:t>
              </a:r>
              <a:r>
                <a:rPr lang="cs-CZ" sz="1600"/>
                <a:t>S.U</a:t>
              </a:r>
              <a:r>
                <a:rPr lang="cs-CZ" sz="1600" baseline="30000"/>
                <a:t>2</a:t>
              </a:r>
            </a:p>
            <a:p>
              <a:endParaRPr lang="cs-CZ" sz="1600"/>
            </a:p>
          </p:txBody>
        </p:sp>
        <p:sp>
          <p:nvSpPr>
            <p:cNvPr id="8215" name="Text Box 23"/>
            <p:cNvSpPr txBox="1">
              <a:spLocks noChangeArrowheads="1"/>
            </p:cNvSpPr>
            <p:nvPr/>
          </p:nvSpPr>
          <p:spPr bwMode="auto">
            <a:xfrm>
              <a:off x="1474" y="3158"/>
              <a:ext cx="114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/>
                <a:t>Použijeme, je-li odběr udán výkonem spotřebiče</a:t>
              </a:r>
            </a:p>
          </p:txBody>
        </p:sp>
      </p:grpSp>
      <p:sp>
        <p:nvSpPr>
          <p:cNvPr id="8217" name="Line 25"/>
          <p:cNvSpPr>
            <a:spLocks noChangeShapeType="1"/>
          </p:cNvSpPr>
          <p:nvPr/>
        </p:nvSpPr>
        <p:spPr bwMode="auto">
          <a:xfrm>
            <a:off x="4787900" y="527526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8220" name="Group 28"/>
          <p:cNvGrpSpPr>
            <a:grpSpLocks/>
          </p:cNvGrpSpPr>
          <p:nvPr/>
        </p:nvGrpSpPr>
        <p:grpSpPr bwMode="auto">
          <a:xfrm>
            <a:off x="4335463" y="5011738"/>
            <a:ext cx="3713162" cy="517525"/>
            <a:chOff x="2731" y="3157"/>
            <a:chExt cx="2339" cy="326"/>
          </a:xfrm>
        </p:grpSpPr>
        <p:sp>
          <p:nvSpPr>
            <p:cNvPr id="8216" name="Text Box 24"/>
            <p:cNvSpPr txBox="1">
              <a:spLocks noChangeArrowheads="1"/>
            </p:cNvSpPr>
            <p:nvPr/>
          </p:nvSpPr>
          <p:spPr bwMode="auto">
            <a:xfrm>
              <a:off x="2731" y="3157"/>
              <a:ext cx="920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sz="1400"/>
                <a:t>u =  2.R</a:t>
              </a:r>
              <a:r>
                <a:rPr lang="cs-CZ" sz="1400" baseline="-25000"/>
                <a:t>k</a:t>
              </a:r>
              <a:r>
                <a:rPr lang="cs-CZ" sz="1400"/>
                <a:t>.l.P.10</a:t>
              </a:r>
              <a:r>
                <a:rPr lang="cs-CZ" sz="1400" baseline="30000"/>
                <a:t>5</a:t>
              </a:r>
            </a:p>
            <a:p>
              <a:r>
                <a:rPr lang="cs-CZ" sz="1400"/>
                <a:t>            U</a:t>
              </a:r>
              <a:r>
                <a:rPr lang="cs-CZ" sz="1400" baseline="30000"/>
                <a:t>2</a:t>
              </a:r>
            </a:p>
          </p:txBody>
        </p:sp>
        <p:sp>
          <p:nvSpPr>
            <p:cNvPr id="8218" name="Text Box 26"/>
            <p:cNvSpPr txBox="1">
              <a:spLocks noChangeArrowheads="1"/>
            </p:cNvSpPr>
            <p:nvPr/>
          </p:nvSpPr>
          <p:spPr bwMode="auto">
            <a:xfrm>
              <a:off x="3742" y="3158"/>
              <a:ext cx="1328" cy="3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/>
                <a:t>Použijeme, je-li udán odpor jednoho kilometru vodiče </a:t>
              </a:r>
              <a:r>
                <a:rPr lang="cs-CZ" sz="1400" b="1">
                  <a:latin typeface="Arial" charset="0"/>
                </a:rPr>
                <a:t>R</a:t>
              </a:r>
              <a:r>
                <a:rPr lang="cs-CZ" sz="1400" b="1" baseline="-25000">
                  <a:latin typeface="Arial" charset="0"/>
                </a:rPr>
                <a:t>k</a:t>
              </a:r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5" grpId="0"/>
      <p:bldP spid="8206" grpId="0"/>
      <p:bldP spid="8209" grpId="0" animBg="1"/>
      <p:bldP spid="82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827088" y="692150"/>
            <a:ext cx="250507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Příklady výpočtů: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827088" y="1268413"/>
            <a:ext cx="76676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/>
              <a:t>Jaký úbytek napětí bude v hliníkovém vedení průřezu 25 mm</a:t>
            </a:r>
            <a:r>
              <a:rPr lang="cs-CZ" sz="1600" baseline="30000"/>
              <a:t>2</a:t>
            </a:r>
            <a:r>
              <a:rPr lang="cs-CZ" sz="1600"/>
              <a:t> a délky 70 m, odebírá-li se na konci vedení proud 50 A při 220 V ?</a:t>
            </a:r>
            <a:endParaRPr lang="cs-CZ" sz="1600" baseline="30000"/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827088" y="1989138"/>
            <a:ext cx="1163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>
                <a:latin typeface="Arial" charset="0"/>
              </a:rPr>
              <a:t>u = 4,57 %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195513" y="1989138"/>
            <a:ext cx="13874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>
                <a:latin typeface="Symbol" pitchFamily="18" charset="2"/>
              </a:rPr>
              <a:t>D</a:t>
            </a:r>
            <a:r>
              <a:rPr lang="cs-CZ" sz="1600">
                <a:latin typeface="Arial" charset="0"/>
              </a:rPr>
              <a:t>U = 10,01 V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827088" y="2852738"/>
            <a:ext cx="714851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/>
              <a:t>Určete průřez hliníkového vedení ke spotřebiči na napětí 220 V s příkonem 12 kW ve vzdálenosti 25 m tak, aby úbytek nepřekročil 4 %.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774700" y="4411663"/>
            <a:ext cx="31527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>
                <a:latin typeface="Arial" charset="0"/>
              </a:rPr>
              <a:t>S = 11,1 mm</a:t>
            </a:r>
            <a:r>
              <a:rPr lang="cs-CZ" sz="1600" baseline="30000">
                <a:latin typeface="Arial" charset="0"/>
              </a:rPr>
              <a:t>2</a:t>
            </a:r>
            <a:r>
              <a:rPr lang="cs-CZ" sz="1600">
                <a:latin typeface="Arial" charset="0"/>
              </a:rPr>
              <a:t>, … volíme 16 mm</a:t>
            </a:r>
            <a:r>
              <a:rPr lang="cs-CZ" sz="1600" baseline="30000">
                <a:latin typeface="Arial" charset="0"/>
              </a:rPr>
              <a:t>2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755650" y="3789363"/>
            <a:ext cx="714851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i="1">
                <a:latin typeface="Arial" charset="0"/>
              </a:rPr>
              <a:t>Jmenovité průřezy jader vodičů</a:t>
            </a:r>
            <a:r>
              <a:rPr lang="cs-CZ" sz="1400">
                <a:latin typeface="Arial" charset="0"/>
              </a:rPr>
              <a:t>: 	0,35 - 0,5 - 0,75 – 1 - 1,5 - 2,5 – 4 – 6 – 10 – 16 – 25 			35 – 50 – 70 – 95 -120 – 150 -…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755650" y="5157788"/>
            <a:ext cx="76469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i="1">
                <a:latin typeface="Arial" charset="0"/>
              </a:rPr>
              <a:t>Jmenovité průřezy lan AlFe:	</a:t>
            </a:r>
            <a:r>
              <a:rPr lang="cs-CZ" sz="1400">
                <a:latin typeface="Arial" charset="0"/>
              </a:rPr>
              <a:t>16, 25, 35, 50, 70, 95, 120, 150, 185, 210, 240, …, 670 mm</a:t>
            </a:r>
            <a:r>
              <a:rPr lang="cs-CZ" sz="1400" baseline="30000">
                <a:latin typeface="Arial" charset="0"/>
              </a:rPr>
              <a:t>2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  <p:bldP spid="9223" grpId="0"/>
      <p:bldP spid="92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1042988" y="1700213"/>
          <a:ext cx="2160587" cy="1824037"/>
        </p:xfrm>
        <a:graphic>
          <a:graphicData uri="http://schemas.openxmlformats.org/presentationml/2006/ole">
            <p:oleObj spid="_x0000_s10244" name="CorelDRAW" r:id="rId3" imgW="2056680" imgH="1735560" progId="">
              <p:embed/>
            </p:oleObj>
          </a:graphicData>
        </a:graphic>
      </p:graphicFrame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2771800" y="548680"/>
            <a:ext cx="3563937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/>
              <a:t>Elektrické vlastnosti vedení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3471863" y="1843088"/>
            <a:ext cx="5060950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/>
              <a:t>U vedení počítáme se čtyřmi základními elektrickými konstantami (parametry):</a:t>
            </a:r>
          </a:p>
          <a:p>
            <a:endParaRPr lang="cs-CZ" sz="1400"/>
          </a:p>
          <a:p>
            <a:r>
              <a:rPr lang="cs-CZ" sz="1600" b="1"/>
              <a:t>Odporem, indukčností, kapacitou a svodem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471863" y="2851150"/>
            <a:ext cx="48450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/>
              <a:t>Tyto parametry jsou rovnoměrně rozloženy podél vedení, proto každý prvek vedení </a:t>
            </a:r>
            <a:r>
              <a:rPr lang="cs-CZ" sz="1400" b="1"/>
              <a:t>dl</a:t>
            </a:r>
            <a:r>
              <a:rPr lang="cs-CZ" sz="1400"/>
              <a:t> má všechny konstanty podle obrázku.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1023938" y="3929063"/>
            <a:ext cx="721995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U střídavých vedení se indukčnost L projeví indukční reaktancí X = </a:t>
            </a:r>
            <a:r>
              <a:rPr lang="cs-CZ" sz="1400">
                <a:latin typeface="Symbol" pitchFamily="18" charset="2"/>
              </a:rPr>
              <a:t>w</a:t>
            </a:r>
            <a:r>
              <a:rPr lang="cs-CZ" sz="1400">
                <a:latin typeface="Arial" charset="0"/>
              </a:rPr>
              <a:t>.L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Kapacita C kapacitní reaktancí X</a:t>
            </a:r>
            <a:r>
              <a:rPr lang="cs-CZ" sz="1400" baseline="-25000">
                <a:latin typeface="Arial" charset="0"/>
              </a:rPr>
              <a:t>c </a:t>
            </a:r>
            <a:r>
              <a:rPr lang="cs-CZ" sz="1400">
                <a:latin typeface="Arial" charset="0"/>
              </a:rPr>
              <a:t>= 1 / </a:t>
            </a:r>
            <a:r>
              <a:rPr lang="cs-CZ" sz="1400">
                <a:latin typeface="Symbol" pitchFamily="18" charset="2"/>
              </a:rPr>
              <a:t>w</a:t>
            </a:r>
            <a:r>
              <a:rPr lang="cs-CZ" sz="1400">
                <a:latin typeface="Arial" charset="0"/>
              </a:rPr>
              <a:t>.C (kapacitní susceptancí B = </a:t>
            </a:r>
            <a:r>
              <a:rPr lang="cs-CZ" sz="1400">
                <a:latin typeface="Symbol" pitchFamily="18" charset="2"/>
              </a:rPr>
              <a:t>w</a:t>
            </a:r>
            <a:r>
              <a:rPr lang="cs-CZ" sz="1400">
                <a:latin typeface="Arial" charset="0"/>
              </a:rPr>
              <a:t>.C)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Svod vzniká nedokonalostí izolačního odporu, ztrátami korónou a má fyzikální povahu vodivosti G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116013" y="4868863"/>
            <a:ext cx="678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/>
              <a:t>Tyto konstanty se obvykle počítají a udávají v tabulkách pro 1 km vedení: </a:t>
            </a:r>
            <a:r>
              <a:rPr lang="cs-CZ" sz="1800"/>
              <a:t>R</a:t>
            </a:r>
            <a:r>
              <a:rPr lang="cs-CZ" sz="1800" baseline="-25000"/>
              <a:t>k</a:t>
            </a:r>
            <a:r>
              <a:rPr lang="cs-CZ" sz="1800"/>
              <a:t>, X</a:t>
            </a:r>
            <a:r>
              <a:rPr lang="cs-CZ" sz="1800" baseline="-25000"/>
              <a:t>k</a:t>
            </a:r>
            <a:r>
              <a:rPr lang="cs-CZ" sz="1800"/>
              <a:t>, B</a:t>
            </a:r>
            <a:r>
              <a:rPr lang="cs-CZ" sz="1800" baseline="-25000"/>
              <a:t>k</a:t>
            </a:r>
            <a:r>
              <a:rPr lang="cs-CZ" sz="1800"/>
              <a:t>, G</a:t>
            </a:r>
            <a:r>
              <a:rPr lang="cs-CZ" sz="1800" baseline="-25000"/>
              <a:t>k</a:t>
            </a:r>
          </a:p>
        </p:txBody>
      </p:sp>
      <p:graphicFrame>
        <p:nvGraphicFramePr>
          <p:cNvPr id="10250" name="Object 10"/>
          <p:cNvGraphicFramePr>
            <a:graphicFrameLocks noChangeAspect="1"/>
          </p:cNvGraphicFramePr>
          <p:nvPr/>
        </p:nvGraphicFramePr>
        <p:xfrm>
          <a:off x="3492500" y="5373688"/>
          <a:ext cx="4713288" cy="457200"/>
        </p:xfrm>
        <a:graphic>
          <a:graphicData uri="http://schemas.openxmlformats.org/presentationml/2006/ole">
            <p:oleObj spid="_x0000_s10250" name="CorelDRAW" r:id="rId4" imgW="5567760" imgH="540360" progId="">
              <p:embed/>
            </p:oleObj>
          </a:graphicData>
        </a:graphic>
      </p:graphicFrame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1476375" y="5445125"/>
            <a:ext cx="16208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>
                <a:latin typeface="Arial" charset="0"/>
              </a:rPr>
              <a:t>Kroucení vedení: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1547664" y="476672"/>
            <a:ext cx="636587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Požadavky na </a:t>
            </a:r>
            <a:r>
              <a:rPr lang="cs-CZ" sz="2400" b="1" dirty="0">
                <a:latin typeface="Arial" charset="0"/>
              </a:rPr>
              <a:t>vodiče</a:t>
            </a:r>
            <a:r>
              <a:rPr lang="cs-CZ" sz="2400" dirty="0">
                <a:latin typeface="Arial" charset="0"/>
              </a:rPr>
              <a:t> pro stavbu sítí </a:t>
            </a:r>
            <a:r>
              <a:rPr lang="cs-CZ" sz="2400" dirty="0" err="1">
                <a:latin typeface="Arial" charset="0"/>
              </a:rPr>
              <a:t>vn</a:t>
            </a:r>
            <a:r>
              <a:rPr lang="cs-CZ" sz="2400" dirty="0">
                <a:latin typeface="Arial" charset="0"/>
              </a:rPr>
              <a:t> a </a:t>
            </a:r>
            <a:r>
              <a:rPr lang="cs-CZ" sz="2400" dirty="0" err="1">
                <a:latin typeface="Arial" charset="0"/>
              </a:rPr>
              <a:t>vvn</a:t>
            </a:r>
            <a:endParaRPr lang="cs-CZ" sz="2400" dirty="0">
              <a:latin typeface="Arial" charset="0"/>
            </a:endParaRP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900113" y="1484313"/>
            <a:ext cx="424815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Tvrdá měď – Cu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Polotvrdá měď – jen pro vedení nn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Měkká vyžíhaná měď – jen na vázání</a:t>
            </a:r>
          </a:p>
          <a:p>
            <a:pPr>
              <a:buFontTx/>
              <a:buChar char="•"/>
            </a:pPr>
            <a:r>
              <a:rPr lang="cs-CZ" sz="1400">
                <a:latin typeface="Arial" charset="0"/>
              </a:rPr>
              <a:t>Bronz (Bz), ocel (Fe), hliník (Al), slitiny hliníku (Ald)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900113" y="1125538"/>
            <a:ext cx="1286699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>
                <a:latin typeface="Arial" charset="0"/>
              </a:rPr>
              <a:t>MATERIÁL</a:t>
            </a:r>
            <a:r>
              <a:rPr lang="cs-CZ" sz="1400" b="1" dirty="0">
                <a:latin typeface="Arial" charset="0"/>
              </a:rPr>
              <a:t>: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971550" y="2565400"/>
            <a:ext cx="6372225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 dirty="0">
                <a:latin typeface="Arial" charset="0"/>
              </a:rPr>
              <a:t>Při výpočtu a volbě průřezu vodičů je nutné respektovat několik hledisek:</a:t>
            </a:r>
          </a:p>
          <a:p>
            <a:endParaRPr lang="cs-CZ" sz="1000" b="1" dirty="0">
              <a:latin typeface="Arial" charset="0"/>
            </a:endParaRPr>
          </a:p>
          <a:p>
            <a:pPr>
              <a:buFontTx/>
              <a:buChar char="•"/>
            </a:pPr>
            <a:r>
              <a:rPr lang="cs-CZ" sz="1400" dirty="0">
                <a:latin typeface="Arial" charset="0"/>
              </a:rPr>
              <a:t>Proudové zatížení vodičů</a:t>
            </a:r>
          </a:p>
          <a:p>
            <a:pPr>
              <a:buFontTx/>
              <a:buChar char="•"/>
            </a:pPr>
            <a:r>
              <a:rPr lang="cs-CZ" sz="1400" dirty="0">
                <a:latin typeface="Arial" charset="0"/>
              </a:rPr>
              <a:t>Dodržení předepsaného úbytku napětí</a:t>
            </a:r>
          </a:p>
          <a:p>
            <a:pPr>
              <a:buFontTx/>
              <a:buChar char="•"/>
            </a:pPr>
            <a:r>
              <a:rPr lang="cs-CZ" sz="1400" dirty="0">
                <a:latin typeface="Arial" charset="0"/>
              </a:rPr>
              <a:t>Mechanická pevnost vodičů</a:t>
            </a:r>
          </a:p>
          <a:p>
            <a:pPr>
              <a:buFontTx/>
              <a:buChar char="•"/>
            </a:pPr>
            <a:r>
              <a:rPr lang="cs-CZ" sz="1400" dirty="0">
                <a:latin typeface="Arial" charset="0"/>
              </a:rPr>
              <a:t>Hospodárnost zvoleného průřezu vodiče</a:t>
            </a:r>
          </a:p>
        </p:txBody>
      </p:sp>
      <p:graphicFrame>
        <p:nvGraphicFramePr>
          <p:cNvPr id="11274" name="Object 10"/>
          <p:cNvGraphicFramePr>
            <a:graphicFrameLocks noChangeAspect="1"/>
          </p:cNvGraphicFramePr>
          <p:nvPr/>
        </p:nvGraphicFramePr>
        <p:xfrm>
          <a:off x="1042988" y="4149725"/>
          <a:ext cx="3894137" cy="1912938"/>
        </p:xfrm>
        <a:graphic>
          <a:graphicData uri="http://schemas.openxmlformats.org/presentationml/2006/ole">
            <p:oleObj spid="_x0000_s11274" name="CorelDRAW" r:id="rId3" imgW="4598640" imgH="2260080" progId="">
              <p:embed/>
            </p:oleObj>
          </a:graphicData>
        </a:graphic>
      </p:graphicFrame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950913" y="3859213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>
                <a:latin typeface="Arial" charset="0"/>
              </a:rPr>
              <a:t>Omezování kapacitních proudů:</a:t>
            </a:r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 flipV="1">
            <a:off x="1547813" y="44370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5076056" y="3861048"/>
            <a:ext cx="3528392" cy="2677656"/>
          </a:xfrm>
          <a:prstGeom prst="rect">
            <a:avLst/>
          </a:prstGeom>
          <a:ln>
            <a:solidFill>
              <a:srgbClr val="FFC000"/>
            </a:solidFill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cs-CZ" sz="1400" i="1" dirty="0"/>
              <a:t>Vodiče zavěšené na stožárech představují vlastně kondenzátory se vzduchovým dielektrikem. Pro každé samostatné vedení se dá stanovit tzv. </a:t>
            </a:r>
            <a:r>
              <a:rPr lang="cs-CZ" sz="1400" b="1" i="1" dirty="0"/>
              <a:t>provozní kapacita </a:t>
            </a:r>
            <a:r>
              <a:rPr lang="en-US" sz="1400" b="1" i="1" dirty="0"/>
              <a:t>[</a:t>
            </a:r>
            <a:r>
              <a:rPr lang="cs-CZ" sz="1400" b="1" i="1" dirty="0" err="1">
                <a:latin typeface="Symbol" pitchFamily="18" charset="2"/>
              </a:rPr>
              <a:t>m</a:t>
            </a:r>
            <a:r>
              <a:rPr lang="cs-CZ" sz="1400" b="1" i="1" dirty="0" err="1"/>
              <a:t>F</a:t>
            </a:r>
            <a:r>
              <a:rPr lang="cs-CZ" sz="1400" b="1" i="1" dirty="0"/>
              <a:t> / km</a:t>
            </a:r>
            <a:r>
              <a:rPr lang="en-US" sz="1400" b="1" i="1" dirty="0"/>
              <a:t>]</a:t>
            </a:r>
            <a:r>
              <a:rPr lang="cs-CZ" sz="1400" i="1" dirty="0"/>
              <a:t>. Jestliže na konci vedení není připojen žádný spotřebič, přesto vedení odebírá ze zdroje jistý proud. Tímto proudem jsou nabíjeny zmíněné kapacity. Kapacitní proudy jsou tím větší, čím jsou vedení delší a velmi obtížně se při poruchových stavech vypínají.</a:t>
            </a:r>
          </a:p>
        </p:txBody>
      </p:sp>
      <p:graphicFrame>
        <p:nvGraphicFramePr>
          <p:cNvPr id="11279" name="Object 15"/>
          <p:cNvGraphicFramePr>
            <a:graphicFrameLocks noChangeAspect="1"/>
          </p:cNvGraphicFramePr>
          <p:nvPr/>
        </p:nvGraphicFramePr>
        <p:xfrm>
          <a:off x="7451725" y="1125538"/>
          <a:ext cx="1154113" cy="1382712"/>
        </p:xfrm>
        <a:graphic>
          <a:graphicData uri="http://schemas.openxmlformats.org/presentationml/2006/ole">
            <p:oleObj spid="_x0000_s11279" name="CorelDRAW" r:id="rId4" imgW="1364040" imgH="1633320" progId="">
              <p:embed/>
            </p:oleObj>
          </a:graphicData>
        </a:graphic>
      </p:graphicFrame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5200650" y="1220788"/>
            <a:ext cx="21796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 b="1" dirty="0"/>
              <a:t>Ocelohliníková lana:</a:t>
            </a:r>
          </a:p>
          <a:p>
            <a:r>
              <a:rPr lang="cs-CZ" dirty="0"/>
              <a:t>Průřez hliníkového pláště, značka </a:t>
            </a:r>
            <a:r>
              <a:rPr lang="cs-CZ" dirty="0" err="1"/>
              <a:t>AlFe</a:t>
            </a:r>
            <a:r>
              <a:rPr lang="cs-CZ" dirty="0"/>
              <a:t>, poměr průřezu hliníkového pláště k průřezu ocelové duše</a:t>
            </a:r>
          </a:p>
          <a:p>
            <a:r>
              <a:rPr lang="cs-CZ" dirty="0"/>
              <a:t>Např.: </a:t>
            </a:r>
            <a:r>
              <a:rPr lang="cs-CZ" b="1" dirty="0"/>
              <a:t>120 </a:t>
            </a:r>
            <a:r>
              <a:rPr lang="cs-CZ" b="1" dirty="0" err="1"/>
              <a:t>AlFe</a:t>
            </a:r>
            <a:r>
              <a:rPr lang="cs-CZ" b="1" dirty="0"/>
              <a:t> 6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  <p:bldP spid="11272" grpId="0"/>
      <p:bldP spid="11277" grpId="0" animBg="1"/>
      <p:bldP spid="11278" grpId="0" animBg="1"/>
      <p:bldP spid="1128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346050"/>
          </a:xfrm>
          <a:solidFill>
            <a:srgbClr val="FFC000"/>
          </a:solidFill>
        </p:spPr>
        <p:txBody>
          <a:bodyPr/>
          <a:lstStyle/>
          <a:p>
            <a:r>
              <a:rPr lang="cs-CZ" sz="2000" dirty="0" smtClean="0"/>
              <a:t>Příklad pracovního listu:</a:t>
            </a:r>
            <a:endParaRPr lang="cs-CZ" sz="20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 t="4589"/>
          <a:stretch>
            <a:fillRect/>
          </a:stretch>
        </p:blipFill>
        <p:spPr bwMode="auto">
          <a:xfrm>
            <a:off x="4427984" y="188640"/>
            <a:ext cx="4536504" cy="6453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36712"/>
            <a:ext cx="4958051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7544" y="2564904"/>
            <a:ext cx="22605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Odpovědi na otázky v prezentaci: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Konec prezentace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13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Všechny ostatní materiály a obrázky jsou z archivu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1098</Words>
  <Application>Microsoft Office PowerPoint</Application>
  <PresentationFormat>Předvádění na obrazovce (4:3)</PresentationFormat>
  <Paragraphs>146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CorelDRAW</vt:lpstr>
      <vt:lpstr>Snímek 1</vt:lpstr>
      <vt:lpstr>Rozvod elektrické energie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Příklad pracovního listu: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Rozvodná zařízení 2</dc:title>
  <dc:creator>SOU Strakonice</dc:creator>
  <cp:lastModifiedBy>Opatrný</cp:lastModifiedBy>
  <cp:revision>28</cp:revision>
  <dcterms:created xsi:type="dcterms:W3CDTF">2004-09-07T12:10:16Z</dcterms:created>
  <dcterms:modified xsi:type="dcterms:W3CDTF">2013-04-04T13:19:43Z</dcterms:modified>
</cp:coreProperties>
</file>