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Default Extension="bin" ContentType="application/vnd.ms-office.activeX"/>
  <Override PartName="/ppt/activeX/activeX4.xml" ContentType="application/vnd.ms-office.activeX+xml"/>
  <Override PartName="/ppt/activeX/activeX5.xml" ContentType="application/vnd.ms-office.activeX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activeX/activeX2.xml" ContentType="application/vnd.ms-office.activeX+xml"/>
  <Override PartName="/ppt/activeX/activeX3.xml" ContentType="application/vnd.ms-office.activeX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Override PartName="/ppt/activeX/activeX1.xml" ContentType="application/vnd.ms-office.activeX+xml"/>
  <Override PartName="/ppt/vbaProject.bin" ContentType="application/vnd.ms-office.vbaProject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activeX/activeX6.xml" ContentType="application/vnd.ms-office.activeX+xml"/>
  <Override PartName="/ppt/activeX/activeX7.xml" ContentType="application/vnd.ms-office.activeX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8" r:id="rId2"/>
    <p:sldId id="259" r:id="rId3"/>
    <p:sldId id="256" r:id="rId4"/>
    <p:sldId id="257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5C5C5"/>
    <a:srgbClr val="FFFFCC"/>
    <a:srgbClr val="FFFF99"/>
    <a:srgbClr val="FFCC99"/>
    <a:srgbClr val="4F81BD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744" y="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microsoft.com/office/2006/relationships/vbaProject" Target="vbaProject.bin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activeX/_rels/activeX1.xml.rels><?xml version="1.0" encoding="UTF-8" standalone="yes"?>
<Relationships xmlns="http://schemas.openxmlformats.org/package/2006/relationships"><Relationship Id="rId1" Type="http://schemas.microsoft.com/office/2006/relationships/activeXControlBinary" Target="activeX1.bin"/></Relationships>
</file>

<file path=ppt/activeX/_rels/activeX2.xml.rels><?xml version="1.0" encoding="UTF-8" standalone="yes"?>
<Relationships xmlns="http://schemas.openxmlformats.org/package/2006/relationships"><Relationship Id="rId1" Type="http://schemas.microsoft.com/office/2006/relationships/activeXControlBinary" Target="activeX2.bin"/></Relationships>
</file>

<file path=ppt/activeX/_rels/activeX3.xml.rels><?xml version="1.0" encoding="UTF-8" standalone="yes"?>
<Relationships xmlns="http://schemas.openxmlformats.org/package/2006/relationships"><Relationship Id="rId1" Type="http://schemas.microsoft.com/office/2006/relationships/activeXControlBinary" Target="activeX3.bin"/></Relationships>
</file>

<file path=ppt/activeX/_rels/activeX4.xml.rels><?xml version="1.0" encoding="UTF-8" standalone="yes"?>
<Relationships xmlns="http://schemas.openxmlformats.org/package/2006/relationships"><Relationship Id="rId1" Type="http://schemas.microsoft.com/office/2006/relationships/activeXControlBinary" Target="activeX4.bin"/></Relationships>
</file>

<file path=ppt/activeX/_rels/activeX5.xml.rels><?xml version="1.0" encoding="UTF-8" standalone="yes"?>
<Relationships xmlns="http://schemas.openxmlformats.org/package/2006/relationships"><Relationship Id="rId1" Type="http://schemas.microsoft.com/office/2006/relationships/activeXControlBinary" Target="activeX5.bin"/></Relationships>
</file>

<file path=ppt/activeX/_rels/activeX6.xml.rels><?xml version="1.0" encoding="UTF-8" standalone="yes"?>
<Relationships xmlns="http://schemas.openxmlformats.org/package/2006/relationships"><Relationship Id="rId1" Type="http://schemas.microsoft.com/office/2006/relationships/activeXControlBinary" Target="activeX6.bin"/></Relationships>
</file>

<file path=ppt/activeX/_rels/activeX7.xml.rels><?xml version="1.0" encoding="UTF-8" standalone="yes"?>
<Relationships xmlns="http://schemas.openxmlformats.org/package/2006/relationships"><Relationship Id="rId1" Type="http://schemas.microsoft.com/office/2006/relationships/activeXControlBinary" Target="activeX7.bin"/></Relationships>
</file>

<file path=ppt/activeX/activeX1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2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3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4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5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6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7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2BF3EF-B1B4-4C0E-8C7D-CFB173BCAFBD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70F5D2-961C-4484-A2CC-F52C60B91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7465C-8B64-4727-9314-871CDBB8CD4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7465C-8B64-4727-9314-871CDBB8CD4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0F5D2-961C-4484-A2CC-F52C60B91BC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0F5D2-961C-4484-A2CC-F52C60B91BC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control" Target="../activeX/activeX7.xml"/><Relationship Id="rId3" Type="http://schemas.openxmlformats.org/officeDocument/2006/relationships/control" Target="../activeX/activeX2.xml"/><Relationship Id="rId7" Type="http://schemas.openxmlformats.org/officeDocument/2006/relationships/control" Target="../activeX/activeX6.xml"/><Relationship Id="rId2" Type="http://schemas.openxmlformats.org/officeDocument/2006/relationships/control" Target="../activeX/activeX1.xml"/><Relationship Id="rId1" Type="http://schemas.openxmlformats.org/officeDocument/2006/relationships/vmlDrawing" Target="../drawings/vmlDrawing1.vml"/><Relationship Id="rId6" Type="http://schemas.openxmlformats.org/officeDocument/2006/relationships/control" Target="../activeX/activeX5.xml"/><Relationship Id="rId11" Type="http://schemas.openxmlformats.org/officeDocument/2006/relationships/image" Target="../media/image4.png"/><Relationship Id="rId5" Type="http://schemas.openxmlformats.org/officeDocument/2006/relationships/control" Target="../activeX/activeX4.xml"/><Relationship Id="rId10" Type="http://schemas.openxmlformats.org/officeDocument/2006/relationships/notesSlide" Target="../notesSlides/notesSlide3.xml"/><Relationship Id="rId4" Type="http://schemas.openxmlformats.org/officeDocument/2006/relationships/control" Target="../activeX/activeX3.xml"/><Relationship Id="rId9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3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404813"/>
            <a:ext cx="5759450" cy="1258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827088" y="2205038"/>
            <a:ext cx="7489825" cy="1200329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latin typeface="+mj-lt"/>
                <a:cs typeface="Arial" pitchFamily="34" charset="0"/>
              </a:rPr>
              <a:t>Významné výběžky České republiky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latin typeface="+mj-lt"/>
                <a:cs typeface="Arial" pitchFamily="34" charset="0"/>
              </a:rPr>
              <a:t>interaktivní slepá mapa</a:t>
            </a:r>
            <a:endParaRPr lang="cs-CZ" sz="3600" dirty="0">
              <a:solidFill>
                <a:schemeClr val="tx2">
                  <a:lumMod val="75000"/>
                </a:schemeClr>
              </a:solidFill>
              <a:latin typeface="+mj-lt"/>
              <a:cs typeface="Arial" pitchFamily="34" charset="0"/>
            </a:endParaRPr>
          </a:p>
        </p:txBody>
      </p:sp>
      <p:pic>
        <p:nvPicPr>
          <p:cNvPr id="2052" name="Obrázek 2" descr="GT-COL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95738" y="4941888"/>
            <a:ext cx="1152525" cy="72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54" name="TextovéPole 6"/>
          <p:cNvSpPr txBox="1">
            <a:spLocks noChangeArrowheads="1"/>
          </p:cNvSpPr>
          <p:nvPr/>
        </p:nvSpPr>
        <p:spPr bwMode="auto">
          <a:xfrm>
            <a:off x="900112" y="4400550"/>
            <a:ext cx="3095824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>
                <a:latin typeface="Calibri" pitchFamily="34" charset="0"/>
              </a:rPr>
              <a:t>Autor</a:t>
            </a:r>
            <a:r>
              <a:rPr lang="cs-CZ" dirty="0" smtClean="0">
                <a:latin typeface="Calibri" pitchFamily="34" charset="0"/>
              </a:rPr>
              <a:t>: Mgr. Martin Rosocha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2055" name="TextovéPole 8"/>
          <p:cNvSpPr txBox="1">
            <a:spLocks noChangeArrowheads="1"/>
          </p:cNvSpPr>
          <p:nvPr/>
        </p:nvSpPr>
        <p:spPr bwMode="auto">
          <a:xfrm>
            <a:off x="6084888" y="4400550"/>
            <a:ext cx="2159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dirty="0">
                <a:latin typeface="Calibri" pitchFamily="34" charset="0"/>
              </a:rPr>
              <a:t>Datum</a:t>
            </a:r>
            <a:r>
              <a:rPr lang="cs-CZ" dirty="0" smtClean="0">
                <a:latin typeface="Calibri" pitchFamily="34" charset="0"/>
              </a:rPr>
              <a:t>: 01. 03. 2013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2056" name="TextovéPole 9"/>
          <p:cNvSpPr txBox="1">
            <a:spLocks noChangeArrowheads="1"/>
          </p:cNvSpPr>
          <p:nvPr/>
        </p:nvSpPr>
        <p:spPr bwMode="auto">
          <a:xfrm>
            <a:off x="1692275" y="5661025"/>
            <a:ext cx="604837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>
                <a:latin typeface="Calibri" pitchFamily="34" charset="0"/>
              </a:rPr>
              <a:t>Gymnázium, Třeboň, Na Sadech 308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900113" y="620713"/>
          <a:ext cx="7200800" cy="5736630"/>
        </p:xfrm>
        <a:graphic>
          <a:graphicData uri="http://schemas.openxmlformats.org/drawingml/2006/table">
            <a:tbl>
              <a:tblPr/>
              <a:tblGrid>
                <a:gridCol w="2190257"/>
                <a:gridCol w="5010543"/>
              </a:tblGrid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CZ.1.07/1.5.00/34.0702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smtClean="0">
                          <a:latin typeface="+mn-lt"/>
                          <a:ea typeface="Calibri"/>
                          <a:cs typeface="Times New Roman"/>
                        </a:rPr>
                        <a:t>VY_32_INOVACE_ZE.20</a:t>
                      </a:r>
                      <a:endParaRPr lang="cs-CZ" sz="1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Škola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Gymnázium, Třeboň, Na Sadech 308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Mgr. Martin Rosocha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+mn-lt"/>
                          <a:ea typeface="Calibri"/>
                          <a:cs typeface="Times New Roman"/>
                        </a:rPr>
                        <a:t>Významné výběžky České republiky</a:t>
                      </a:r>
                      <a:r>
                        <a:rPr lang="cs-CZ" sz="1400" baseline="0" dirty="0" smtClean="0">
                          <a:latin typeface="Calibri"/>
                          <a:ea typeface="Calibri"/>
                          <a:cs typeface="Times New Roman"/>
                        </a:rPr>
                        <a:t>; interaktivní slepá mapa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Zeměpis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Tematická oblast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+mn-lt"/>
                          <a:ea typeface="Calibri"/>
                          <a:cs typeface="Times New Roman"/>
                        </a:rPr>
                        <a:t>Regionální geografie, fyzická geografie Evropy, České</a:t>
                      </a:r>
                      <a:r>
                        <a:rPr lang="cs-CZ" sz="1400" baseline="0" dirty="0" smtClean="0">
                          <a:latin typeface="+mn-lt"/>
                          <a:ea typeface="Calibri"/>
                          <a:cs typeface="Times New Roman"/>
                        </a:rPr>
                        <a:t> republiky</a:t>
                      </a:r>
                      <a:endParaRPr lang="cs-CZ" sz="1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886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Šablona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40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smtClean="0">
                          <a:latin typeface="Arial"/>
                          <a:ea typeface="Calibri"/>
                          <a:cs typeface="Times New Roman"/>
                        </a:rPr>
                        <a:t>III/2 </a:t>
                      </a:r>
                      <a:r>
                        <a:rPr lang="cs-CZ" sz="1400" dirty="0">
                          <a:latin typeface="Arial"/>
                          <a:ea typeface="Calibri"/>
                          <a:cs typeface="Times New Roman"/>
                        </a:rPr>
                        <a:t>- Inovace a zkvalitnění výuky prostřednictvím </a:t>
                      </a:r>
                      <a:r>
                        <a:rPr lang="cs-CZ" sz="1400" dirty="0" err="1" smtClean="0">
                          <a:latin typeface="Arial"/>
                          <a:ea typeface="Calibri"/>
                          <a:cs typeface="Times New Roman"/>
                        </a:rPr>
                        <a:t>ICT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smtClean="0">
                          <a:latin typeface="Calibri"/>
                          <a:ea typeface="Calibri"/>
                          <a:cs typeface="Times New Roman"/>
                        </a:rPr>
                        <a:t>IV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Metodický list/Anotace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+mn-lt"/>
                          <a:ea typeface="Calibri"/>
                          <a:cs typeface="Times New Roman"/>
                        </a:rPr>
                        <a:t>Interaktivní slepá mapa slouží</a:t>
                      </a:r>
                      <a:r>
                        <a:rPr lang="cs-CZ" sz="1400" baseline="0" dirty="0" smtClean="0">
                          <a:latin typeface="+mn-lt"/>
                          <a:ea typeface="Calibri"/>
                          <a:cs typeface="Times New Roman"/>
                        </a:rPr>
                        <a:t> jako testovací materiál pro </a:t>
                      </a:r>
                      <a:r>
                        <a:rPr lang="cs-CZ" sz="1400" baseline="0" dirty="0" err="1" smtClean="0">
                          <a:latin typeface="+mn-lt"/>
                          <a:ea typeface="Calibri"/>
                          <a:cs typeface="Times New Roman"/>
                        </a:rPr>
                        <a:t>FG</a:t>
                      </a:r>
                      <a:r>
                        <a:rPr lang="cs-CZ" sz="1400" baseline="0" dirty="0" smtClean="0">
                          <a:latin typeface="+mn-lt"/>
                          <a:ea typeface="Calibri"/>
                          <a:cs typeface="Times New Roman"/>
                        </a:rPr>
                        <a:t> ČR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baseline="0" dirty="0" smtClean="0">
                          <a:latin typeface="+mn-lt"/>
                          <a:ea typeface="Calibri"/>
                          <a:cs typeface="Times New Roman"/>
                        </a:rPr>
                        <a:t>Po spuštění je třeba „povolit aktivní obsah = povolit makra v souboru (zobrazí se po spuštění v horní části pod kartami)</a:t>
                      </a:r>
                      <a:endParaRPr lang="cs-CZ" sz="1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Pokud není uvedeno jinak, použitý materiál je z vlastních zdrojů autora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5C5C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474" name="Picture 162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-23469" y="908720"/>
            <a:ext cx="9167469" cy="53285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TextovéPole 12"/>
          <p:cNvSpPr txBox="1"/>
          <p:nvPr/>
        </p:nvSpPr>
        <p:spPr>
          <a:xfrm>
            <a:off x="0" y="0"/>
            <a:ext cx="2915816" cy="446276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300" dirty="0" smtClean="0"/>
              <a:t>Významné </a:t>
            </a:r>
            <a:r>
              <a:rPr lang="cs-CZ" sz="2300" dirty="0" smtClean="0"/>
              <a:t>výběžky ČR</a:t>
            </a:r>
            <a:endParaRPr lang="cs-CZ" sz="2300" dirty="0"/>
          </a:p>
        </p:txBody>
      </p:sp>
      <p:sp>
        <p:nvSpPr>
          <p:cNvPr id="42" name="AutoShape 357">
            <a:hlinkClick r:id="" action="ppaction://noaction" highlightClick="1"/>
            <a:hlinkHover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594798" y="0"/>
            <a:ext cx="1549202" cy="445088"/>
          </a:xfrm>
          <a:prstGeom prst="roundRect">
            <a:avLst>
              <a:gd name="adj" fmla="val 16667"/>
            </a:avLst>
          </a:prstGeom>
          <a:ln>
            <a:headEnd/>
            <a:tailEnd/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lIns="90000" tIns="46800" rIns="90000" bIns="46800" anchor="ctr">
            <a:spAutoFit/>
          </a:bodyPr>
          <a:lstStyle/>
          <a:p>
            <a:pPr algn="ctr">
              <a:lnSpc>
                <a:spcPct val="100000"/>
              </a:lnSpc>
            </a:pPr>
            <a:r>
              <a:rPr lang="cs-CZ" sz="2000" dirty="0" smtClean="0"/>
              <a:t>vyhodnocení</a:t>
            </a:r>
            <a:endParaRPr lang="cs-CZ" sz="2000" dirty="0"/>
          </a:p>
        </p:txBody>
      </p:sp>
      <p:sp>
        <p:nvSpPr>
          <p:cNvPr id="47" name="AutoShape 357">
            <a:hlinkClick r:id="" action="ppaction://noaction" highlightClick="1"/>
            <a:hlinkHover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804248" y="0"/>
            <a:ext cx="648072" cy="342932"/>
          </a:xfrm>
          <a:prstGeom prst="roundRect">
            <a:avLst>
              <a:gd name="adj" fmla="val 16667"/>
            </a:avLst>
          </a:prstGeom>
          <a:ln>
            <a:headEnd/>
            <a:tailEnd/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lIns="90000" tIns="46800" rIns="90000" bIns="46800" anchor="ctr">
            <a:spAutoFit/>
          </a:bodyPr>
          <a:lstStyle/>
          <a:p>
            <a:pPr algn="ctr">
              <a:lnSpc>
                <a:spcPct val="100000"/>
              </a:lnSpc>
            </a:pPr>
            <a:r>
              <a:rPr lang="cs-CZ" sz="1400" dirty="0" smtClean="0"/>
              <a:t>znovu</a:t>
            </a:r>
            <a:endParaRPr lang="cs-CZ" sz="1400" dirty="0"/>
          </a:p>
        </p:txBody>
      </p:sp>
      <p:sp>
        <p:nvSpPr>
          <p:cNvPr id="31" name="Čárový popisek 1 30"/>
          <p:cNvSpPr/>
          <p:nvPr/>
        </p:nvSpPr>
        <p:spPr>
          <a:xfrm>
            <a:off x="179512" y="692696"/>
            <a:ext cx="1656184" cy="576064"/>
          </a:xfrm>
          <a:prstGeom prst="borderCallout1">
            <a:avLst>
              <a:gd name="adj1" fmla="val 56046"/>
              <a:gd name="adj2" fmla="val 99194"/>
              <a:gd name="adj3" fmla="val 126595"/>
              <a:gd name="adj4" fmla="val 176929"/>
            </a:avLst>
          </a:prstGeom>
          <a:solidFill>
            <a:srgbClr val="4F81BD">
              <a:alpha val="50196"/>
            </a:srgbClr>
          </a:solidFill>
          <a:ln w="38100"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 rot="16200000">
            <a:off x="179512" y="2564904"/>
            <a:ext cx="504056" cy="504056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 rot="16200000">
            <a:off x="2843808" y="1124744"/>
            <a:ext cx="504056" cy="504056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/>
          <p:cNvSpPr/>
          <p:nvPr/>
        </p:nvSpPr>
        <p:spPr>
          <a:xfrm rot="16200000">
            <a:off x="3779912" y="1196752"/>
            <a:ext cx="504056" cy="504056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 rot="16200000">
            <a:off x="5148064" y="1844824"/>
            <a:ext cx="504056" cy="504056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 rot="16200000">
            <a:off x="6084168" y="2276872"/>
            <a:ext cx="504056" cy="504056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Elipsa 29"/>
          <p:cNvSpPr/>
          <p:nvPr/>
        </p:nvSpPr>
        <p:spPr>
          <a:xfrm rot="16200000">
            <a:off x="6948264" y="2492896"/>
            <a:ext cx="504056" cy="504056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Elipsa 31"/>
          <p:cNvSpPr/>
          <p:nvPr/>
        </p:nvSpPr>
        <p:spPr>
          <a:xfrm rot="16200000">
            <a:off x="6012160" y="5517232"/>
            <a:ext cx="504056" cy="504056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Čárový popisek 1 47"/>
          <p:cNvSpPr/>
          <p:nvPr/>
        </p:nvSpPr>
        <p:spPr>
          <a:xfrm>
            <a:off x="3275856" y="260648"/>
            <a:ext cx="1656184" cy="576064"/>
          </a:xfrm>
          <a:prstGeom prst="borderCallout1">
            <a:avLst>
              <a:gd name="adj1" fmla="val 101060"/>
              <a:gd name="adj2" fmla="val 62112"/>
              <a:gd name="adj3" fmla="val 221360"/>
              <a:gd name="adj4" fmla="val 42609"/>
            </a:avLst>
          </a:prstGeom>
          <a:solidFill>
            <a:srgbClr val="4F81BD">
              <a:alpha val="50196"/>
            </a:srgbClr>
          </a:solidFill>
          <a:ln w="38100"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Čárový popisek 1 48"/>
          <p:cNvSpPr/>
          <p:nvPr/>
        </p:nvSpPr>
        <p:spPr>
          <a:xfrm>
            <a:off x="5220072" y="764704"/>
            <a:ext cx="1656184" cy="576064"/>
          </a:xfrm>
          <a:prstGeom prst="borderCallout1">
            <a:avLst>
              <a:gd name="adj1" fmla="val 101060"/>
              <a:gd name="adj2" fmla="val 28326"/>
              <a:gd name="adj3" fmla="val 245051"/>
              <a:gd name="adj4" fmla="val 10471"/>
            </a:avLst>
          </a:prstGeom>
          <a:solidFill>
            <a:srgbClr val="4F81BD">
              <a:alpha val="50196"/>
            </a:srgbClr>
          </a:solidFill>
          <a:ln w="38100"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Čárový popisek 1 50"/>
          <p:cNvSpPr/>
          <p:nvPr/>
        </p:nvSpPr>
        <p:spPr>
          <a:xfrm>
            <a:off x="7236296" y="980728"/>
            <a:ext cx="1656184" cy="576064"/>
          </a:xfrm>
          <a:prstGeom prst="borderCallout1">
            <a:avLst>
              <a:gd name="adj1" fmla="val 101060"/>
              <a:gd name="adj2" fmla="val 9373"/>
              <a:gd name="adj3" fmla="val 273481"/>
              <a:gd name="adj4" fmla="val -54629"/>
            </a:avLst>
          </a:prstGeom>
          <a:solidFill>
            <a:srgbClr val="4F81BD">
              <a:alpha val="50196"/>
            </a:srgbClr>
          </a:solidFill>
          <a:ln w="38100"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Čárový popisek 1 51"/>
          <p:cNvSpPr/>
          <p:nvPr/>
        </p:nvSpPr>
        <p:spPr>
          <a:xfrm>
            <a:off x="7308304" y="1844824"/>
            <a:ext cx="1656184" cy="576064"/>
          </a:xfrm>
          <a:prstGeom prst="borderCallout1">
            <a:avLst>
              <a:gd name="adj1" fmla="val 101060"/>
              <a:gd name="adj2" fmla="val 62112"/>
              <a:gd name="adj3" fmla="val 164501"/>
              <a:gd name="adj4" fmla="val -10130"/>
            </a:avLst>
          </a:prstGeom>
          <a:solidFill>
            <a:srgbClr val="4F81BD">
              <a:alpha val="50196"/>
            </a:srgbClr>
          </a:solidFill>
          <a:ln w="38100"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Čárový popisek 1 52"/>
          <p:cNvSpPr/>
          <p:nvPr/>
        </p:nvSpPr>
        <p:spPr>
          <a:xfrm>
            <a:off x="4067944" y="5877272"/>
            <a:ext cx="1656184" cy="576064"/>
          </a:xfrm>
          <a:prstGeom prst="borderCallout1">
            <a:avLst>
              <a:gd name="adj1" fmla="val 25248"/>
              <a:gd name="adj2" fmla="val 100842"/>
              <a:gd name="adj3" fmla="val -27399"/>
              <a:gd name="adj4" fmla="val 134079"/>
            </a:avLst>
          </a:prstGeom>
          <a:solidFill>
            <a:srgbClr val="4F81BD">
              <a:alpha val="50196"/>
            </a:srgbClr>
          </a:solidFill>
          <a:ln w="38100"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Čárový popisek 1 53"/>
          <p:cNvSpPr/>
          <p:nvPr/>
        </p:nvSpPr>
        <p:spPr>
          <a:xfrm>
            <a:off x="323528" y="4509120"/>
            <a:ext cx="1656184" cy="576064"/>
          </a:xfrm>
          <a:prstGeom prst="borderCallout1">
            <a:avLst>
              <a:gd name="adj1" fmla="val 1556"/>
              <a:gd name="adj2" fmla="val 31622"/>
              <a:gd name="adj3" fmla="val -295113"/>
              <a:gd name="adj4" fmla="val 2231"/>
            </a:avLst>
          </a:prstGeom>
          <a:solidFill>
            <a:srgbClr val="4F81BD">
              <a:alpha val="50196"/>
            </a:srgbClr>
          </a:solidFill>
          <a:ln w="38100"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2" name="Skupina 61"/>
          <p:cNvGrpSpPr/>
          <p:nvPr/>
        </p:nvGrpSpPr>
        <p:grpSpPr>
          <a:xfrm>
            <a:off x="0" y="692696"/>
            <a:ext cx="9144000" cy="5970567"/>
            <a:chOff x="0" y="692696"/>
            <a:chExt cx="9144000" cy="5970567"/>
          </a:xfrm>
        </p:grpSpPr>
        <p:sp>
          <p:nvSpPr>
            <p:cNvPr id="45" name="TextovéPole 44"/>
            <p:cNvSpPr txBox="1"/>
            <p:nvPr/>
          </p:nvSpPr>
          <p:spPr>
            <a:xfrm>
              <a:off x="0" y="1196753"/>
              <a:ext cx="2051720" cy="353943"/>
            </a:xfrm>
            <a:prstGeom prst="rect">
              <a:avLst/>
            </a:prstGeom>
            <a:solidFill>
              <a:srgbClr val="CC3300">
                <a:alpha val="80000"/>
              </a:srgb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1700" dirty="0" err="1" smtClean="0"/>
                <a:t>Šlukovský</a:t>
              </a:r>
              <a:r>
                <a:rPr lang="cs-CZ" sz="1700" dirty="0" smtClean="0"/>
                <a:t> výběžek</a:t>
              </a:r>
              <a:endParaRPr lang="cs-CZ" sz="1700" dirty="0"/>
            </a:p>
          </p:txBody>
        </p:sp>
        <p:sp>
          <p:nvSpPr>
            <p:cNvPr id="56" name="TextovéPole 55"/>
            <p:cNvSpPr txBox="1"/>
            <p:nvPr/>
          </p:nvSpPr>
          <p:spPr>
            <a:xfrm>
              <a:off x="3059832" y="692696"/>
              <a:ext cx="2051720" cy="353943"/>
            </a:xfrm>
            <a:prstGeom prst="rect">
              <a:avLst/>
            </a:prstGeom>
            <a:solidFill>
              <a:srgbClr val="CC3300">
                <a:alpha val="80000"/>
              </a:srgb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1700" dirty="0" smtClean="0"/>
                <a:t>Frýdlantský výběžek</a:t>
              </a:r>
              <a:endParaRPr lang="cs-CZ" sz="1700" dirty="0"/>
            </a:p>
          </p:txBody>
        </p:sp>
        <p:sp>
          <p:nvSpPr>
            <p:cNvPr id="57" name="TextovéPole 56"/>
            <p:cNvSpPr txBox="1"/>
            <p:nvPr/>
          </p:nvSpPr>
          <p:spPr>
            <a:xfrm>
              <a:off x="5004048" y="1196752"/>
              <a:ext cx="2051720" cy="353943"/>
            </a:xfrm>
            <a:prstGeom prst="rect">
              <a:avLst/>
            </a:prstGeom>
            <a:solidFill>
              <a:srgbClr val="CC3300">
                <a:alpha val="80000"/>
              </a:srgb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1700" dirty="0" smtClean="0"/>
                <a:t>Broumovský výběžek</a:t>
              </a:r>
              <a:endParaRPr lang="cs-CZ" sz="1700" dirty="0"/>
            </a:p>
          </p:txBody>
        </p:sp>
        <p:sp>
          <p:nvSpPr>
            <p:cNvPr id="58" name="TextovéPole 57"/>
            <p:cNvSpPr txBox="1"/>
            <p:nvPr/>
          </p:nvSpPr>
          <p:spPr>
            <a:xfrm>
              <a:off x="7092280" y="1412776"/>
              <a:ext cx="2051720" cy="353943"/>
            </a:xfrm>
            <a:prstGeom prst="rect">
              <a:avLst/>
            </a:prstGeom>
            <a:solidFill>
              <a:srgbClr val="CC3300">
                <a:alpha val="80000"/>
              </a:srgb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1700" dirty="0" smtClean="0"/>
                <a:t>Javornický výběžek</a:t>
              </a:r>
              <a:endParaRPr lang="cs-CZ" sz="1700" dirty="0"/>
            </a:p>
          </p:txBody>
        </p:sp>
        <p:sp>
          <p:nvSpPr>
            <p:cNvPr id="59" name="TextovéPole 58"/>
            <p:cNvSpPr txBox="1"/>
            <p:nvPr/>
          </p:nvSpPr>
          <p:spPr>
            <a:xfrm>
              <a:off x="7092280" y="2276872"/>
              <a:ext cx="2051720" cy="353943"/>
            </a:xfrm>
            <a:prstGeom prst="rect">
              <a:avLst/>
            </a:prstGeom>
            <a:solidFill>
              <a:srgbClr val="CC3300">
                <a:alpha val="80000"/>
              </a:srgb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1700" dirty="0" smtClean="0"/>
                <a:t>Osoblažský výběžek</a:t>
              </a:r>
              <a:endParaRPr lang="cs-CZ" sz="1700" dirty="0"/>
            </a:p>
          </p:txBody>
        </p:sp>
        <p:sp>
          <p:nvSpPr>
            <p:cNvPr id="60" name="TextovéPole 59"/>
            <p:cNvSpPr txBox="1"/>
            <p:nvPr/>
          </p:nvSpPr>
          <p:spPr>
            <a:xfrm>
              <a:off x="179512" y="4941168"/>
              <a:ext cx="2051720" cy="353943"/>
            </a:xfrm>
            <a:prstGeom prst="rect">
              <a:avLst/>
            </a:prstGeom>
            <a:solidFill>
              <a:srgbClr val="CC3300">
                <a:alpha val="80000"/>
              </a:srgb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1700" dirty="0" smtClean="0"/>
                <a:t>Ašský výběžek</a:t>
              </a:r>
              <a:endParaRPr lang="cs-CZ" sz="1700" dirty="0"/>
            </a:p>
          </p:txBody>
        </p:sp>
        <p:sp>
          <p:nvSpPr>
            <p:cNvPr id="61" name="TextovéPole 60"/>
            <p:cNvSpPr txBox="1"/>
            <p:nvPr/>
          </p:nvSpPr>
          <p:spPr>
            <a:xfrm>
              <a:off x="3851920" y="6309320"/>
              <a:ext cx="2051720" cy="353943"/>
            </a:xfrm>
            <a:prstGeom prst="rect">
              <a:avLst/>
            </a:prstGeom>
            <a:solidFill>
              <a:srgbClr val="CC3300">
                <a:alpha val="80000"/>
              </a:srgb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1700" dirty="0" smtClean="0"/>
                <a:t>Břeclavský výběžek</a:t>
              </a:r>
              <a:endParaRPr lang="cs-CZ" sz="1700" dirty="0"/>
            </a:p>
          </p:txBody>
        </p:sp>
      </p:grpSp>
    </p:spTree>
    <p:controls>
      <p:control spid="13536" name="HTMLSelect1" r:id="rId2" imgW="1362240" imgH="228600"/>
      <p:control spid="13544" name="HTMLSelect2" r:id="rId3" imgW="1362240" imgH="228600"/>
      <p:control spid="13545" name="HTMLSelect3" r:id="rId4" imgW="1362240" imgH="228600"/>
      <p:control spid="13546" name="HTMLSelect4" r:id="rId5" imgW="1362240" imgH="228600"/>
      <p:control spid="13547" name="HTMLSelect5" r:id="rId6" imgW="1362240" imgH="228600"/>
      <p:control spid="13548" name="HTMLSelect6" r:id="rId7" imgW="1362240" imgH="228600"/>
      <p:control spid="13549" name="HTMLSelect7" r:id="rId8" imgW="1362240" imgH="228600"/>
    </p:controls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404664"/>
            <a:ext cx="8064896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Zdroje:</a:t>
            </a:r>
          </a:p>
          <a:p>
            <a:endParaRPr lang="cs-CZ" dirty="0"/>
          </a:p>
          <a:p>
            <a:pPr marL="342900" indent="-342900">
              <a:buFontTx/>
              <a:buAutoNum type="arabicPeriod"/>
            </a:pPr>
            <a:r>
              <a:rPr lang="cs-CZ" i="1" dirty="0" smtClean="0"/>
              <a:t>Slepá mapa České republiky</a:t>
            </a:r>
            <a:r>
              <a:rPr lang="cs-CZ" dirty="0" smtClean="0"/>
              <a:t> [online]. [cit. 2013-03-01]. Dostupné z: http://d-</a:t>
            </a:r>
            <a:r>
              <a:rPr lang="cs-CZ" dirty="0" err="1" smtClean="0"/>
              <a:t>maps.com</a:t>
            </a:r>
            <a:r>
              <a:rPr lang="cs-CZ" dirty="0" smtClean="0"/>
              <a:t>/</a:t>
            </a:r>
            <a:r>
              <a:rPr lang="cs-CZ" dirty="0" err="1" smtClean="0"/>
              <a:t>carte.php</a:t>
            </a:r>
            <a:r>
              <a:rPr lang="cs-CZ" dirty="0" smtClean="0"/>
              <a:t>?lib=</a:t>
            </a:r>
            <a:r>
              <a:rPr lang="cs-CZ" dirty="0" err="1" smtClean="0"/>
              <a:t>czech</a:t>
            </a:r>
            <a:r>
              <a:rPr lang="cs-CZ" dirty="0" smtClean="0"/>
              <a:t>_</a:t>
            </a:r>
            <a:r>
              <a:rPr lang="cs-CZ" dirty="0" err="1" smtClean="0"/>
              <a:t>republic</a:t>
            </a:r>
            <a:r>
              <a:rPr lang="cs-CZ" dirty="0" smtClean="0"/>
              <a:t>_map&amp;</a:t>
            </a:r>
            <a:r>
              <a:rPr lang="cs-CZ" dirty="0" err="1" smtClean="0"/>
              <a:t>num</a:t>
            </a:r>
            <a:r>
              <a:rPr lang="cs-CZ" dirty="0" smtClean="0"/>
              <a:t>_car=2512&amp;</a:t>
            </a:r>
            <a:r>
              <a:rPr lang="cs-CZ" dirty="0" err="1" smtClean="0"/>
              <a:t>lang</a:t>
            </a:r>
            <a:r>
              <a:rPr lang="cs-CZ" dirty="0" smtClean="0"/>
              <a:t>=</a:t>
            </a:r>
            <a:r>
              <a:rPr lang="cs-CZ" dirty="0" err="1" smtClean="0"/>
              <a:t>en</a:t>
            </a:r>
            <a:r>
              <a:rPr lang="cs-CZ" dirty="0" smtClean="0"/>
              <a:t> </a:t>
            </a:r>
          </a:p>
          <a:p>
            <a:pPr marL="342900" indent="-342900">
              <a:buFontTx/>
              <a:buAutoNum type="arabicPeriod"/>
            </a:pPr>
            <a:r>
              <a:rPr lang="cs-CZ" dirty="0" err="1" smtClean="0"/>
              <a:t>ČEMAN</a:t>
            </a:r>
            <a:r>
              <a:rPr lang="cs-CZ" dirty="0" smtClean="0"/>
              <a:t>, </a:t>
            </a:r>
            <a:r>
              <a:rPr lang="cs-CZ" dirty="0" err="1" smtClean="0"/>
              <a:t>Róbert</a:t>
            </a:r>
            <a:r>
              <a:rPr lang="cs-CZ" dirty="0" smtClean="0"/>
              <a:t>. </a:t>
            </a:r>
            <a:r>
              <a:rPr lang="cs-CZ" i="1" dirty="0" smtClean="0"/>
              <a:t>Školní atlas světa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Překlad Mojmír </a:t>
            </a:r>
            <a:r>
              <a:rPr lang="cs-CZ" dirty="0" err="1" smtClean="0"/>
              <a:t>Kohut</a:t>
            </a:r>
            <a:r>
              <a:rPr lang="cs-CZ" dirty="0" smtClean="0"/>
              <a:t>. Bratislava: Mapa </a:t>
            </a:r>
            <a:r>
              <a:rPr lang="cs-CZ" dirty="0" err="1" smtClean="0"/>
              <a:t>Slovakia</a:t>
            </a:r>
            <a:r>
              <a:rPr lang="cs-CZ" dirty="0" smtClean="0"/>
              <a:t> Plus, 2008, 256 s. </a:t>
            </a:r>
            <a:r>
              <a:rPr lang="cs-CZ" dirty="0" err="1" smtClean="0"/>
              <a:t>ISBN</a:t>
            </a:r>
            <a:r>
              <a:rPr lang="cs-CZ" dirty="0" smtClean="0"/>
              <a:t> 978-808-0671-914. </a:t>
            </a:r>
          </a:p>
          <a:p>
            <a:pPr marL="342900" indent="-342900">
              <a:buFontTx/>
              <a:buAutoNum type="arabicPeriod"/>
            </a:pPr>
            <a:r>
              <a:rPr lang="cs-CZ" dirty="0" smtClean="0"/>
              <a:t>BIČÍK, Ivan. </a:t>
            </a:r>
            <a:r>
              <a:rPr lang="cs-CZ" i="1" dirty="0" smtClean="0"/>
              <a:t>Školní atlas dnešní Evropy a Česka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</a:t>
            </a:r>
            <a:r>
              <a:rPr lang="cs-CZ" dirty="0" err="1" smtClean="0"/>
              <a:t>Terra</a:t>
            </a:r>
            <a:r>
              <a:rPr lang="cs-CZ" dirty="0" smtClean="0"/>
              <a:t>, 2003, 39 s. </a:t>
            </a:r>
            <a:r>
              <a:rPr lang="cs-CZ" dirty="0" err="1" smtClean="0"/>
              <a:t>ISBN</a:t>
            </a:r>
            <a:r>
              <a:rPr lang="cs-CZ" dirty="0" smtClean="0"/>
              <a:t> 80-902-2825-9. </a:t>
            </a:r>
          </a:p>
          <a:p>
            <a:pPr marL="342900" indent="-342900">
              <a:buFontTx/>
              <a:buAutoNum type="arabicPeriod"/>
            </a:pPr>
            <a:r>
              <a:rPr lang="cs-CZ" i="1" dirty="0" smtClean="0"/>
              <a:t>Školní atlas Evropy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Kartografie Praha, 2001, 48 s. </a:t>
            </a:r>
            <a:r>
              <a:rPr lang="cs-CZ" dirty="0" err="1" smtClean="0"/>
              <a:t>ISBN</a:t>
            </a:r>
            <a:r>
              <a:rPr lang="cs-CZ" dirty="0" smtClean="0"/>
              <a:t> 80-701-1609-9. </a:t>
            </a:r>
          </a:p>
          <a:p>
            <a:pPr marL="342900" indent="-342900">
              <a:buAutoNum type="arabicPeriod"/>
            </a:pPr>
            <a:endParaRPr lang="en-US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772</TotalTime>
  <Words>245</Words>
  <Application>Microsoft Office PowerPoint</Application>
  <PresentationFormat>Předvádění na obrazovce (4:3)</PresentationFormat>
  <Paragraphs>48</Paragraphs>
  <Slides>4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Snímek 1</vt:lpstr>
      <vt:lpstr>Snímek 2</vt:lpstr>
      <vt:lpstr>Snímek 3</vt:lpstr>
      <vt:lpstr>Snímek 4</vt:lpstr>
    </vt:vector>
  </TitlesOfParts>
  <Company>Lenovo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Rosocha</dc:creator>
  <cp:lastModifiedBy>Rosocha</cp:lastModifiedBy>
  <cp:revision>176</cp:revision>
  <dcterms:created xsi:type="dcterms:W3CDTF">2012-12-16T16:16:42Z</dcterms:created>
  <dcterms:modified xsi:type="dcterms:W3CDTF">2013-04-04T16:13:44Z</dcterms:modified>
</cp:coreProperties>
</file>