
<file path=[Content_Types].xml><?xml version="1.0" encoding="utf-8"?>
<Types xmlns="http://schemas.openxmlformats.org/package/2006/content-types"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  <p:sldMasterId id="2147483888" r:id="rId2"/>
  </p:sldMasterIdLst>
  <p:sldIdLst>
    <p:sldId id="268" r:id="rId3"/>
    <p:sldId id="283" r:id="rId4"/>
    <p:sldId id="270" r:id="rId5"/>
    <p:sldId id="267" r:id="rId6"/>
    <p:sldId id="257" r:id="rId7"/>
    <p:sldId id="284" r:id="rId8"/>
    <p:sldId id="285" r:id="rId9"/>
    <p:sldId id="258" r:id="rId10"/>
    <p:sldId id="259" r:id="rId11"/>
    <p:sldId id="286" r:id="rId12"/>
    <p:sldId id="260" r:id="rId13"/>
    <p:sldId id="261" r:id="rId14"/>
    <p:sldId id="287" r:id="rId15"/>
    <p:sldId id="262" r:id="rId16"/>
    <p:sldId id="263" r:id="rId17"/>
    <p:sldId id="264" r:id="rId18"/>
    <p:sldId id="265" r:id="rId19"/>
    <p:sldId id="266" r:id="rId20"/>
    <p:sldId id="275" r:id="rId21"/>
    <p:sldId id="276" r:id="rId22"/>
    <p:sldId id="280" r:id="rId23"/>
    <p:sldId id="281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F8C6B-16CE-4F0A-8884-09AE364DC3FF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C4482-36FF-4B23-813D-40C2B84157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F8C6B-16CE-4F0A-8884-09AE364DC3FF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C4482-36FF-4B23-813D-40C2B84157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F8C6B-16CE-4F0A-8884-09AE364DC3FF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C4482-36FF-4B23-813D-40C2B84157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F8C6B-16CE-4F0A-8884-09AE364DC3FF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C4482-36FF-4B23-813D-40C2B84157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F8C6B-16CE-4F0A-8884-09AE364DC3FF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C4482-36FF-4B23-813D-40C2B84157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F8C6B-16CE-4F0A-8884-09AE364DC3FF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C4482-36FF-4B23-813D-40C2B84157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F8C6B-16CE-4F0A-8884-09AE364DC3FF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C4482-36FF-4B23-813D-40C2B84157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F8C6B-16CE-4F0A-8884-09AE364DC3FF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C4482-36FF-4B23-813D-40C2B84157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F8C6B-16CE-4F0A-8884-09AE364DC3FF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C4482-36FF-4B23-813D-40C2B8415774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F8C6B-16CE-4F0A-8884-09AE364DC3FF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C4482-36FF-4B23-813D-40C2B84157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F8C6B-16CE-4F0A-8884-09AE364DC3FF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C4482-36FF-4B23-813D-40C2B84157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F8C6B-16CE-4F0A-8884-09AE364DC3FF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C4482-36FF-4B23-813D-40C2B84157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49195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F8C6B-16CE-4F0A-8884-09AE364DC3FF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C4482-36FF-4B23-813D-40C2B84157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09694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F8C6B-16CE-4F0A-8884-09AE364DC3FF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C4482-36FF-4B23-813D-40C2B84157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77527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F8C6B-16CE-4F0A-8884-09AE364DC3FF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C4482-36FF-4B23-813D-40C2B84157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65371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F8C6B-16CE-4F0A-8884-09AE364DC3FF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C4482-36FF-4B23-813D-40C2B84157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81187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F8C6B-16CE-4F0A-8884-09AE364DC3FF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C4482-36FF-4B23-813D-40C2B84157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803826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F8C6B-16CE-4F0A-8884-09AE364DC3FF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C4482-36FF-4B23-813D-40C2B84157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696566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F8C6B-16CE-4F0A-8884-09AE364DC3FF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C4482-36FF-4B23-813D-40C2B84157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584939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F8C6B-16CE-4F0A-8884-09AE364DC3FF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C4482-36FF-4B23-813D-40C2B84157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5529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F8C6B-16CE-4F0A-8884-09AE364DC3FF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C4482-36FF-4B23-813D-40C2B84157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58594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F8C6B-16CE-4F0A-8884-09AE364DC3FF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C4482-36FF-4B23-813D-40C2B84157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4955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9EF8C6B-16CE-4F0A-8884-09AE364DC3FF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A0C4482-36FF-4B23-813D-40C2B841577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EF8C6B-16CE-4F0A-8884-09AE364DC3FF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C4482-36FF-4B23-813D-40C2B84157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60440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jpeg"/><Relationship Id="rId4" Type="http://schemas.openxmlformats.org/officeDocument/2006/relationships/image" Target="../media/image1.w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14" name="Object 17"/>
          <p:cNvGraphicFramePr>
            <a:graphicFrameLocks noChangeAspect="1"/>
          </p:cNvGraphicFramePr>
          <p:nvPr/>
        </p:nvGraphicFramePr>
        <p:xfrm>
          <a:off x="642938" y="1071563"/>
          <a:ext cx="857250" cy="623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7" name="Picture" r:id="rId3" imgW="1476756" imgH="1077468" progId="Word.Picture.8">
                  <p:embed/>
                </p:oleObj>
              </mc:Choice>
              <mc:Fallback>
                <p:oleObj name="Picture" r:id="rId3" imgW="1476756" imgH="1077468" progId="Word.Picture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2938" y="1071563"/>
                        <a:ext cx="857250" cy="6238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4438" y="2500313"/>
            <a:ext cx="6424612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6" name="Rectangle 1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Georgia" pitchFamily="18" charset="0"/>
            </a:endParaRPr>
          </a:p>
        </p:txBody>
      </p:sp>
      <p:sp>
        <p:nvSpPr>
          <p:cNvPr id="13317" name="Rectangle 19"/>
          <p:cNvSpPr>
            <a:spLocks noChangeArrowheads="1"/>
          </p:cNvSpPr>
          <p:nvPr/>
        </p:nvSpPr>
        <p:spPr bwMode="auto">
          <a:xfrm>
            <a:off x="428625" y="1000125"/>
            <a:ext cx="7745413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indent="449263" eaLnBrk="0" hangingPunct="0"/>
            <a:r>
              <a:rPr lang="cs-CZ" sz="11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	</a:t>
            </a:r>
            <a:r>
              <a:rPr lang="cs-CZ" sz="16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</a:t>
            </a:r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Základní škola a Mateřská škola Dobrá Voda u Českých Budějovic,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indent="449263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		</a:t>
            </a:r>
          </a:p>
          <a:p>
            <a:pPr indent="449263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		Na Vyhlídce 6, 373 16 Dobrá Voda u Českých Budějovic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indent="449263" eaLnBrk="0" hangingPunct="0"/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13318" name="Rectangle 20"/>
          <p:cNvSpPr>
            <a:spLocks noChangeArrowheads="1"/>
          </p:cNvSpPr>
          <p:nvPr/>
        </p:nvSpPr>
        <p:spPr bwMode="auto">
          <a:xfrm>
            <a:off x="642938" y="4643438"/>
            <a:ext cx="7961312" cy="1077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EU  PENÍZE  ŠKOLÁM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Zlepšení podmínek pro vzdělávání na základních školách Operačního programu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Vzdělávání pro konkurenceschopnost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2749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03685231"/>
              </p:ext>
            </p:extLst>
          </p:nvPr>
        </p:nvGraphicFramePr>
        <p:xfrm>
          <a:off x="1979613" y="549275"/>
          <a:ext cx="5476875" cy="5516567"/>
        </p:xfrm>
        <a:graphic>
          <a:graphicData uri="http://schemas.openxmlformats.org/drawingml/2006/table">
            <a:tbl>
              <a:tblPr firstRow="1" firstCol="1" bandRow="1">
                <a:tableStyleId>{1FECB4D8-DB02-4DC6-A0A2-4F2EBAE1DC90}</a:tableStyleId>
              </a:tblPr>
              <a:tblGrid>
                <a:gridCol w="2716308"/>
                <a:gridCol w="2760567"/>
              </a:tblGrid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Autor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Mgr. Hana</a:t>
                      </a:r>
                      <a:r>
                        <a:rPr lang="cs-CZ" sz="1600" baseline="0" dirty="0" smtClean="0">
                          <a:effectLst/>
                        </a:rPr>
                        <a:t> Koudelková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Vzdělávací oblast/Obor: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Člověk</a:t>
                      </a:r>
                      <a:r>
                        <a:rPr lang="cs-CZ" sz="1600" baseline="0" dirty="0" smtClean="0">
                          <a:effectLst/>
                        </a:rPr>
                        <a:t> a jeho svět/Vlastivěda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Třída: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pl-PL" sz="1600" dirty="0" smtClean="0">
                          <a:effectLst/>
                        </a:rPr>
                        <a:t> V.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Datum tvorby:</a:t>
                      </a:r>
                      <a:endParaRPr lang="cs-CZ" sz="1300" dirty="0">
                        <a:effectLst/>
                        <a:latin typeface="Georgia" pitchFamily="18" charset="0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11.3.2013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Datum zařazení do výuky a zapsání do třídní knihy: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18.3.2013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Jazyk: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čeština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Název DUM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kumimoji="0" lang="cs-CZ" sz="1600" kern="1200" dirty="0" smtClean="0"/>
                        <a:t>VY_32_INOVACE_ČS.5.02</a:t>
                      </a:r>
                      <a:endParaRPr lang="cs-CZ" sz="1600" dirty="0">
                        <a:effectLst/>
                        <a:latin typeface="Calibri" pitchFamily="34" charset="0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Téma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Česká republika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274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Klíčová slova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+mn-lt"/>
                          <a:cs typeface="+mn-cs"/>
                        </a:rPr>
                        <a:t>jižní</a:t>
                      </a:r>
                      <a:r>
                        <a:rPr lang="cs-CZ" sz="1600" baseline="0" dirty="0" smtClean="0">
                          <a:effectLst/>
                          <a:latin typeface="+mn-lt"/>
                          <a:cs typeface="+mn-cs"/>
                        </a:rPr>
                        <a:t> Čechy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7859453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03887844"/>
              </p:ext>
            </p:extLst>
          </p:nvPr>
        </p:nvGraphicFramePr>
        <p:xfrm>
          <a:off x="900113" y="1557338"/>
          <a:ext cx="7488237" cy="4776791"/>
        </p:xfrm>
        <a:graphic>
          <a:graphicData uri="http://schemas.openxmlformats.org/drawingml/2006/table">
            <a:tbl>
              <a:tblPr firstRow="1" firstCol="1" bandRow="1">
                <a:tableStyleId>{F5AB1C69-6EDB-4FF4-983F-18BD219EF322}</a:tableStyleId>
              </a:tblPr>
              <a:tblGrid>
                <a:gridCol w="2448078"/>
                <a:gridCol w="5040159"/>
              </a:tblGrid>
              <a:tr h="4183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Druh materiálu: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Prezentace 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31196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Ročník: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5.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3598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Pomůcky: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-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6019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Inovace: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</a:rPr>
                        <a:t>Materiál podporuje aktivní opakování učiva s užitím interaktivní tabule, žáci sami vyhledávají informace.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252021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Metodické pokyny: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Str. 1 - 13 : žáci procvičují a rozšiřují své znalosti o jižních Čechách.</a:t>
                      </a:r>
                      <a:r>
                        <a:rPr lang="cs-CZ" sz="1400" baseline="0" dirty="0" smtClean="0">
                          <a:effectLst/>
                        </a:rPr>
                        <a:t> </a:t>
                      </a:r>
                      <a:r>
                        <a:rPr lang="cs-CZ" sz="1400" baseline="0" smtClean="0">
                          <a:effectLst/>
                        </a:rPr>
                        <a:t>Žáci </a:t>
                      </a:r>
                      <a:r>
                        <a:rPr lang="cs-CZ" sz="1400" baseline="0" dirty="0" smtClean="0">
                          <a:effectLst/>
                        </a:rPr>
                        <a:t>odpovídají na otázky a zároveň </a:t>
                      </a:r>
                      <a:r>
                        <a:rPr lang="cs-CZ" sz="1400" baseline="0" smtClean="0">
                          <a:effectLst/>
                        </a:rPr>
                        <a:t>se </a:t>
                      </a:r>
                      <a:r>
                        <a:rPr lang="cs-CZ" sz="1400" baseline="0" smtClean="0">
                          <a:effectLst/>
                        </a:rPr>
                        <a:t>dozvídají </a:t>
                      </a:r>
                      <a:r>
                        <a:rPr lang="cs-CZ" sz="1400" baseline="0" dirty="0" smtClean="0">
                          <a:effectLst/>
                        </a:rPr>
                        <a:t>další informace o daném místě.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</a:rPr>
                        <a:t>Str. 14 : žáci spojují informaci a místo – kontrola správnosti se objeví po kliknutí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Str. 15 – žáci vyhledávají</a:t>
                      </a:r>
                      <a:r>
                        <a:rPr lang="cs-CZ" sz="1400" baseline="0" dirty="0" smtClean="0">
                          <a:effectLst/>
                        </a:rPr>
                        <a:t> v textu chybnou informaci a nahrazují ji správnou.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</a:rPr>
                        <a:t>Str. 16 – žáci si kontrolují předcházející úkol.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</a:rPr>
                        <a:t>Str. 17 – žáci mají zadány další úkoly pro samostatnou či skupinovou práci.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56451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dirty="0" smtClean="0">
                          <a:effectLst/>
                        </a:rPr>
                        <a:t>Očekávaný  výstup: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r>
                        <a:rPr kumimoji="0" lang="cs-CZ" sz="1400" kern="1200" dirty="0" smtClean="0">
                          <a:effectLst/>
                        </a:rPr>
                        <a:t>Žáci si procvičili</a:t>
                      </a:r>
                      <a:r>
                        <a:rPr kumimoji="0" lang="cs-CZ" sz="1400" kern="1200" baseline="0" dirty="0" smtClean="0">
                          <a:effectLst/>
                        </a:rPr>
                        <a:t> a rozšířili své znalosti o jižních Čechách.</a:t>
                      </a:r>
                      <a:endParaRPr kumimoji="0" lang="cs-CZ" sz="1400" kern="1200" dirty="0">
                        <a:solidFill>
                          <a:schemeClr val="dk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6646" marR="66646" marT="33302" marB="33302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4752456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2564904"/>
            <a:ext cx="7117180" cy="1470025"/>
          </a:xfrm>
        </p:spPr>
        <p:txBody>
          <a:bodyPr/>
          <a:lstStyle/>
          <a:p>
            <a:pPr algn="ctr"/>
            <a:r>
              <a:rPr lang="cs-CZ" dirty="0" smtClean="0"/>
              <a:t>Kam na výlet v jižních Čechách</a:t>
            </a:r>
            <a:br>
              <a:rPr lang="cs-CZ" dirty="0" smtClean="0"/>
            </a:br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7627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899592" y="1916833"/>
            <a:ext cx="7227030" cy="1728191"/>
          </a:xfrm>
        </p:spPr>
        <p:txBody>
          <a:bodyPr>
            <a:normAutofit fontScale="90000"/>
          </a:bodyPr>
          <a:lstStyle/>
          <a:p>
            <a:r>
              <a:rPr lang="cs-CZ" sz="4000" dirty="0" smtClean="0">
                <a:solidFill>
                  <a:srgbClr val="003300"/>
                </a:solidFill>
              </a:rPr>
              <a:t>1.</a:t>
            </a:r>
            <a:r>
              <a:rPr lang="cs-CZ" sz="4000" dirty="0">
                <a:solidFill>
                  <a:srgbClr val="003300"/>
                </a:solidFill>
              </a:rPr>
              <a:t/>
            </a:r>
            <a:br>
              <a:rPr lang="cs-CZ" sz="4000" dirty="0">
                <a:solidFill>
                  <a:srgbClr val="003300"/>
                </a:solidFill>
              </a:rPr>
            </a:br>
            <a:r>
              <a:rPr lang="cs-CZ" sz="4000" dirty="0">
                <a:solidFill>
                  <a:srgbClr val="003300"/>
                </a:solidFill>
                <a:latin typeface="Comic Sans MS" pitchFamily="66" charset="0"/>
              </a:rPr>
              <a:t>Jakou zříceninu si můžeme prohlédnout poblíž obce </a:t>
            </a:r>
            <a:r>
              <a:rPr lang="cs-CZ" sz="4000" dirty="0" err="1" smtClean="0">
                <a:solidFill>
                  <a:srgbClr val="003300"/>
                </a:solidFill>
                <a:latin typeface="Comic Sans MS" pitchFamily="66" charset="0"/>
              </a:rPr>
              <a:t>Třísov</a:t>
            </a:r>
            <a:r>
              <a:rPr lang="cs-CZ" sz="4000" dirty="0" smtClean="0">
                <a:solidFill>
                  <a:srgbClr val="003300"/>
                </a:solidFill>
                <a:latin typeface="Comic Sans MS" pitchFamily="66" charset="0"/>
              </a:rPr>
              <a:t> ?</a:t>
            </a:r>
            <a:endParaRPr lang="cs-CZ" sz="4000" dirty="0">
              <a:solidFill>
                <a:srgbClr val="003300"/>
              </a:solidFill>
              <a:latin typeface="Comic Sans MS" pitchFamily="66" charset="0"/>
            </a:endParaRPr>
          </a:p>
        </p:txBody>
      </p:sp>
      <p:sp>
        <p:nvSpPr>
          <p:cNvPr id="75781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1031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340768"/>
            <a:ext cx="7090947" cy="259431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1669" y="1806575"/>
            <a:ext cx="6100662" cy="4052888"/>
          </a:xfrm>
        </p:spPr>
      </p:pic>
      <p:sp>
        <p:nvSpPr>
          <p:cNvPr id="5" name="TextovéPole 4"/>
          <p:cNvSpPr txBox="1"/>
          <p:nvPr/>
        </p:nvSpPr>
        <p:spPr>
          <a:xfrm>
            <a:off x="1259632" y="908720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689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124744"/>
            <a:ext cx="7018939" cy="47545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7991" y="2019300"/>
            <a:ext cx="4905743" cy="3259059"/>
          </a:xfrm>
        </p:spPr>
      </p:pic>
      <p:pic>
        <p:nvPicPr>
          <p:cNvPr id="11" name="Zástupný symbol pro obsah 10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149" y="846004"/>
            <a:ext cx="3331673" cy="5015046"/>
          </a:xfrm>
        </p:spPr>
      </p:pic>
      <p:sp>
        <p:nvSpPr>
          <p:cNvPr id="12" name="TextovéPole 11"/>
          <p:cNvSpPr txBox="1"/>
          <p:nvPr/>
        </p:nvSpPr>
        <p:spPr>
          <a:xfrm>
            <a:off x="1043608" y="476672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6157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69269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000" dirty="0" smtClean="0">
                <a:solidFill>
                  <a:srgbClr val="003300"/>
                </a:solidFill>
              </a:rPr>
              <a:t>4.</a:t>
            </a:r>
            <a:r>
              <a:rPr lang="cs-CZ" sz="4000" dirty="0">
                <a:solidFill>
                  <a:srgbClr val="003300"/>
                </a:solidFill>
              </a:rPr>
              <a:t/>
            </a:r>
            <a:br>
              <a:rPr lang="cs-CZ" sz="4000" dirty="0">
                <a:solidFill>
                  <a:srgbClr val="003300"/>
                </a:solidFill>
              </a:rPr>
            </a:br>
            <a:r>
              <a:rPr lang="cs-CZ" sz="4000" b="1" u="sng" dirty="0">
                <a:solidFill>
                  <a:srgbClr val="003300"/>
                </a:solidFill>
                <a:latin typeface="Comic Sans MS" pitchFamily="66" charset="0"/>
              </a:rPr>
              <a:t>Dívčí kámen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988840"/>
            <a:ext cx="7992888" cy="4237682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rgbClr val="003300"/>
                </a:solidFill>
                <a:latin typeface="Comic Sans MS" pitchFamily="66" charset="0"/>
              </a:rPr>
              <a:t>Hrad nechali postavit v letech 1350 – 1360 páni z Rožmberka. V 16.stol byl opuštěn a začal chátrat. </a:t>
            </a:r>
          </a:p>
          <a:p>
            <a:r>
              <a:rPr lang="cs-CZ" sz="2800" dirty="0">
                <a:solidFill>
                  <a:srgbClr val="003300"/>
                </a:solidFill>
                <a:latin typeface="Comic Sans MS" pitchFamily="66" charset="0"/>
              </a:rPr>
              <a:t>Hrad je nad soutokem Vltavy s Křemežským potokem.</a:t>
            </a:r>
          </a:p>
          <a:p>
            <a:r>
              <a:rPr lang="cs-CZ" sz="2800" dirty="0">
                <a:solidFill>
                  <a:srgbClr val="003300"/>
                </a:solidFill>
                <a:latin typeface="Comic Sans MS" pitchFamily="66" charset="0"/>
              </a:rPr>
              <a:t>Poblíž se nachází keltské oppidum </a:t>
            </a:r>
            <a:r>
              <a:rPr lang="cs-CZ" sz="2800" dirty="0" err="1" smtClean="0">
                <a:solidFill>
                  <a:srgbClr val="003300"/>
                </a:solidFill>
                <a:latin typeface="Comic Sans MS" pitchFamily="66" charset="0"/>
              </a:rPr>
              <a:t>Třísov</a:t>
            </a:r>
            <a:r>
              <a:rPr lang="cs-CZ" sz="2800" dirty="0" smtClean="0">
                <a:solidFill>
                  <a:srgbClr val="003300"/>
                </a:solidFill>
                <a:latin typeface="Comic Sans MS" pitchFamily="66" charset="0"/>
              </a:rPr>
              <a:t>. </a:t>
            </a:r>
            <a:endParaRPr lang="cs-CZ" sz="2800" dirty="0">
              <a:solidFill>
                <a:srgbClr val="0033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7319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2" name="Rectangle 4"/>
          <p:cNvSpPr>
            <a:spLocks noGrp="1" noChangeArrowheads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/>
              <a:t> </a:t>
            </a:r>
            <a:r>
              <a:rPr lang="cs-CZ" sz="4000" dirty="0" smtClean="0">
                <a:solidFill>
                  <a:srgbClr val="003300"/>
                </a:solidFill>
                <a:latin typeface="Comic Sans MS" pitchFamily="66" charset="0"/>
              </a:rPr>
              <a:t>5.</a:t>
            </a:r>
            <a:br>
              <a:rPr lang="cs-CZ" sz="4000" dirty="0" smtClean="0">
                <a:solidFill>
                  <a:srgbClr val="003300"/>
                </a:solidFill>
                <a:latin typeface="Comic Sans MS" pitchFamily="66" charset="0"/>
              </a:rPr>
            </a:br>
            <a:r>
              <a:rPr lang="cs-CZ" sz="4000" dirty="0" smtClean="0">
                <a:solidFill>
                  <a:srgbClr val="003300"/>
                </a:solidFill>
                <a:latin typeface="Comic Sans MS" pitchFamily="66" charset="0"/>
              </a:rPr>
              <a:t>Vodní nádrž Lipno si můžeš velmi dobře prohlédnout z věže zříceniny hradu. Znáš jméno tohoto hradu?</a:t>
            </a:r>
            <a:endParaRPr lang="cs-CZ" sz="4000" dirty="0">
              <a:solidFill>
                <a:srgbClr val="003300"/>
              </a:solidFill>
              <a:latin typeface="Comic Sans MS" pitchFamily="66" charset="0"/>
            </a:endParaRPr>
          </a:p>
        </p:txBody>
      </p:sp>
      <p:sp>
        <p:nvSpPr>
          <p:cNvPr id="78853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3602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1669" y="1806575"/>
            <a:ext cx="6100662" cy="4052888"/>
          </a:xfrm>
        </p:spPr>
      </p:pic>
    </p:spTree>
    <p:extLst>
      <p:ext uri="{BB962C8B-B14F-4D97-AF65-F5344CB8AC3E}">
        <p14:creationId xmlns:p14="http://schemas.microsoft.com/office/powerpoint/2010/main" val="1842854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836613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000" dirty="0" smtClean="0">
                <a:solidFill>
                  <a:srgbClr val="003300"/>
                </a:solidFill>
                <a:latin typeface="Comic Sans MS" pitchFamily="66" charset="0"/>
              </a:rPr>
              <a:t>7.</a:t>
            </a:r>
            <a:r>
              <a:rPr lang="cs-CZ" sz="4000" dirty="0">
                <a:solidFill>
                  <a:srgbClr val="003300"/>
                </a:solidFill>
                <a:latin typeface="Comic Sans MS" pitchFamily="66" charset="0"/>
              </a:rPr>
              <a:t/>
            </a:r>
            <a:br>
              <a:rPr lang="cs-CZ" sz="4000" dirty="0">
                <a:solidFill>
                  <a:srgbClr val="003300"/>
                </a:solidFill>
                <a:latin typeface="Comic Sans MS" pitchFamily="66" charset="0"/>
              </a:rPr>
            </a:br>
            <a:r>
              <a:rPr lang="cs-CZ" sz="4000" b="1" u="sng" dirty="0">
                <a:solidFill>
                  <a:srgbClr val="003300"/>
                </a:solidFill>
                <a:latin typeface="Comic Sans MS" pitchFamily="66" charset="0"/>
              </a:rPr>
              <a:t>Vítkův Hrádek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xfrm>
            <a:off x="323528" y="2348880"/>
            <a:ext cx="8229600" cy="2664296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rgbClr val="003300"/>
                </a:solidFill>
                <a:latin typeface="Comic Sans MS" pitchFamily="66" charset="0"/>
              </a:rPr>
              <a:t>Hrad byl postaven na hranicích s Rakouskem pravděpodobně Vítkem z Krumlova už ve 13.století.</a:t>
            </a:r>
          </a:p>
          <a:p>
            <a:r>
              <a:rPr lang="cs-CZ" sz="2800" dirty="0">
                <a:solidFill>
                  <a:srgbClr val="003300"/>
                </a:solidFill>
                <a:latin typeface="Comic Sans MS" pitchFamily="66" charset="0"/>
              </a:rPr>
              <a:t>V 18.století začal chátrat</a:t>
            </a:r>
          </a:p>
          <a:p>
            <a:r>
              <a:rPr lang="cs-CZ" sz="2800" dirty="0">
                <a:solidFill>
                  <a:srgbClr val="003300"/>
                </a:solidFill>
                <a:latin typeface="Comic Sans MS" pitchFamily="66" charset="0"/>
              </a:rPr>
              <a:t>Je zde rozhledna, odkud je výhled na Šumavu.</a:t>
            </a:r>
          </a:p>
        </p:txBody>
      </p:sp>
    </p:spTree>
    <p:extLst>
      <p:ext uri="{BB962C8B-B14F-4D97-AF65-F5344CB8AC3E}">
        <p14:creationId xmlns:p14="http://schemas.microsoft.com/office/powerpoint/2010/main" val="1498323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8" name="Rectangle 4"/>
          <p:cNvSpPr>
            <a:spLocks noGrp="1" noChangeArrowheads="1"/>
          </p:cNvSpPr>
          <p:nvPr>
            <p:ph type="title"/>
          </p:nvPr>
        </p:nvSpPr>
        <p:spPr>
          <a:xfrm>
            <a:off x="395288" y="274638"/>
            <a:ext cx="8229600" cy="1143000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solidFill>
                  <a:srgbClr val="003300"/>
                </a:solidFill>
                <a:latin typeface="Comic Sans MS" pitchFamily="66" charset="0"/>
              </a:rPr>
              <a:t>8.</a:t>
            </a:r>
            <a:r>
              <a:rPr lang="cs-CZ" sz="3600" b="1" dirty="0">
                <a:solidFill>
                  <a:srgbClr val="003300"/>
                </a:solidFill>
                <a:latin typeface="Comic Sans MS" pitchFamily="66" charset="0"/>
              </a:rPr>
              <a:t/>
            </a:r>
            <a:br>
              <a:rPr lang="cs-CZ" sz="3600" b="1" dirty="0">
                <a:solidFill>
                  <a:srgbClr val="003300"/>
                </a:solidFill>
                <a:latin typeface="Comic Sans MS" pitchFamily="66" charset="0"/>
              </a:rPr>
            </a:br>
            <a:r>
              <a:rPr lang="cs-CZ" sz="3600" b="1" u="sng" dirty="0">
                <a:solidFill>
                  <a:srgbClr val="003300"/>
                </a:solidFill>
                <a:latin typeface="Comic Sans MS" pitchFamily="66" charset="0"/>
              </a:rPr>
              <a:t> Hrad Landštejn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711325"/>
            <a:ext cx="8229600" cy="4525963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rgbClr val="003300"/>
                </a:solidFill>
                <a:latin typeface="Comic Sans MS" pitchFamily="66" charset="0"/>
              </a:rPr>
              <a:t>Sloužil jako hraniční hrad</a:t>
            </a:r>
          </a:p>
          <a:p>
            <a:r>
              <a:rPr lang="cs-CZ" sz="2800" dirty="0">
                <a:solidFill>
                  <a:srgbClr val="003300"/>
                </a:solidFill>
                <a:latin typeface="Comic Sans MS" pitchFamily="66" charset="0"/>
              </a:rPr>
              <a:t>Byl postaven ve 12.století neznámo kým a ve 13. století ho získali </a:t>
            </a:r>
            <a:r>
              <a:rPr lang="cs-CZ" sz="2800" dirty="0" err="1">
                <a:solidFill>
                  <a:srgbClr val="003300"/>
                </a:solidFill>
                <a:latin typeface="Comic Sans MS" pitchFamily="66" charset="0"/>
              </a:rPr>
              <a:t>Vítkovci</a:t>
            </a:r>
            <a:r>
              <a:rPr lang="cs-CZ" sz="2800" dirty="0">
                <a:solidFill>
                  <a:srgbClr val="003300"/>
                </a:solidFill>
                <a:latin typeface="Comic Sans MS" pitchFamily="66" charset="0"/>
              </a:rPr>
              <a:t>. </a:t>
            </a:r>
          </a:p>
          <a:p>
            <a:r>
              <a:rPr lang="cs-CZ" sz="2800" dirty="0">
                <a:solidFill>
                  <a:srgbClr val="003300"/>
                </a:solidFill>
                <a:latin typeface="Comic Sans MS" pitchFamily="66" charset="0"/>
              </a:rPr>
              <a:t>V průběhu dalších století byl rozšiřován a upravován. </a:t>
            </a:r>
          </a:p>
          <a:p>
            <a:r>
              <a:rPr lang="cs-CZ" sz="2800" dirty="0">
                <a:solidFill>
                  <a:srgbClr val="003300"/>
                </a:solidFill>
                <a:latin typeface="Comic Sans MS" pitchFamily="66" charset="0"/>
              </a:rPr>
              <a:t>Roku 1771 vyhořel.</a:t>
            </a:r>
          </a:p>
          <a:p>
            <a:r>
              <a:rPr lang="cs-CZ" sz="2800" dirty="0">
                <a:solidFill>
                  <a:srgbClr val="003300"/>
                </a:solidFill>
                <a:latin typeface="Comic Sans MS" pitchFamily="66" charset="0"/>
              </a:rPr>
              <a:t>Krásný výhled je z mohutné hradní věže.</a:t>
            </a:r>
          </a:p>
        </p:txBody>
      </p:sp>
    </p:spTree>
    <p:extLst>
      <p:ext uri="{BB962C8B-B14F-4D97-AF65-F5344CB8AC3E}">
        <p14:creationId xmlns:p14="http://schemas.microsoft.com/office/powerpoint/2010/main" val="147094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360274"/>
            <a:ext cx="4392488" cy="2918086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2488" y="2348880"/>
            <a:ext cx="4409638" cy="2929479"/>
          </a:xfrm>
        </p:spPr>
      </p:pic>
    </p:spTree>
    <p:extLst>
      <p:ext uri="{BB962C8B-B14F-4D97-AF65-F5344CB8AC3E}">
        <p14:creationId xmlns:p14="http://schemas.microsoft.com/office/powerpoint/2010/main" val="1918630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2" name="Rectangle 4"/>
          <p:cNvSpPr>
            <a:spLocks noGrp="1" noChangeArrowheads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>
                <a:solidFill>
                  <a:srgbClr val="008000"/>
                </a:solidFill>
              </a:rPr>
              <a:t>10.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>
                <a:solidFill>
                  <a:srgbClr val="008000"/>
                </a:solidFill>
              </a:rPr>
              <a:t>Na které jihočeské město si vzpomeneš, pokud se řekne „rybníkářství“ ?</a:t>
            </a:r>
            <a:br>
              <a:rPr lang="cs-CZ" sz="4000" dirty="0">
                <a:solidFill>
                  <a:srgbClr val="008000"/>
                </a:solidFill>
              </a:rPr>
            </a:br>
            <a:r>
              <a:rPr lang="cs-CZ" sz="4000" dirty="0">
                <a:solidFill>
                  <a:srgbClr val="008000"/>
                </a:solidFill>
              </a:rPr>
              <a:t>Co se nachází v okolí tohoto města?</a:t>
            </a:r>
            <a:br>
              <a:rPr lang="cs-CZ" sz="4000" dirty="0">
                <a:solidFill>
                  <a:srgbClr val="008000"/>
                </a:solidFill>
              </a:rPr>
            </a:br>
            <a:r>
              <a:rPr lang="cs-CZ" sz="4000" dirty="0">
                <a:solidFill>
                  <a:srgbClr val="008000"/>
                </a:solidFill>
              </a:rPr>
              <a:t>Jak názvy rybníků znáš?</a:t>
            </a:r>
            <a:br>
              <a:rPr lang="cs-CZ" sz="4000" dirty="0">
                <a:solidFill>
                  <a:srgbClr val="008000"/>
                </a:solidFill>
              </a:rPr>
            </a:br>
            <a:r>
              <a:rPr lang="cs-CZ" sz="4000" dirty="0"/>
              <a:t> </a:t>
            </a:r>
          </a:p>
        </p:txBody>
      </p:sp>
      <p:sp>
        <p:nvSpPr>
          <p:cNvPr id="83973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331913" y="4772025"/>
            <a:ext cx="6400800" cy="17526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0881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>
                <a:solidFill>
                  <a:srgbClr val="008000"/>
                </a:solidFill>
              </a:rPr>
              <a:t>11.</a:t>
            </a:r>
            <a:r>
              <a:rPr lang="cs-CZ" sz="4000" dirty="0">
                <a:solidFill>
                  <a:srgbClr val="008000"/>
                </a:solidFill>
              </a:rPr>
              <a:t/>
            </a:r>
            <a:br>
              <a:rPr lang="cs-CZ" sz="4000" dirty="0">
                <a:solidFill>
                  <a:srgbClr val="008000"/>
                </a:solidFill>
              </a:rPr>
            </a:br>
            <a:r>
              <a:rPr lang="cs-CZ" sz="4000" b="1" u="sng" dirty="0">
                <a:solidFill>
                  <a:srgbClr val="008000"/>
                </a:solidFill>
              </a:rPr>
              <a:t>Třeboň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cs-CZ" sz="2800" dirty="0">
                <a:solidFill>
                  <a:srgbClr val="008000"/>
                </a:solidFill>
              </a:rPr>
              <a:t>Ve městě se zachovalo velké množství historických budov, proto byla Třeboň v roce 1975 vyhlášena městskou památkovou rezervací.</a:t>
            </a:r>
          </a:p>
          <a:p>
            <a:pPr>
              <a:lnSpc>
                <a:spcPct val="90000"/>
              </a:lnSpc>
            </a:pPr>
            <a:r>
              <a:rPr lang="cs-CZ" sz="2800" dirty="0">
                <a:solidFill>
                  <a:srgbClr val="008000"/>
                </a:solidFill>
              </a:rPr>
              <a:t>Třeboň byla založena v </a:t>
            </a:r>
            <a:r>
              <a:rPr lang="cs-CZ" sz="2800" dirty="0" err="1">
                <a:solidFill>
                  <a:srgbClr val="008000"/>
                </a:solidFill>
              </a:rPr>
              <a:t>l.polovině</a:t>
            </a:r>
            <a:r>
              <a:rPr lang="cs-CZ" sz="2800" dirty="0">
                <a:solidFill>
                  <a:srgbClr val="008000"/>
                </a:solidFill>
              </a:rPr>
              <a:t> 13.století rodem </a:t>
            </a:r>
            <a:r>
              <a:rPr lang="cs-CZ" sz="2800" dirty="0" err="1">
                <a:solidFill>
                  <a:srgbClr val="008000"/>
                </a:solidFill>
              </a:rPr>
              <a:t>Vítkovců</a:t>
            </a:r>
            <a:r>
              <a:rPr lang="cs-CZ" sz="2800" dirty="0">
                <a:solidFill>
                  <a:srgbClr val="008000"/>
                </a:solidFill>
              </a:rPr>
              <a:t>. Roku 1366 ji koupili páni z Rožmberka. </a:t>
            </a:r>
          </a:p>
          <a:p>
            <a:pPr>
              <a:lnSpc>
                <a:spcPct val="90000"/>
              </a:lnSpc>
            </a:pPr>
            <a:r>
              <a:rPr lang="cs-CZ" sz="2800" dirty="0">
                <a:solidFill>
                  <a:srgbClr val="008000"/>
                </a:solidFill>
              </a:rPr>
              <a:t>V 15. a 16. století v okolí Třeboně páni z Rožmberka založili mnoho rybníků.</a:t>
            </a:r>
          </a:p>
        </p:txBody>
      </p:sp>
    </p:spTree>
    <p:extLst>
      <p:ext uri="{BB962C8B-B14F-4D97-AF65-F5344CB8AC3E}">
        <p14:creationId xmlns:p14="http://schemas.microsoft.com/office/powerpoint/2010/main" val="760093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20" name="Rectangle 4"/>
          <p:cNvSpPr>
            <a:spLocks noGrp="1" noChangeArrowheads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>
                <a:solidFill>
                  <a:srgbClr val="003300"/>
                </a:solidFill>
                <a:latin typeface="Comic Sans MS" pitchFamily="66" charset="0"/>
              </a:rPr>
              <a:t> </a:t>
            </a:r>
            <a:r>
              <a:rPr lang="cs-CZ" sz="4000" dirty="0" smtClean="0">
                <a:solidFill>
                  <a:srgbClr val="003300"/>
                </a:solidFill>
                <a:latin typeface="Comic Sans MS" pitchFamily="66" charset="0"/>
              </a:rPr>
              <a:t>12.</a:t>
            </a:r>
            <a:r>
              <a:rPr lang="cs-CZ" sz="4000" dirty="0">
                <a:solidFill>
                  <a:srgbClr val="003300"/>
                </a:solidFill>
                <a:latin typeface="Comic Sans MS" pitchFamily="66" charset="0"/>
              </a:rPr>
              <a:t/>
            </a:r>
            <a:br>
              <a:rPr lang="cs-CZ" sz="4000" dirty="0">
                <a:solidFill>
                  <a:srgbClr val="003300"/>
                </a:solidFill>
                <a:latin typeface="Comic Sans MS" pitchFamily="66" charset="0"/>
              </a:rPr>
            </a:br>
            <a:r>
              <a:rPr lang="cs-CZ" sz="4000" dirty="0">
                <a:solidFill>
                  <a:srgbClr val="003300"/>
                </a:solidFill>
                <a:latin typeface="Comic Sans MS" pitchFamily="66" charset="0"/>
              </a:rPr>
              <a:t>Na jaký vrchol můžeme vyjít z Libínského sedla a co zajímavého zde uvidíme?</a:t>
            </a:r>
          </a:p>
        </p:txBody>
      </p:sp>
      <p:sp>
        <p:nvSpPr>
          <p:cNvPr id="86021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816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836613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000" dirty="0"/>
              <a:t> </a:t>
            </a:r>
            <a:r>
              <a:rPr lang="cs-CZ" sz="4000" dirty="0" smtClean="0">
                <a:solidFill>
                  <a:srgbClr val="003300"/>
                </a:solidFill>
                <a:latin typeface="Comic Sans MS" pitchFamily="66" charset="0"/>
              </a:rPr>
              <a:t>13.</a:t>
            </a:r>
            <a:r>
              <a:rPr lang="cs-CZ" sz="4000" dirty="0">
                <a:solidFill>
                  <a:srgbClr val="003300"/>
                </a:solidFill>
                <a:latin typeface="Comic Sans MS" pitchFamily="66" charset="0"/>
              </a:rPr>
              <a:t/>
            </a:r>
            <a:br>
              <a:rPr lang="cs-CZ" sz="4000" dirty="0">
                <a:solidFill>
                  <a:srgbClr val="003300"/>
                </a:solidFill>
                <a:latin typeface="Comic Sans MS" pitchFamily="66" charset="0"/>
              </a:rPr>
            </a:br>
            <a:r>
              <a:rPr lang="cs-CZ" sz="4000" dirty="0" smtClean="0">
                <a:solidFill>
                  <a:srgbClr val="003300"/>
                </a:solidFill>
                <a:latin typeface="Comic Sans MS" pitchFamily="66" charset="0"/>
              </a:rPr>
              <a:t>    </a:t>
            </a:r>
            <a:r>
              <a:rPr lang="cs-CZ" sz="4000" b="1" u="sng" dirty="0" smtClean="0">
                <a:solidFill>
                  <a:srgbClr val="003300"/>
                </a:solidFill>
                <a:latin typeface="Comic Sans MS" pitchFamily="66" charset="0"/>
              </a:rPr>
              <a:t>Libín</a:t>
            </a:r>
            <a:endParaRPr lang="cs-CZ" sz="4000" b="1" u="sng" dirty="0">
              <a:solidFill>
                <a:srgbClr val="003300"/>
              </a:solidFill>
              <a:latin typeface="Comic Sans MS" pitchFamily="66" charset="0"/>
            </a:endParaRPr>
          </a:p>
        </p:txBody>
      </p:sp>
      <p:sp>
        <p:nvSpPr>
          <p:cNvPr id="55299" name="Rectangle 3"/>
          <p:cNvSpPr>
            <a:spLocks noGrp="1" noChangeArrowheads="1"/>
          </p:cNvSpPr>
          <p:nvPr>
            <p:ph idx="1"/>
          </p:nvPr>
        </p:nvSpPr>
        <p:spPr>
          <a:xfrm>
            <a:off x="611560" y="2060848"/>
            <a:ext cx="8229600" cy="3960440"/>
          </a:xfrm>
        </p:spPr>
        <p:txBody>
          <a:bodyPr/>
          <a:lstStyle/>
          <a:p>
            <a:r>
              <a:rPr lang="cs-CZ" sz="2800" dirty="0">
                <a:solidFill>
                  <a:srgbClr val="003300"/>
                </a:solidFill>
                <a:latin typeface="Comic Sans MS" pitchFamily="66" charset="0"/>
              </a:rPr>
              <a:t>Nadmořská výška je  1096 metrů.</a:t>
            </a:r>
          </a:p>
          <a:p>
            <a:r>
              <a:rPr lang="cs-CZ" sz="2800" dirty="0">
                <a:solidFill>
                  <a:srgbClr val="003300"/>
                </a:solidFill>
                <a:latin typeface="Comic Sans MS" pitchFamily="66" charset="0"/>
              </a:rPr>
              <a:t>Na vrcholu se nachází kamenná rozhledna postavená již v roce 1883 a má výšku 27 metrů.</a:t>
            </a:r>
          </a:p>
          <a:p>
            <a:r>
              <a:rPr lang="cs-CZ" sz="2800" dirty="0">
                <a:solidFill>
                  <a:srgbClr val="003300"/>
                </a:solidFill>
                <a:latin typeface="Comic Sans MS" pitchFamily="66" charset="0"/>
              </a:rPr>
              <a:t>Rozhledna je cca 4 km jižně od Prachatic</a:t>
            </a:r>
          </a:p>
          <a:p>
            <a:endParaRPr lang="cs-CZ" dirty="0">
              <a:solidFill>
                <a:srgbClr val="0000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5112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SPOJTE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07201" y="1772816"/>
            <a:ext cx="4040188" cy="3951288"/>
          </a:xfrm>
        </p:spPr>
        <p:txBody>
          <a:bodyPr>
            <a:noAutofit/>
          </a:bodyPr>
          <a:lstStyle/>
          <a:p>
            <a:r>
              <a:rPr lang="cs-CZ" sz="2400" dirty="0" smtClean="0">
                <a:solidFill>
                  <a:srgbClr val="003300"/>
                </a:solidFill>
                <a:latin typeface="Comic Sans MS" pitchFamily="66" charset="0"/>
              </a:rPr>
              <a:t>Jaký hrad byl postaven ve 12. století.</a:t>
            </a:r>
          </a:p>
          <a:p>
            <a:r>
              <a:rPr lang="cs-CZ" sz="2400" dirty="0" smtClean="0">
                <a:solidFill>
                  <a:srgbClr val="003300"/>
                </a:solidFill>
                <a:latin typeface="Comic Sans MS" pitchFamily="66" charset="0"/>
              </a:rPr>
              <a:t>Jaký hrad byl postaven ve 13. století</a:t>
            </a:r>
          </a:p>
          <a:p>
            <a:r>
              <a:rPr lang="cs-CZ" sz="2400" dirty="0" smtClean="0">
                <a:solidFill>
                  <a:srgbClr val="003300"/>
                </a:solidFill>
                <a:latin typeface="Comic Sans MS" pitchFamily="66" charset="0"/>
              </a:rPr>
              <a:t>Jaký hrad byl postaven ve 14. století</a:t>
            </a:r>
          </a:p>
          <a:p>
            <a:r>
              <a:rPr lang="cs-CZ" sz="2400" dirty="0" smtClean="0">
                <a:solidFill>
                  <a:srgbClr val="003300"/>
                </a:solidFill>
                <a:latin typeface="Comic Sans MS" pitchFamily="66" charset="0"/>
              </a:rPr>
              <a:t>Rozhledna nacházející se u Prachatic</a:t>
            </a:r>
            <a:endParaRPr lang="cs-CZ" sz="2400" dirty="0">
              <a:solidFill>
                <a:srgbClr val="003300"/>
              </a:solidFill>
              <a:latin typeface="Comic Sans MS" pitchFamily="66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580112" y="1196752"/>
            <a:ext cx="3250704" cy="5073427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tx1"/>
                </a:solidFill>
                <a:latin typeface="Comic Sans MS" pitchFamily="66" charset="0"/>
              </a:rPr>
              <a:t>Libín</a:t>
            </a:r>
            <a:endParaRPr lang="cs-CZ" sz="2400" dirty="0">
              <a:solidFill>
                <a:schemeClr val="tx1"/>
              </a:solidFill>
              <a:latin typeface="Comic Sans MS" pitchFamily="66" charset="0"/>
            </a:endParaRPr>
          </a:p>
          <a:p>
            <a:endParaRPr lang="cs-CZ" sz="24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r>
              <a:rPr lang="cs-CZ" sz="2400" dirty="0">
                <a:solidFill>
                  <a:schemeClr val="tx1"/>
                </a:solidFill>
                <a:latin typeface="Comic Sans MS" pitchFamily="66" charset="0"/>
              </a:rPr>
              <a:t>Dívčí Kámen</a:t>
            </a:r>
          </a:p>
          <a:p>
            <a:endParaRPr lang="cs-CZ" sz="24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r>
              <a:rPr lang="cs-CZ" sz="2400" dirty="0" smtClean="0">
                <a:solidFill>
                  <a:schemeClr val="tx1"/>
                </a:solidFill>
                <a:latin typeface="Comic Sans MS" pitchFamily="66" charset="0"/>
              </a:rPr>
              <a:t>Vítkův Hrádek</a:t>
            </a:r>
          </a:p>
          <a:p>
            <a:endParaRPr lang="cs-CZ" sz="24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r>
              <a:rPr lang="cs-CZ" sz="2400" dirty="0" smtClean="0">
                <a:solidFill>
                  <a:schemeClr val="tx1"/>
                </a:solidFill>
                <a:latin typeface="Comic Sans MS" pitchFamily="66" charset="0"/>
              </a:rPr>
              <a:t>Landštejn</a:t>
            </a:r>
          </a:p>
        </p:txBody>
      </p:sp>
      <p:cxnSp>
        <p:nvCxnSpPr>
          <p:cNvPr id="10" name="Přímá spojnice se šipkou 9"/>
          <p:cNvCxnSpPr/>
          <p:nvPr/>
        </p:nvCxnSpPr>
        <p:spPr>
          <a:xfrm flipV="1">
            <a:off x="4195869" y="3356992"/>
            <a:ext cx="1384243" cy="648072"/>
          </a:xfrm>
          <a:prstGeom prst="straightConnector1">
            <a:avLst/>
          </a:prstGeom>
          <a:ln>
            <a:solidFill>
              <a:srgbClr val="0033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4248742" y="3273219"/>
            <a:ext cx="1547394" cy="936103"/>
          </a:xfrm>
          <a:prstGeom prst="straightConnector1">
            <a:avLst/>
          </a:prstGeom>
          <a:ln>
            <a:solidFill>
              <a:srgbClr val="0033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4211960" y="2492896"/>
            <a:ext cx="1584176" cy="2808312"/>
          </a:xfrm>
          <a:prstGeom prst="straightConnector1">
            <a:avLst/>
          </a:prstGeom>
          <a:ln>
            <a:solidFill>
              <a:srgbClr val="0033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3995936" y="2276872"/>
            <a:ext cx="1584176" cy="2664296"/>
          </a:xfrm>
          <a:prstGeom prst="straightConnector1">
            <a:avLst/>
          </a:prstGeom>
          <a:ln>
            <a:solidFill>
              <a:srgbClr val="0033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827584" y="476672"/>
            <a:ext cx="5629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9555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Záměna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Zřícenina hradu Dívčí Kámen se nachází na soutoku Malše a Křemežského potoka.</a:t>
            </a:r>
          </a:p>
          <a:p>
            <a:r>
              <a:rPr lang="cs-CZ" sz="2800" dirty="0" smtClean="0"/>
              <a:t>Vodní nádrž Orlík si můžeme prohlédnout z Vítkova Hrádku.</a:t>
            </a:r>
          </a:p>
          <a:p>
            <a:r>
              <a:rPr lang="cs-CZ" sz="2800" dirty="0" smtClean="0"/>
              <a:t>Důvodem k vyhlášení městské památkové rezervace v Třeboni byla krásná okolní krajina.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620688"/>
            <a:ext cx="5629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5644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Záměna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Zřícenina hradu Dívčí Kámen se nachází na soutoku </a:t>
            </a:r>
            <a:r>
              <a:rPr lang="cs-CZ" sz="2800" b="1" u="sng" dirty="0" smtClean="0"/>
              <a:t>Vltavy</a:t>
            </a:r>
            <a:r>
              <a:rPr lang="cs-CZ" sz="2800" dirty="0" smtClean="0"/>
              <a:t> a Křemežského potoka.</a:t>
            </a:r>
          </a:p>
          <a:p>
            <a:r>
              <a:rPr lang="cs-CZ" sz="2800" dirty="0" smtClean="0"/>
              <a:t>Vodní nádrž </a:t>
            </a:r>
            <a:r>
              <a:rPr lang="cs-CZ" sz="2800" b="1" u="sng" dirty="0" smtClean="0"/>
              <a:t>Lipno</a:t>
            </a:r>
            <a:r>
              <a:rPr lang="cs-CZ" sz="2800" dirty="0" smtClean="0"/>
              <a:t> si můžeme prohlédnout z Vítkova Hrádku.</a:t>
            </a:r>
          </a:p>
          <a:p>
            <a:r>
              <a:rPr lang="cs-CZ" sz="2800" dirty="0" smtClean="0"/>
              <a:t>Důvodem k vyhlášení městské památkové rezervace v Třeboni </a:t>
            </a:r>
            <a:r>
              <a:rPr lang="cs-CZ" sz="2800" b="1" u="sng" dirty="0" smtClean="0"/>
              <a:t>byly krásné historické budovy</a:t>
            </a:r>
            <a:r>
              <a:rPr lang="cs-CZ" sz="2800" dirty="0" smtClean="0"/>
              <a:t>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692696"/>
            <a:ext cx="5629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4027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1556792"/>
            <a:ext cx="6946931" cy="44902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Najdi další informace a obrázky k daným místům.</a:t>
            </a:r>
          </a:p>
          <a:p>
            <a:r>
              <a:rPr lang="cs-CZ" sz="3200" dirty="0" smtClean="0"/>
              <a:t>Zjisti polohu míst na mapě.</a:t>
            </a:r>
          </a:p>
          <a:p>
            <a:r>
              <a:rPr lang="cs-CZ" sz="3200" dirty="0" smtClean="0"/>
              <a:t>Zjisti vzdálenost míst od města České Budějovice.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75656" y="980728"/>
            <a:ext cx="5629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2116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solidFill>
                  <a:srgbClr val="7B9899"/>
                </a:solidFill>
              </a:rPr>
              <a:t>Citace a zdroje</a:t>
            </a:r>
          </a:p>
        </p:txBody>
      </p:sp>
      <p:sp>
        <p:nvSpPr>
          <p:cNvPr id="23555" name="Zástupný symbol pro obsah 2"/>
          <p:cNvSpPr>
            <a:spLocks noGrp="1"/>
          </p:cNvSpPr>
          <p:nvPr>
            <p:ph idx="1"/>
          </p:nvPr>
        </p:nvSpPr>
        <p:spPr>
          <a:xfrm>
            <a:off x="0" y="1527175"/>
            <a:ext cx="8964488" cy="4572000"/>
          </a:xfrm>
        </p:spPr>
        <p:txBody>
          <a:bodyPr/>
          <a:lstStyle/>
          <a:p>
            <a:pPr eaLnBrk="1" hangingPunct="1">
              <a:defRPr/>
            </a:pPr>
            <a:endParaRPr lang="cs-CZ" dirty="0" smtClean="0"/>
          </a:p>
          <a:p>
            <a:pPr eaLnBrk="1" hangingPunct="1">
              <a:buFont typeface="Wingdings 2" pitchFamily="18" charset="2"/>
              <a:buNone/>
              <a:defRPr/>
            </a:pPr>
            <a:endParaRPr lang="cs-CZ" sz="2800" dirty="0" smtClean="0"/>
          </a:p>
          <a:p>
            <a:pPr marL="0" indent="0" algn="ctr" eaLnBrk="1" hangingPunct="1">
              <a:buFont typeface="Wingdings 2" pitchFamily="18" charset="2"/>
              <a:buNone/>
              <a:defRPr/>
            </a:pPr>
            <a:r>
              <a:rPr lang="cs-CZ" sz="1600" dirty="0"/>
              <a:t>Autorem materiálu a všech jeho částí, není-li uvedeno jinak, je Mgr. </a:t>
            </a:r>
            <a:r>
              <a:rPr lang="cs-CZ" sz="1600" dirty="0" smtClean="0"/>
              <a:t>Hana Koudelková.</a:t>
            </a:r>
            <a:endParaRPr lang="cs-CZ" sz="1600" dirty="0"/>
          </a:p>
          <a:p>
            <a:pPr marL="0" indent="0" algn="ctr" eaLnBrk="1" hangingPunct="1">
              <a:buFont typeface="Wingdings 2" pitchFamily="18" charset="2"/>
              <a:buNone/>
              <a:defRPr/>
            </a:pPr>
            <a:r>
              <a:rPr lang="cs-CZ" sz="1600" dirty="0"/>
              <a:t> Materiál vznikl v OP Vzdělávání pro </a:t>
            </a:r>
            <a:r>
              <a:rPr lang="cs-CZ" sz="1600" dirty="0" smtClean="0"/>
              <a:t>konkurenceschopnost </a:t>
            </a:r>
            <a:r>
              <a:rPr lang="cs-CZ" sz="1600" dirty="0"/>
              <a:t>– projekt EU peníze </a:t>
            </a:r>
            <a:r>
              <a:rPr lang="cs-CZ" sz="1600" dirty="0" smtClean="0"/>
              <a:t>školám.</a:t>
            </a:r>
          </a:p>
        </p:txBody>
      </p:sp>
    </p:spTree>
    <p:extLst>
      <p:ext uri="{BB962C8B-B14F-4D97-AF65-F5344CB8AC3E}">
        <p14:creationId xmlns:p14="http://schemas.microsoft.com/office/powerpoint/2010/main" val="3353516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97</TotalTime>
  <Words>595</Words>
  <Application>Microsoft Office PowerPoint</Application>
  <PresentationFormat>Předvádění na obrazovce (4:3)</PresentationFormat>
  <Paragraphs>104</Paragraphs>
  <Slides>22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5" baseType="lpstr">
      <vt:lpstr>Spring</vt:lpstr>
      <vt:lpstr>Motiv systému Office</vt:lpstr>
      <vt:lpstr>Picture</vt:lpstr>
      <vt:lpstr>Prezentace aplikace PowerPoint</vt:lpstr>
      <vt:lpstr>Prezentace aplikace PowerPoint</vt:lpstr>
      <vt:lpstr>ANOTACE</vt:lpstr>
      <vt:lpstr>Kam na výlet v jižních Čechách 2.</vt:lpstr>
      <vt:lpstr>1. Jakou zříceninu si můžeme prohlédnout poblíž obce Třísov ?</vt:lpstr>
      <vt:lpstr>Prezentace aplikace PowerPoint</vt:lpstr>
      <vt:lpstr>Prezentace aplikace PowerPoint</vt:lpstr>
      <vt:lpstr>4. Dívčí kámen</vt:lpstr>
      <vt:lpstr> 5. Vodní nádrž Lipno si můžeš velmi dobře prohlédnout z věže zříceniny hradu. Znáš jméno tohoto hradu?</vt:lpstr>
      <vt:lpstr>6.</vt:lpstr>
      <vt:lpstr>7. Vítkův Hrádek</vt:lpstr>
      <vt:lpstr>8.  Hrad Landštejn</vt:lpstr>
      <vt:lpstr>9.</vt:lpstr>
      <vt:lpstr>10. Na které jihočeské město si vzpomeneš, pokud se řekne „rybníkářství“ ? Co se nachází v okolí tohoto města? Jak názvy rybníků znáš?  </vt:lpstr>
      <vt:lpstr>11. Třeboň</vt:lpstr>
      <vt:lpstr> 12. Na jaký vrchol můžeme vyjít z Libínského sedla a co zajímavého zde uvidíme?</vt:lpstr>
      <vt:lpstr> 13.     Libín</vt:lpstr>
      <vt:lpstr> SPOJTE</vt:lpstr>
      <vt:lpstr>Záměna slova</vt:lpstr>
      <vt:lpstr>Záměna slova</vt:lpstr>
      <vt:lpstr>Prezentace aplikace PowerPoint</vt:lpstr>
      <vt:lpstr>Citace 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6. Jakou zříceninu si můžeme prohlédnout poblíž obce Třísov ?</dc:title>
  <dc:creator>ZSDV -Koudelková</dc:creator>
  <cp:lastModifiedBy>ZSDV -Koudelková</cp:lastModifiedBy>
  <cp:revision>20</cp:revision>
  <dcterms:created xsi:type="dcterms:W3CDTF">2013-03-17T18:34:53Z</dcterms:created>
  <dcterms:modified xsi:type="dcterms:W3CDTF">2013-04-03T19:36:32Z</dcterms:modified>
</cp:coreProperties>
</file>