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6" r:id="rId2"/>
  </p:sldMasterIdLst>
  <p:sldIdLst>
    <p:sldId id="277" r:id="rId3"/>
    <p:sldId id="278" r:id="rId4"/>
    <p:sldId id="279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76" r:id="rId14"/>
    <p:sldId id="268" r:id="rId15"/>
    <p:sldId id="269" r:id="rId16"/>
    <p:sldId id="270" r:id="rId17"/>
    <p:sldId id="266" r:id="rId18"/>
    <p:sldId id="281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5E18"/>
    <a:srgbClr val="0404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86" autoAdjust="0"/>
    <p:restoredTop sz="94660"/>
  </p:normalViewPr>
  <p:slideViewPr>
    <p:cSldViewPr>
      <p:cViewPr varScale="1">
        <p:scale>
          <a:sx n="87" d="100"/>
          <a:sy n="87" d="100"/>
        </p:scale>
        <p:origin x="-144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371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56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492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823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077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6478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4598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4659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753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528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456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AEE52-3182-46EE-A19A-268240EFFCE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5995F-D7D8-4C93-A4DE-02AF00D1E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519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32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250189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13.3.2013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22.3.2013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VY_32_INOVACE_ČS.5.04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jižní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 Čechy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60864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205696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1 - 5 : žáci procvičují a rozšiřují své znalosti o jižních Čechách.</a:t>
                      </a:r>
                      <a:r>
                        <a:rPr lang="cs-CZ" sz="1400" baseline="0" dirty="0" smtClean="0">
                          <a:effectLst/>
                        </a:rPr>
                        <a:t> Žáci odpovídají na otázky a zároveň se dozvídají další informace o daném místě.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6 - 13 : žáci určují, odkud jsou pořízeny fotografie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14 :  žáci spojují informaci a </a:t>
                      </a:r>
                      <a:r>
                        <a:rPr lang="cs-CZ" sz="1400" dirty="0" smtClean="0">
                          <a:effectLst/>
                        </a:rPr>
                        <a:t>místo. Po</a:t>
                      </a:r>
                      <a:r>
                        <a:rPr lang="cs-CZ" sz="1400" baseline="0" dirty="0" smtClean="0">
                          <a:effectLst/>
                        </a:rPr>
                        <a:t> kliknutí se objeví šipka </a:t>
                      </a:r>
                      <a:r>
                        <a:rPr lang="cs-CZ" sz="1400" baseline="0" smtClean="0">
                          <a:effectLst/>
                        </a:rPr>
                        <a:t>spojující informaci </a:t>
                      </a:r>
                      <a:r>
                        <a:rPr lang="cs-CZ" sz="1400" baseline="0" dirty="0" smtClean="0">
                          <a:effectLst/>
                        </a:rPr>
                        <a:t>a správné místo.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Str.15 : žáci plní úkoly formou samostatné či skupinové práce 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jižních Čechách.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725598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Kam na výlet v jižních Čechách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48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043608" y="1844824"/>
            <a:ext cx="6949324" cy="3080633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00CC"/>
                </a:solidFill>
              </a:rPr>
              <a:t>1.</a:t>
            </a:r>
            <a:r>
              <a:rPr lang="cs-CZ" sz="4000" dirty="0">
                <a:solidFill>
                  <a:srgbClr val="0000CC"/>
                </a:solidFill>
              </a:rPr>
              <a:t/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dirty="0" smtClean="0">
                <a:solidFill>
                  <a:srgbClr val="0000CC"/>
                </a:solidFill>
              </a:rPr>
              <a:t>Které </a:t>
            </a:r>
            <a:r>
              <a:rPr lang="cs-CZ" sz="4000" dirty="0">
                <a:solidFill>
                  <a:srgbClr val="0000CC"/>
                </a:solidFill>
              </a:rPr>
              <a:t>město vybudovali husité ?</a:t>
            </a:r>
          </a:p>
        </p:txBody>
      </p:sp>
    </p:spTree>
    <p:extLst>
      <p:ext uri="{BB962C8B-B14F-4D97-AF65-F5344CB8AC3E}">
        <p14:creationId xmlns:p14="http://schemas.microsoft.com/office/powerpoint/2010/main" val="192674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algn="ctr"/>
            <a:r>
              <a:rPr lang="cs-CZ" b="1" u="sng" dirty="0">
                <a:solidFill>
                  <a:srgbClr val="0000CC"/>
                </a:solidFill>
              </a:rPr>
              <a:t>1</a:t>
            </a:r>
            <a:r>
              <a:rPr lang="cs-CZ" b="1" u="sng" dirty="0" smtClean="0">
                <a:solidFill>
                  <a:srgbClr val="0000CC"/>
                </a:solidFill>
              </a:rPr>
              <a:t>.	Tábor</a:t>
            </a:r>
            <a:endParaRPr lang="cs-CZ" b="1" u="sng" dirty="0">
              <a:solidFill>
                <a:srgbClr val="0000CC"/>
              </a:solidFill>
            </a:endParaRPr>
          </a:p>
        </p:txBody>
      </p:sp>
      <p:sp>
        <p:nvSpPr>
          <p:cNvPr id="583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87624" y="1844824"/>
            <a:ext cx="6428184" cy="351354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Jedná se o město s velkým množstvím historických budov, proto je od roku 1987 vyhlášeno městskou památkovou rezervací.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Před cca 2200 lety zde bylo keltské oppidum, ve 13.století hradiště. 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Významný je </a:t>
            </a:r>
            <a:r>
              <a:rPr lang="cs-CZ" sz="2400" dirty="0" smtClean="0">
                <a:solidFill>
                  <a:srgbClr val="0000CC"/>
                </a:solidFill>
              </a:rPr>
              <a:t>rok </a:t>
            </a:r>
            <a:r>
              <a:rPr lang="cs-CZ" sz="2400" dirty="0">
                <a:solidFill>
                  <a:srgbClr val="0000CC"/>
                </a:solidFill>
              </a:rPr>
              <a:t>1420, kdy toto území obsadili husité a vybudovali zde město.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Císař a král Zikmund povýšil Tábor na královské město.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Roku 1492 zde byl vybudován rybník Jordán.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Mimo jiné zde můžete navštívit Husitské muzeum.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CC"/>
                </a:solidFill>
              </a:rPr>
              <a:t>Z muzea je vchod do středověkého městského podzemí. Trasa je dlouhá cca 1 km.</a:t>
            </a:r>
          </a:p>
        </p:txBody>
      </p:sp>
    </p:spTree>
    <p:extLst>
      <p:ext uri="{BB962C8B-B14F-4D97-AF65-F5344CB8AC3E}">
        <p14:creationId xmlns:p14="http://schemas.microsoft.com/office/powerpoint/2010/main" val="2162526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2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>Na kterém hrádku kázal mistr Jan Hus?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4076700"/>
            <a:ext cx="8229600" cy="2049463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4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764704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2. </a:t>
            </a: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b="1" u="sng" dirty="0">
                <a:solidFill>
                  <a:srgbClr val="FF0000"/>
                </a:solidFill>
              </a:rPr>
              <a:t>Kozí hrádek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87624" y="2420888"/>
            <a:ext cx="6400800" cy="3474720"/>
          </a:xfrm>
        </p:spPr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Hrad byl postaven ve 14.století. </a:t>
            </a:r>
          </a:p>
          <a:p>
            <a:r>
              <a:rPr lang="cs-CZ">
                <a:solidFill>
                  <a:srgbClr val="FF0000"/>
                </a:solidFill>
              </a:rPr>
              <a:t>V letech 1412 – 1414 zde pobýval a kázel mistr Jan Hus.</a:t>
            </a:r>
          </a:p>
          <a:p>
            <a:r>
              <a:rPr lang="cs-CZ">
                <a:solidFill>
                  <a:srgbClr val="FF0000"/>
                </a:solidFill>
              </a:rPr>
              <a:t>Kozí hrádek pravděpodobně zničilo vojsko Albrechta Rakouského roku 1438.</a:t>
            </a:r>
          </a:p>
          <a:p>
            <a:r>
              <a:rPr lang="cs-CZ">
                <a:solidFill>
                  <a:srgbClr val="FF0000"/>
                </a:solidFill>
              </a:rPr>
              <a:t>Kozí hrádek se nachází v blízkosti města Sezimovo Ústí.</a:t>
            </a:r>
          </a:p>
        </p:txBody>
      </p:sp>
    </p:spTree>
    <p:extLst>
      <p:ext uri="{BB962C8B-B14F-4D97-AF65-F5344CB8AC3E}">
        <p14:creationId xmlns:p14="http://schemas.microsoft.com/office/powerpoint/2010/main" val="63121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698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99592" y="1916832"/>
            <a:ext cx="7175351" cy="1793167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8000"/>
                </a:solidFill>
              </a:rPr>
              <a:t>3.</a:t>
            </a:r>
            <a:r>
              <a:rPr lang="cs-CZ" sz="4000" dirty="0">
                <a:solidFill>
                  <a:srgbClr val="008000"/>
                </a:solidFill>
              </a:rPr>
              <a:t/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Který zámek najdeme v blízkosti obce Netolice?</a:t>
            </a:r>
          </a:p>
        </p:txBody>
      </p:sp>
    </p:spTree>
    <p:extLst>
      <p:ext uri="{BB962C8B-B14F-4D97-AF65-F5344CB8AC3E}">
        <p14:creationId xmlns:p14="http://schemas.microsoft.com/office/powerpoint/2010/main" val="370832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836712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rgbClr val="008000"/>
                </a:solidFill>
              </a:rPr>
              <a:t>3.</a:t>
            </a:r>
            <a:r>
              <a:rPr lang="cs-CZ" sz="4000" dirty="0">
                <a:solidFill>
                  <a:srgbClr val="008000"/>
                </a:solidFill>
              </a:rPr>
              <a:t/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 </a:t>
            </a:r>
            <a:r>
              <a:rPr lang="cs-CZ" sz="4000" b="1" u="sng" dirty="0">
                <a:solidFill>
                  <a:srgbClr val="008000"/>
                </a:solidFill>
              </a:rPr>
              <a:t>Zámek Kratochvíle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87624" y="2348880"/>
            <a:ext cx="6400800" cy="347472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V 70 letech 16.století nechal Jakub </a:t>
            </a:r>
            <a:r>
              <a:rPr lang="cs-CZ" dirty="0" err="1">
                <a:solidFill>
                  <a:srgbClr val="008000"/>
                </a:solidFill>
              </a:rPr>
              <a:t>Krčín</a:t>
            </a:r>
            <a:r>
              <a:rPr lang="cs-CZ" dirty="0">
                <a:solidFill>
                  <a:srgbClr val="008000"/>
                </a:solidFill>
              </a:rPr>
              <a:t> z </a:t>
            </a:r>
            <a:r>
              <a:rPr lang="cs-CZ" dirty="0" err="1">
                <a:solidFill>
                  <a:srgbClr val="008000"/>
                </a:solidFill>
              </a:rPr>
              <a:t>Jelčan</a:t>
            </a:r>
            <a:r>
              <a:rPr lang="cs-CZ" dirty="0">
                <a:solidFill>
                  <a:srgbClr val="008000"/>
                </a:solidFill>
              </a:rPr>
              <a:t> postavit tvrz zvanou Nový Leptač. </a:t>
            </a:r>
          </a:p>
          <a:p>
            <a:r>
              <a:rPr lang="cs-CZ" dirty="0">
                <a:solidFill>
                  <a:srgbClr val="008000"/>
                </a:solidFill>
              </a:rPr>
              <a:t>Roku 1580 ji koupil Vilém z Rožmberka a přejmenoval na Kratochvíli.</a:t>
            </a:r>
          </a:p>
          <a:p>
            <a:r>
              <a:rPr lang="cs-CZ" dirty="0">
                <a:solidFill>
                  <a:srgbClr val="008000"/>
                </a:solidFill>
              </a:rPr>
              <a:t>Zámek byl několikrát přestavěn a mezi jeho majitele patřil </a:t>
            </a:r>
            <a:r>
              <a:rPr lang="cs-CZ" dirty="0" smtClean="0">
                <a:solidFill>
                  <a:srgbClr val="008000"/>
                </a:solidFill>
              </a:rPr>
              <a:t>i </a:t>
            </a:r>
            <a:r>
              <a:rPr lang="cs-CZ" dirty="0">
                <a:solidFill>
                  <a:srgbClr val="008000"/>
                </a:solidFill>
              </a:rPr>
              <a:t>císař a </a:t>
            </a:r>
            <a:r>
              <a:rPr lang="cs-CZ" dirty="0" smtClean="0">
                <a:solidFill>
                  <a:srgbClr val="008000"/>
                </a:solidFill>
              </a:rPr>
              <a:t>král Rudolf </a:t>
            </a:r>
            <a:r>
              <a:rPr lang="cs-CZ" dirty="0">
                <a:solidFill>
                  <a:srgbClr val="008000"/>
                </a:solidFill>
              </a:rPr>
              <a:t>II</a:t>
            </a:r>
            <a:r>
              <a:rPr lang="cs-CZ" dirty="0" smtClean="0">
                <a:solidFill>
                  <a:srgbClr val="008000"/>
                </a:solidFill>
              </a:rPr>
              <a:t>.,</a:t>
            </a:r>
          </a:p>
          <a:p>
            <a:r>
              <a:rPr lang="cs-CZ" dirty="0" smtClean="0">
                <a:solidFill>
                  <a:srgbClr val="008000"/>
                </a:solidFill>
              </a:rPr>
              <a:t>císař </a:t>
            </a:r>
            <a:r>
              <a:rPr lang="cs-CZ" dirty="0">
                <a:solidFill>
                  <a:srgbClr val="008000"/>
                </a:solidFill>
              </a:rPr>
              <a:t>a král Ferdinand II</a:t>
            </a:r>
            <a:r>
              <a:rPr lang="cs-CZ" dirty="0" smtClean="0">
                <a:solidFill>
                  <a:srgbClr val="008000"/>
                </a:solidFill>
              </a:rPr>
              <a:t>., Schwarzenbergové</a:t>
            </a:r>
            <a:r>
              <a:rPr lang="cs-CZ" dirty="0">
                <a:solidFill>
                  <a:srgbClr val="008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687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980728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5.</a:t>
            </a: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b="1" u="sng" dirty="0">
                <a:solidFill>
                  <a:srgbClr val="FF0000"/>
                </a:solidFill>
              </a:rPr>
              <a:t>Slavonice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475656" y="2348880"/>
            <a:ext cx="6400800" cy="34747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 městě jsou zachovány krásné renesanční a barokní domy, část středověkého opevnění a dvě brány.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Město </a:t>
            </a:r>
            <a:r>
              <a:rPr lang="cs-CZ" dirty="0">
                <a:solidFill>
                  <a:srgbClr val="FF0000"/>
                </a:solidFill>
              </a:rPr>
              <a:t>je od roku 1961 městskou památkovou rezervací.</a:t>
            </a:r>
          </a:p>
          <a:p>
            <a:r>
              <a:rPr lang="cs-CZ" dirty="0">
                <a:solidFill>
                  <a:srgbClr val="FF0000"/>
                </a:solidFill>
              </a:rPr>
              <a:t>První zmínka o městě je z 12.století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Město těžilo ze své polohy na stezce mezi Prahou a Vídní.</a:t>
            </a:r>
          </a:p>
        </p:txBody>
      </p:sp>
    </p:spTree>
    <p:extLst>
      <p:ext uri="{BB962C8B-B14F-4D97-AF65-F5344CB8AC3E}">
        <p14:creationId xmlns:p14="http://schemas.microsoft.com/office/powerpoint/2010/main" val="77145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1700808"/>
            <a:ext cx="7175351" cy="1793167"/>
          </a:xfrm>
        </p:spPr>
        <p:txBody>
          <a:bodyPr/>
          <a:lstStyle/>
          <a:p>
            <a:pPr algn="ctr"/>
            <a:r>
              <a:rPr lang="cs-CZ" dirty="0" smtClean="0"/>
              <a:t>Odkud jsou fotografie?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69269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786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797152"/>
            <a:ext cx="6512511" cy="646008"/>
          </a:xfrm>
        </p:spPr>
        <p:txBody>
          <a:bodyPr/>
          <a:lstStyle/>
          <a:p>
            <a:pPr algn="ctr"/>
            <a:r>
              <a:rPr lang="cs-CZ" dirty="0" smtClean="0"/>
              <a:t>Slavonice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4128460" cy="309634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340768"/>
            <a:ext cx="4104878" cy="3078658"/>
          </a:xfrm>
        </p:spPr>
      </p:pic>
      <p:sp>
        <p:nvSpPr>
          <p:cNvPr id="7" name="TextovéPole 6"/>
          <p:cNvSpPr txBox="1"/>
          <p:nvPr/>
        </p:nvSpPr>
        <p:spPr>
          <a:xfrm>
            <a:off x="755576" y="54868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64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4653136"/>
            <a:ext cx="3816424" cy="1008112"/>
          </a:xfrm>
        </p:spPr>
        <p:txBody>
          <a:bodyPr/>
          <a:lstStyle/>
          <a:p>
            <a:r>
              <a:rPr lang="cs-CZ" dirty="0" smtClean="0"/>
              <a:t>Slavonice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052736"/>
            <a:ext cx="4553073" cy="302476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3954" y="731838"/>
            <a:ext cx="3512502" cy="5287240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7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4725144"/>
            <a:ext cx="3744416" cy="1143000"/>
          </a:xfrm>
        </p:spPr>
        <p:txBody>
          <a:bodyPr/>
          <a:lstStyle/>
          <a:p>
            <a:r>
              <a:rPr lang="cs-CZ" dirty="0" smtClean="0"/>
              <a:t>Slavonice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8"/>
            <a:ext cx="2448271" cy="368529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48680"/>
            <a:ext cx="3476609" cy="5233211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33265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51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196752"/>
            <a:ext cx="4752528" cy="4608512"/>
          </a:xfrm>
        </p:spPr>
        <p:txBody>
          <a:bodyPr>
            <a:normAutofit/>
          </a:bodyPr>
          <a:lstStyle/>
          <a:p>
            <a:r>
              <a:rPr lang="cs-CZ" sz="3300" dirty="0" smtClean="0">
                <a:solidFill>
                  <a:srgbClr val="0404AC"/>
                </a:solidFill>
              </a:rPr>
              <a:t>renesanční a barokní domy</a:t>
            </a:r>
          </a:p>
          <a:p>
            <a:endParaRPr lang="cs-CZ" dirty="0" smtClean="0">
              <a:solidFill>
                <a:srgbClr val="0404AC"/>
              </a:solidFill>
            </a:endParaRPr>
          </a:p>
          <a:p>
            <a:endParaRPr lang="cs-CZ" dirty="0" smtClean="0">
              <a:solidFill>
                <a:srgbClr val="0404AC"/>
              </a:solidFill>
            </a:endParaRPr>
          </a:p>
          <a:p>
            <a:r>
              <a:rPr lang="cs-CZ" sz="3300" dirty="0" smtClean="0">
                <a:solidFill>
                  <a:srgbClr val="0404AC"/>
                </a:solidFill>
              </a:rPr>
              <a:t>zřícenina hradu, kde kázal mistr Jan Hus</a:t>
            </a:r>
          </a:p>
          <a:p>
            <a:endParaRPr lang="cs-CZ" dirty="0">
              <a:solidFill>
                <a:srgbClr val="0404AC"/>
              </a:solidFill>
            </a:endParaRPr>
          </a:p>
          <a:p>
            <a:r>
              <a:rPr lang="cs-CZ" sz="3300" dirty="0" smtClean="0">
                <a:solidFill>
                  <a:srgbClr val="0404AC"/>
                </a:solidFill>
              </a:rPr>
              <a:t>zámek poblíž Netolic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796136" y="1340768"/>
            <a:ext cx="2890664" cy="4785395"/>
          </a:xfrm>
        </p:spPr>
        <p:txBody>
          <a:bodyPr/>
          <a:lstStyle/>
          <a:p>
            <a:r>
              <a:rPr lang="cs-CZ" sz="2800" dirty="0" smtClean="0"/>
              <a:t>Kratochvíle</a:t>
            </a:r>
          </a:p>
          <a:p>
            <a:endParaRPr lang="cs-CZ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Slavonice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800" dirty="0" smtClean="0"/>
              <a:t>Kozí Hrádek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SPOJTE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979712" y="1988840"/>
            <a:ext cx="4464496" cy="138870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869093" y="1916832"/>
            <a:ext cx="1359091" cy="2921429"/>
          </a:xfrm>
          <a:prstGeom prst="straightConnector1">
            <a:avLst/>
          </a:prstGeom>
          <a:ln>
            <a:solidFill>
              <a:srgbClr val="025E18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572000" y="4005064"/>
            <a:ext cx="1656184" cy="1296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3568" y="332656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53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>
                <a:solidFill>
                  <a:schemeClr val="bg1"/>
                </a:solidFill>
              </a:rPr>
              <a:t>Najdi obrázky a další informace o místech.</a:t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>
                <a:solidFill>
                  <a:schemeClr val="bg1"/>
                </a:solidFill>
              </a:rPr>
              <a:t>Jaké významné osobnosti jsou spjaty se jmény těchto míst?</a:t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 err="1" smtClean="0">
                <a:solidFill>
                  <a:schemeClr val="bg1"/>
                </a:solidFill>
              </a:rPr>
              <a:t>Najd</a:t>
            </a:r>
            <a:r>
              <a:rPr lang="cs-CZ" sz="4800" dirty="0" err="1">
                <a:solidFill>
                  <a:schemeClr val="bg1"/>
                </a:solidFill>
              </a:rPr>
              <a:t>Najdi</a:t>
            </a:r>
            <a:r>
              <a:rPr lang="cs-CZ" sz="4800" dirty="0">
                <a:solidFill>
                  <a:schemeClr val="bg1"/>
                </a:solidFill>
              </a:rPr>
              <a:t> obrázky a další informace o místech.</a:t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>
                <a:solidFill>
                  <a:schemeClr val="bg1"/>
                </a:solidFill>
              </a:rPr>
              <a:t>Jaké významné osobnosti jsou spjaty se jmény těchto míst?</a:t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>
                <a:solidFill>
                  <a:schemeClr val="bg1"/>
                </a:solidFill>
              </a:rPr>
              <a:t>Najdi obrázky a informace o těchto </a:t>
            </a:r>
            <a:r>
              <a:rPr lang="cs-CZ" sz="4800" dirty="0" smtClean="0">
                <a:solidFill>
                  <a:schemeClr val="bg1"/>
                </a:solidFill>
              </a:rPr>
              <a:t>osobnostech</a:t>
            </a:r>
            <a:br>
              <a:rPr lang="cs-CZ" sz="4800" dirty="0" smtClean="0">
                <a:solidFill>
                  <a:schemeClr val="bg1"/>
                </a:solidFill>
              </a:rPr>
            </a:br>
            <a:r>
              <a:rPr lang="cs-CZ" sz="4800" dirty="0">
                <a:solidFill>
                  <a:schemeClr val="bg1"/>
                </a:solidFill>
              </a:rPr>
              <a:t/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 smtClean="0">
                <a:solidFill>
                  <a:schemeClr val="bg1"/>
                </a:solidFill>
              </a:rPr>
              <a:t>.</a:t>
            </a:r>
            <a:r>
              <a:rPr lang="cs-CZ" sz="4800" dirty="0">
                <a:solidFill>
                  <a:schemeClr val="bg1"/>
                </a:solidFill>
              </a:rPr>
              <a:t/>
            </a:r>
            <a:br>
              <a:rPr lang="cs-CZ" sz="4800" dirty="0">
                <a:solidFill>
                  <a:schemeClr val="bg1"/>
                </a:solidFill>
              </a:rPr>
            </a:br>
            <a:r>
              <a:rPr lang="cs-CZ" sz="4800" dirty="0" smtClean="0">
                <a:solidFill>
                  <a:schemeClr val="bg1"/>
                </a:solidFill>
              </a:rPr>
              <a:t>i </a:t>
            </a:r>
            <a:r>
              <a:rPr lang="cs-CZ" sz="4800" dirty="0">
                <a:solidFill>
                  <a:schemeClr val="bg1"/>
                </a:solidFill>
              </a:rPr>
              <a:t>obrázky a informace o těchto osobnostech.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268760"/>
            <a:ext cx="5970494" cy="4174211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600" dirty="0" smtClean="0"/>
              <a:t>Najdi daná místa na mapě.</a:t>
            </a:r>
          </a:p>
          <a:p>
            <a:pPr algn="l"/>
            <a:r>
              <a:rPr lang="cs-CZ" sz="3600" dirty="0" smtClean="0">
                <a:solidFill>
                  <a:srgbClr val="C00000"/>
                </a:solidFill>
              </a:rPr>
              <a:t>Vyhledej další informace o těchto místech (například osobnosti nebo události s nimi spjaté).</a:t>
            </a:r>
          </a:p>
          <a:p>
            <a:pPr algn="l"/>
            <a:r>
              <a:rPr lang="cs-CZ" sz="3600" dirty="0" smtClean="0">
                <a:solidFill>
                  <a:srgbClr val="025E18"/>
                </a:solidFill>
              </a:rPr>
              <a:t>Najdi fotografie těchto míst</a:t>
            </a:r>
            <a:r>
              <a:rPr lang="cs-CZ" dirty="0" smtClean="0">
                <a:solidFill>
                  <a:srgbClr val="025E18"/>
                </a:solidFill>
              </a:rPr>
              <a:t>.</a:t>
            </a:r>
            <a:endParaRPr lang="cs-CZ" dirty="0">
              <a:solidFill>
                <a:srgbClr val="025E18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620688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85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159472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534</Words>
  <Application>Microsoft Office PowerPoint</Application>
  <PresentationFormat>Předvádění na obrazovce (4:3)</PresentationFormat>
  <Paragraphs>103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Aerodynamika</vt:lpstr>
      <vt:lpstr>Motiv systému Office</vt:lpstr>
      <vt:lpstr>Picture</vt:lpstr>
      <vt:lpstr>Prezentace aplikace PowerPoint</vt:lpstr>
      <vt:lpstr>Prezentace aplikace PowerPoint</vt:lpstr>
      <vt:lpstr>ANOTACE</vt:lpstr>
      <vt:lpstr>Kam na výlet v jižních Čechách 4</vt:lpstr>
      <vt:lpstr>1. Které město vybudovali husité ?</vt:lpstr>
      <vt:lpstr>1. Tábor</vt:lpstr>
      <vt:lpstr>2. Na kterém hrádku kázal mistr Jan Hus?</vt:lpstr>
      <vt:lpstr>2.  Kozí hrádek</vt:lpstr>
      <vt:lpstr>3. Který zámek najdeme v blízkosti obce Netolice?</vt:lpstr>
      <vt:lpstr>3.  Zámek Kratochvíle</vt:lpstr>
      <vt:lpstr>5. Slavonice</vt:lpstr>
      <vt:lpstr>Odkud jsou fotografie?</vt:lpstr>
      <vt:lpstr>Slavonice</vt:lpstr>
      <vt:lpstr>Slavonice</vt:lpstr>
      <vt:lpstr>Slavonice</vt:lpstr>
      <vt:lpstr>SPOJTE</vt:lpstr>
      <vt:lpstr>Najdi obrázky a další informace o místech. Jaké významné osobnosti jsou spjaty se jmény těchto míst? NajdNajdi obrázky a další informace o místech. Jaké významné osobnosti jsou spjaty se jmény těchto míst? Najdi obrázky a informace o těchto osobnostech  . i obrázky a informace o těchto osobnostech.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16.  Které město vybudovali husité ?</dc:title>
  <dc:creator>ZSDV -Koudelková</dc:creator>
  <cp:lastModifiedBy>ZSDV -Koudelková</cp:lastModifiedBy>
  <cp:revision>12</cp:revision>
  <dcterms:created xsi:type="dcterms:W3CDTF">2013-03-17T18:43:15Z</dcterms:created>
  <dcterms:modified xsi:type="dcterms:W3CDTF">2013-04-03T20:02:08Z</dcterms:modified>
</cp:coreProperties>
</file>