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activeX/activeX21.xml" ContentType="application/vnd.ms-office.activeX+xml"/>
  <Override PartName="/ppt/activeX/activeX22.xml" ContentType="application/vnd.ms-office.activeX+xml"/>
  <Override PartName="/ppt/activeX/activeX23.xml" ContentType="application/vnd.ms-office.activeX+xml"/>
  <Override PartName="/ppt/activeX/activeX24.xml" ContentType="application/vnd.ms-office.activeX+xml"/>
  <Override PartName="/ppt/activeX/activeX25.xml" ContentType="application/vnd.ms-office.activeX+xml"/>
  <Override PartName="/ppt/embeddings/oleObject1.bin" ContentType="application/vnd.openxmlformats-officedocument.oleObject"/>
  <Override PartName="/ppt/activeX/activeX26.xml" ContentType="application/vnd.ms-office.activeX+xml"/>
  <Override PartName="/ppt/activeX/activeX27.xml" ContentType="application/vnd.ms-office.activeX+xml"/>
  <Override PartName="/ppt/embeddings/oleObject2.bin" ContentType="application/vnd.openxmlformats-officedocument.oleObject"/>
  <Override PartName="/ppt/activeX/activeX28.xml" ContentType="application/vnd.ms-office.activeX+xml"/>
  <Override PartName="/ppt/activeX/activeX29.xml" ContentType="application/vnd.ms-office.activeX+xml"/>
  <Override PartName="/ppt/activeX/activeX30.xml" ContentType="application/vnd.ms-office.activeX+xml"/>
  <Override PartName="/ppt/activeX/activeX31.xml" ContentType="application/vnd.ms-office.activeX+xml"/>
  <Override PartName="/ppt/activeX/activeX32.xml" ContentType="application/vnd.ms-office.activeX+xml"/>
  <Override PartName="/ppt/activeX/activeX33.xml" ContentType="application/vnd.ms-office.activeX+xml"/>
  <Override PartName="/ppt/activeX/activeX34.xml" ContentType="application/vnd.ms-office.activeX+xml"/>
  <Override PartName="/ppt/activeX/activeX35.xml" ContentType="application/vnd.ms-office.activeX+xml"/>
  <Override PartName="/ppt/activeX/activeX36.xml" ContentType="application/vnd.ms-office.activeX+xml"/>
  <Override PartName="/ppt/activeX/activeX37.xml" ContentType="application/vnd.ms-office.activeX+xml"/>
  <Override PartName="/ppt/activeX/activeX38.xml" ContentType="application/vnd.ms-office.activeX+xml"/>
  <Override PartName="/ppt/activeX/activeX39.xml" ContentType="application/vnd.ms-office.activeX+xml"/>
  <Override PartName="/ppt/activeX/activeX40.xml" ContentType="application/vnd.ms-office.activeX+xml"/>
  <Override PartName="/ppt/activeX/activeX41.xml" ContentType="application/vnd.ms-office.activeX+xml"/>
  <Override PartName="/ppt/activeX/activeX42.xml" ContentType="application/vnd.ms-office.activeX+xml"/>
  <Override PartName="/ppt/activeX/activeX43.xml" ContentType="application/vnd.ms-office.activeX+xml"/>
  <Override PartName="/ppt/activeX/activeX44.xml" ContentType="application/vnd.ms-office.activeX+xml"/>
  <Override PartName="/ppt/activeX/activeX45.xml" ContentType="application/vnd.ms-office.activeX+xml"/>
  <Override PartName="/ppt/activeX/activeX46.xml" ContentType="application/vnd.ms-office.activeX+xml"/>
  <Override PartName="/ppt/activeX/activeX47.xml" ContentType="application/vnd.ms-office.activeX+xml"/>
  <Override PartName="/ppt/activeX/activeX48.xml" ContentType="application/vnd.ms-office.activeX+xml"/>
  <Override PartName="/ppt/activeX/activeX49.xml" ContentType="application/vnd.ms-office.activeX+xml"/>
  <Override PartName="/ppt/activeX/activeX50.xml" ContentType="application/vnd.ms-office.activeX+xml"/>
  <Override PartName="/ppt/activeX/activeX51.xml" ContentType="application/vnd.ms-office.activeX+xml"/>
  <Override PartName="/ppt/vbaProject.bin" ContentType="application/vnd.ms-office.vbaProject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5"/>
  </p:notesMasterIdLst>
  <p:sldIdLst>
    <p:sldId id="256" r:id="rId3"/>
    <p:sldId id="259" r:id="rId4"/>
    <p:sldId id="257" r:id="rId5"/>
    <p:sldId id="269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65" d="100"/>
          <a:sy n="65" d="100"/>
        </p:scale>
        <p:origin x="-152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06/relationships/vbaProject" Target="vbaProject.bin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ppt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ppt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ppt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ppt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ppt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ppt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ppt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ppt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ppt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ppt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ppt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ppt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ppt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ppt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ppt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ppt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ppt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ppt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ppt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ppt/activeX/_rels/activeX48.xml.rels><?xml version="1.0" encoding="UTF-8" standalone="yes"?>
<Relationships xmlns="http://schemas.openxmlformats.org/package/2006/relationships"><Relationship Id="rId1" Type="http://schemas.microsoft.com/office/2006/relationships/activeXControlBinary" Target="activeX48.bin"/></Relationships>
</file>

<file path=ppt/activeX/_rels/activeX49.xml.rels><?xml version="1.0" encoding="UTF-8" standalone="yes"?>
<Relationships xmlns="http://schemas.openxmlformats.org/package/2006/relationships"><Relationship Id="rId1" Type="http://schemas.microsoft.com/office/2006/relationships/activeXControlBinary" Target="activeX49.bin"/></Relationships>
</file>

<file path=ppt/activeX/_rels/activeX50.xml.rels><?xml version="1.0" encoding="UTF-8" standalone="yes"?>
<Relationships xmlns="http://schemas.openxmlformats.org/package/2006/relationships"><Relationship Id="rId1" Type="http://schemas.microsoft.com/office/2006/relationships/activeXControlBinary" Target="activeX50.bin"/></Relationships>
</file>

<file path=ppt/activeX/_rels/activeX51.xml.rels><?xml version="1.0" encoding="UTF-8" standalone="yes"?>
<Relationships xmlns="http://schemas.openxmlformats.org/package/2006/relationships"><Relationship Id="rId1" Type="http://schemas.microsoft.com/office/2006/relationships/activeXControlBinary" Target="activeX51.bin"/></Relationships>
</file>

<file path=ppt/activeX/activeX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3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r:id="rId1"/>
</file>

<file path=ppt/activeX/activeX6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7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8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9.xml><?xml version="1.0" encoding="utf-8"?>
<ax:ocx xmlns:ax="http://schemas.microsoft.com/office/2006/activeX" xmlns:r="http://schemas.openxmlformats.org/officeDocument/2006/relationships" ax:classid="{5512D122-5CC6-11CF-8D67-00AA00BDCE1D}" r:id="rId1"/>
</file>

<file path=ppt/activeX/activeX10.xml><?xml version="1.0" encoding="utf-8"?>
<ax:ocx xmlns:ax="http://schemas.microsoft.com/office/2006/activeX" xmlns:r="http://schemas.openxmlformats.org/officeDocument/2006/relationships" ax:classid="{5512D122-5CC6-11CF-8D67-00AA00BDCE1D}" r:id="rId1"/>
</file>

<file path=ppt/activeX/activeX11.xml><?xml version="1.0" encoding="utf-8"?>
<ax:ocx xmlns:ax="http://schemas.microsoft.com/office/2006/activeX" xmlns:r="http://schemas.openxmlformats.org/officeDocument/2006/relationships" ax:classid="{5512D122-5CC6-11CF-8D67-00AA00BDCE1D}" r:id="rId1"/>
</file>

<file path=ppt/activeX/activeX12.xml><?xml version="1.0" encoding="utf-8"?>
<ax:ocx xmlns:ax="http://schemas.microsoft.com/office/2006/activeX" xmlns:r="http://schemas.openxmlformats.org/officeDocument/2006/relationships" ax:classid="{5512D122-5CC6-11CF-8D67-00AA00BDCE1D}" r:id="rId1"/>
</file>

<file path=ppt/activeX/activeX13.xml><?xml version="1.0" encoding="utf-8"?>
<ax:ocx xmlns:ax="http://schemas.microsoft.com/office/2006/activeX" xmlns:r="http://schemas.openxmlformats.org/officeDocument/2006/relationships" ax:classid="{5512D122-5CC6-11CF-8D67-00AA00BDCE1D}" r:id="rId1"/>
</file>

<file path=ppt/activeX/activeX14.xml><?xml version="1.0" encoding="utf-8"?>
<ax:ocx xmlns:ax="http://schemas.microsoft.com/office/2006/activeX" xmlns:r="http://schemas.openxmlformats.org/officeDocument/2006/relationships" ax:classid="{5512D122-5CC6-11CF-8D67-00AA00BDCE1D}" r:id="rId1"/>
</file>

<file path=ppt/activeX/activeX15.xml><?xml version="1.0" encoding="utf-8"?>
<ax:ocx xmlns:ax="http://schemas.microsoft.com/office/2006/activeX" xmlns:r="http://schemas.openxmlformats.org/officeDocument/2006/relationships" ax:classid="{5512D122-5CC6-11CF-8D67-00AA00BDCE1D}" r:id="rId1"/>
</file>

<file path=ppt/activeX/activeX16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7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8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9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0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2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23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24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25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26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27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28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9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0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3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4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5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6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7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8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9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0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41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4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3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4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5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6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7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8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9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50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5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4" Type="http://schemas.openxmlformats.org/officeDocument/2006/relationships/image" Target="../media/image12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Relationship Id="rId9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image" Target="../media/image6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34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image" Target="../media/image38.wmf"/><Relationship Id="rId7" Type="http://schemas.openxmlformats.org/officeDocument/2006/relationships/image" Target="../media/image42.wmf"/><Relationship Id="rId2" Type="http://schemas.openxmlformats.org/officeDocument/2006/relationships/image" Target="../media/image37.wmf"/><Relationship Id="rId1" Type="http://schemas.openxmlformats.org/officeDocument/2006/relationships/image" Target="../media/image36.wmf"/><Relationship Id="rId6" Type="http://schemas.openxmlformats.org/officeDocument/2006/relationships/image" Target="../media/image41.wmf"/><Relationship Id="rId5" Type="http://schemas.openxmlformats.org/officeDocument/2006/relationships/image" Target="../media/image40.wmf"/><Relationship Id="rId10" Type="http://schemas.openxmlformats.org/officeDocument/2006/relationships/image" Target="../media/image45.wmf"/><Relationship Id="rId4" Type="http://schemas.openxmlformats.org/officeDocument/2006/relationships/image" Target="../media/image39.wmf"/><Relationship Id="rId9" Type="http://schemas.openxmlformats.org/officeDocument/2006/relationships/image" Target="../media/image4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CF501-4147-4033-9372-91589A38CCC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200DA-1CCF-4A79-B173-EE1A1C3DDA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041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200DA-1CCF-4A79-B173-EE1A1C3DDA0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793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2DC25D-4888-46C6-B1A8-4AB0EAF24911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91FCEC5-1250-46B0-AF7E-5F71B359967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control" Target="../activeX/activeX2.xml"/><Relationship Id="rId7" Type="http://schemas.openxmlformats.org/officeDocument/2006/relationships/hyperlink" Target="http://www.brumlik.estranky.cz/img/original/545/moreevropy001.jpg" TargetMode="Externa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13.xml"/><Relationship Id="rId4" Type="http://schemas.openxmlformats.org/officeDocument/2006/relationships/control" Target="../activeX/activeX3.xml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control" Target="../activeX/activeX5.xml"/><Relationship Id="rId7" Type="http://schemas.openxmlformats.org/officeDocument/2006/relationships/image" Target="../media/image13.jpeg"/><Relationship Id="rId2" Type="http://schemas.openxmlformats.org/officeDocument/2006/relationships/control" Target="../activeX/activeX4.xml"/><Relationship Id="rId1" Type="http://schemas.openxmlformats.org/officeDocument/2006/relationships/vmlDrawing" Target="../drawings/vmlDrawing2.vml"/><Relationship Id="rId6" Type="http://schemas.openxmlformats.org/officeDocument/2006/relationships/slideLayout" Target="../slideLayouts/slideLayout13.xml"/><Relationship Id="rId11" Type="http://schemas.openxmlformats.org/officeDocument/2006/relationships/image" Target="../media/image16.wmf"/><Relationship Id="rId5" Type="http://schemas.openxmlformats.org/officeDocument/2006/relationships/control" Target="../activeX/activeX7.xml"/><Relationship Id="rId10" Type="http://schemas.openxmlformats.org/officeDocument/2006/relationships/image" Target="../media/image9.wmf"/><Relationship Id="rId4" Type="http://schemas.openxmlformats.org/officeDocument/2006/relationships/control" Target="../activeX/activeX6.xml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14.xml"/><Relationship Id="rId13" Type="http://schemas.openxmlformats.org/officeDocument/2006/relationships/control" Target="../activeX/activeX19.xml"/><Relationship Id="rId18" Type="http://schemas.openxmlformats.org/officeDocument/2006/relationships/slideLayout" Target="../slideLayouts/slideLayout13.xml"/><Relationship Id="rId26" Type="http://schemas.openxmlformats.org/officeDocument/2006/relationships/image" Target="../media/image31.wmf"/><Relationship Id="rId3" Type="http://schemas.openxmlformats.org/officeDocument/2006/relationships/control" Target="../activeX/activeX9.xml"/><Relationship Id="rId21" Type="http://schemas.openxmlformats.org/officeDocument/2006/relationships/image" Target="../media/image26.wmf"/><Relationship Id="rId7" Type="http://schemas.openxmlformats.org/officeDocument/2006/relationships/control" Target="../activeX/activeX13.xml"/><Relationship Id="rId12" Type="http://schemas.openxmlformats.org/officeDocument/2006/relationships/control" Target="../activeX/activeX18.xml"/><Relationship Id="rId17" Type="http://schemas.openxmlformats.org/officeDocument/2006/relationships/control" Target="../activeX/activeX23.xml"/><Relationship Id="rId25" Type="http://schemas.openxmlformats.org/officeDocument/2006/relationships/image" Target="../media/image30.wmf"/><Relationship Id="rId2" Type="http://schemas.openxmlformats.org/officeDocument/2006/relationships/control" Target="../activeX/activeX8.xml"/><Relationship Id="rId16" Type="http://schemas.openxmlformats.org/officeDocument/2006/relationships/control" Target="../activeX/activeX22.xml"/><Relationship Id="rId20" Type="http://schemas.openxmlformats.org/officeDocument/2006/relationships/image" Target="../media/image25.wmf"/><Relationship Id="rId1" Type="http://schemas.openxmlformats.org/officeDocument/2006/relationships/vmlDrawing" Target="../drawings/vmlDrawing3.vml"/><Relationship Id="rId6" Type="http://schemas.openxmlformats.org/officeDocument/2006/relationships/control" Target="../activeX/activeX12.xml"/><Relationship Id="rId11" Type="http://schemas.openxmlformats.org/officeDocument/2006/relationships/control" Target="../activeX/activeX17.xml"/><Relationship Id="rId24" Type="http://schemas.openxmlformats.org/officeDocument/2006/relationships/image" Target="../media/image29.wmf"/><Relationship Id="rId5" Type="http://schemas.openxmlformats.org/officeDocument/2006/relationships/control" Target="../activeX/activeX11.xml"/><Relationship Id="rId15" Type="http://schemas.openxmlformats.org/officeDocument/2006/relationships/control" Target="../activeX/activeX21.xml"/><Relationship Id="rId23" Type="http://schemas.openxmlformats.org/officeDocument/2006/relationships/image" Target="../media/image28.wmf"/><Relationship Id="rId28" Type="http://schemas.openxmlformats.org/officeDocument/2006/relationships/image" Target="../media/image9.wmf"/><Relationship Id="rId10" Type="http://schemas.openxmlformats.org/officeDocument/2006/relationships/control" Target="../activeX/activeX16.xml"/><Relationship Id="rId19" Type="http://schemas.openxmlformats.org/officeDocument/2006/relationships/hyperlink" Target="http://cs.wikipedia.org/wiki/Hlavn%C3%AD_strana" TargetMode="External"/><Relationship Id="rId4" Type="http://schemas.openxmlformats.org/officeDocument/2006/relationships/control" Target="../activeX/activeX10.xml"/><Relationship Id="rId9" Type="http://schemas.openxmlformats.org/officeDocument/2006/relationships/control" Target="../activeX/activeX15.xml"/><Relationship Id="rId14" Type="http://schemas.openxmlformats.org/officeDocument/2006/relationships/control" Target="../activeX/activeX20.xml"/><Relationship Id="rId22" Type="http://schemas.openxmlformats.org/officeDocument/2006/relationships/image" Target="../media/image27.wmf"/><Relationship Id="rId27" Type="http://schemas.openxmlformats.org/officeDocument/2006/relationships/image" Target="../media/image3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25.xml"/><Relationship Id="rId7" Type="http://schemas.openxmlformats.org/officeDocument/2006/relationships/image" Target="../media/image9.wmf"/><Relationship Id="rId2" Type="http://schemas.openxmlformats.org/officeDocument/2006/relationships/control" Target="../activeX/activeX24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33.png"/><Relationship Id="rId5" Type="http://schemas.openxmlformats.org/officeDocument/2006/relationships/oleObject" Target="../embeddings/oleObject1.bin"/><Relationship Id="rId4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27.xml"/><Relationship Id="rId7" Type="http://schemas.openxmlformats.org/officeDocument/2006/relationships/image" Target="../media/image9.wmf"/><Relationship Id="rId2" Type="http://schemas.openxmlformats.org/officeDocument/2006/relationships/control" Target="../activeX/activeX26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33.png"/><Relationship Id="rId5" Type="http://schemas.openxmlformats.org/officeDocument/2006/relationships/oleObject" Target="../embeddings/oleObject2.bin"/><Relationship Id="rId4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34.xml"/><Relationship Id="rId13" Type="http://schemas.openxmlformats.org/officeDocument/2006/relationships/control" Target="../activeX/activeX39.xml"/><Relationship Id="rId18" Type="http://schemas.openxmlformats.org/officeDocument/2006/relationships/image" Target="../media/image35.wmf"/><Relationship Id="rId3" Type="http://schemas.openxmlformats.org/officeDocument/2006/relationships/control" Target="../activeX/activeX29.xml"/><Relationship Id="rId7" Type="http://schemas.openxmlformats.org/officeDocument/2006/relationships/control" Target="../activeX/activeX33.xml"/><Relationship Id="rId12" Type="http://schemas.openxmlformats.org/officeDocument/2006/relationships/control" Target="../activeX/activeX38.xml"/><Relationship Id="rId17" Type="http://schemas.openxmlformats.org/officeDocument/2006/relationships/hyperlink" Target="http://www.google.cz/" TargetMode="External"/><Relationship Id="rId2" Type="http://schemas.openxmlformats.org/officeDocument/2006/relationships/control" Target="../activeX/activeX28.xml"/><Relationship Id="rId16" Type="http://schemas.openxmlformats.org/officeDocument/2006/relationships/slideLayout" Target="../slideLayouts/slideLayout13.xml"/><Relationship Id="rId1" Type="http://schemas.openxmlformats.org/officeDocument/2006/relationships/vmlDrawing" Target="../drawings/vmlDrawing6.vml"/><Relationship Id="rId6" Type="http://schemas.openxmlformats.org/officeDocument/2006/relationships/control" Target="../activeX/activeX32.xml"/><Relationship Id="rId11" Type="http://schemas.openxmlformats.org/officeDocument/2006/relationships/control" Target="../activeX/activeX37.xml"/><Relationship Id="rId5" Type="http://schemas.openxmlformats.org/officeDocument/2006/relationships/control" Target="../activeX/activeX31.xml"/><Relationship Id="rId15" Type="http://schemas.openxmlformats.org/officeDocument/2006/relationships/control" Target="../activeX/activeX41.xml"/><Relationship Id="rId10" Type="http://schemas.openxmlformats.org/officeDocument/2006/relationships/control" Target="../activeX/activeX36.xml"/><Relationship Id="rId19" Type="http://schemas.openxmlformats.org/officeDocument/2006/relationships/image" Target="../media/image9.wmf"/><Relationship Id="rId4" Type="http://schemas.openxmlformats.org/officeDocument/2006/relationships/control" Target="../activeX/activeX30.xml"/><Relationship Id="rId9" Type="http://schemas.openxmlformats.org/officeDocument/2006/relationships/control" Target="../activeX/activeX35.xml"/><Relationship Id="rId14" Type="http://schemas.openxmlformats.org/officeDocument/2006/relationships/control" Target="../activeX/activeX4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48.xml"/><Relationship Id="rId13" Type="http://schemas.openxmlformats.org/officeDocument/2006/relationships/image" Target="../media/image46.wmf"/><Relationship Id="rId18" Type="http://schemas.openxmlformats.org/officeDocument/2006/relationships/image" Target="../media/image51.wmf"/><Relationship Id="rId3" Type="http://schemas.openxmlformats.org/officeDocument/2006/relationships/control" Target="../activeX/activeX43.xml"/><Relationship Id="rId21" Type="http://schemas.openxmlformats.org/officeDocument/2006/relationships/image" Target="../media/image54.wmf"/><Relationship Id="rId7" Type="http://schemas.openxmlformats.org/officeDocument/2006/relationships/control" Target="../activeX/activeX47.xml"/><Relationship Id="rId12" Type="http://schemas.openxmlformats.org/officeDocument/2006/relationships/slideLayout" Target="../slideLayouts/slideLayout13.xml"/><Relationship Id="rId17" Type="http://schemas.openxmlformats.org/officeDocument/2006/relationships/image" Target="../media/image50.wmf"/><Relationship Id="rId2" Type="http://schemas.openxmlformats.org/officeDocument/2006/relationships/control" Target="../activeX/activeX42.xml"/><Relationship Id="rId16" Type="http://schemas.openxmlformats.org/officeDocument/2006/relationships/image" Target="../media/image49.wmf"/><Relationship Id="rId20" Type="http://schemas.openxmlformats.org/officeDocument/2006/relationships/image" Target="../media/image53.wmf"/><Relationship Id="rId1" Type="http://schemas.openxmlformats.org/officeDocument/2006/relationships/vmlDrawing" Target="../drawings/vmlDrawing7.vml"/><Relationship Id="rId6" Type="http://schemas.openxmlformats.org/officeDocument/2006/relationships/control" Target="../activeX/activeX46.xml"/><Relationship Id="rId11" Type="http://schemas.openxmlformats.org/officeDocument/2006/relationships/control" Target="../activeX/activeX51.xml"/><Relationship Id="rId5" Type="http://schemas.openxmlformats.org/officeDocument/2006/relationships/control" Target="../activeX/activeX45.xml"/><Relationship Id="rId15" Type="http://schemas.openxmlformats.org/officeDocument/2006/relationships/image" Target="../media/image48.wmf"/><Relationship Id="rId10" Type="http://schemas.openxmlformats.org/officeDocument/2006/relationships/control" Target="../activeX/activeX50.xml"/><Relationship Id="rId19" Type="http://schemas.openxmlformats.org/officeDocument/2006/relationships/image" Target="../media/image52.wmf"/><Relationship Id="rId4" Type="http://schemas.openxmlformats.org/officeDocument/2006/relationships/control" Target="../activeX/activeX44.xml"/><Relationship Id="rId9" Type="http://schemas.openxmlformats.org/officeDocument/2006/relationships/control" Target="../activeX/activeX49.xml"/><Relationship Id="rId14" Type="http://schemas.openxmlformats.org/officeDocument/2006/relationships/image" Target="../media/image47.wmf"/><Relationship Id="rId22" Type="http://schemas.openxmlformats.org/officeDocument/2006/relationships/image" Target="../media/image5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84784"/>
            <a:ext cx="7772400" cy="1470025"/>
          </a:xfrm>
        </p:spPr>
        <p:txBody>
          <a:bodyPr/>
          <a:lstStyle/>
          <a:p>
            <a:pPr algn="ctr"/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2780928"/>
            <a:ext cx="6257462" cy="2664296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Název: VY_32_inovace_1 Evropa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Mgr. Radim Václav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Období: 2.pol. 2012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7. ročník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Tematická oblast: Zeměpis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Základní data a fakta 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48680"/>
            <a:ext cx="76256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Základní škola a Mateřská škola, Liberec, Barvířská 38/6, příspěvková organizace</a:t>
            </a:r>
          </a:p>
          <a:p>
            <a:endParaRPr lang="cs-CZ" dirty="0"/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056" y="5517232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70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10" name="Group 14"/>
          <p:cNvGrpSpPr>
            <a:grpSpLocks/>
          </p:cNvGrpSpPr>
          <p:nvPr/>
        </p:nvGrpSpPr>
        <p:grpSpPr bwMode="auto">
          <a:xfrm>
            <a:off x="323850" y="476250"/>
            <a:ext cx="8351838" cy="4111625"/>
            <a:chOff x="204" y="300"/>
            <a:chExt cx="5261" cy="2590"/>
          </a:xfrm>
        </p:grpSpPr>
        <p:sp>
          <p:nvSpPr>
            <p:cNvPr id="4101" name="AutoShape 5"/>
            <p:cNvSpPr>
              <a:spLocks noChangeArrowheads="1"/>
            </p:cNvSpPr>
            <p:nvPr/>
          </p:nvSpPr>
          <p:spPr bwMode="auto">
            <a:xfrm>
              <a:off x="204" y="300"/>
              <a:ext cx="5261" cy="1089"/>
            </a:xfrm>
            <a:prstGeom prst="bevel">
              <a:avLst>
                <a:gd name="adj" fmla="val 4889"/>
              </a:avLst>
            </a:prstGeom>
            <a:solidFill>
              <a:srgbClr val="99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 sz="4400" b="1" dirty="0">
                  <a:solidFill>
                    <a:schemeClr val="bg1"/>
                  </a:solidFill>
                  <a:latin typeface="Arial Black" pitchFamily="34" charset="0"/>
                </a:rPr>
                <a:t>EVROPA </a:t>
              </a:r>
            </a:p>
            <a:p>
              <a:pPr algn="ctr"/>
              <a:r>
                <a:rPr lang="cs-CZ" sz="4400" b="1" dirty="0">
                  <a:solidFill>
                    <a:schemeClr val="bg1"/>
                  </a:solidFill>
                  <a:latin typeface="Arial Black" pitchFamily="34" charset="0"/>
                </a:rPr>
                <a:t>povrch a vodstvo</a:t>
              </a:r>
            </a:p>
          </p:txBody>
        </p:sp>
        <p:sp>
          <p:nvSpPr>
            <p:cNvPr id="4107" name="Rectangle 11"/>
            <p:cNvSpPr>
              <a:spLocks noChangeArrowheads="1"/>
            </p:cNvSpPr>
            <p:nvPr/>
          </p:nvSpPr>
          <p:spPr bwMode="auto">
            <a:xfrm>
              <a:off x="2113" y="1979"/>
              <a:ext cx="1619" cy="9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cs-CZ" sz="4400" b="1" dirty="0" smtClean="0">
                  <a:latin typeface="Ariel" pitchFamily="34" charset="0"/>
                </a:rPr>
                <a:t> 7.ročník</a:t>
              </a:r>
              <a:endParaRPr lang="cs-CZ" sz="4400" b="1" dirty="0">
                <a:latin typeface="Ariel" pitchFamily="34" charset="0"/>
              </a:endParaRPr>
            </a:p>
            <a:p>
              <a:pPr algn="ctr"/>
              <a:endParaRPr lang="cs-CZ" sz="4400" b="1" dirty="0">
                <a:latin typeface="Arie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9769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941168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EVROPA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0835"/>
            <a:ext cx="805402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52320" y="4488906"/>
            <a:ext cx="838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Obr. 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2498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692696"/>
            <a:ext cx="44935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ZDROJE OBRÁZKŮ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81369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Obr. </a:t>
            </a:r>
            <a:r>
              <a:rPr lang="cs-CZ" dirty="0" smtClean="0"/>
              <a:t>1 </a:t>
            </a:r>
            <a:r>
              <a:rPr lang="cs-CZ" dirty="0"/>
              <a:t>HNÍZDIL. </a:t>
            </a:r>
            <a:r>
              <a:rPr lang="cs-CZ" i="1" dirty="0"/>
              <a:t>korrat.cz</a:t>
            </a:r>
            <a:r>
              <a:rPr lang="cs-CZ" dirty="0"/>
              <a:t> [online]. [cit. 26.11.2012]. Dostupný na WWW: http://www.korrat.cz/podlahy/korkove-nastenky-000037.html </a:t>
            </a:r>
            <a:endParaRPr lang="cs-CZ" dirty="0" smtClean="0"/>
          </a:p>
          <a:p>
            <a:r>
              <a:rPr lang="cs-CZ" b="1" dirty="0"/>
              <a:t>Obr. </a:t>
            </a:r>
            <a:r>
              <a:rPr lang="cs-CZ" b="1" dirty="0" smtClean="0"/>
              <a:t>2 </a:t>
            </a:r>
            <a:r>
              <a:rPr lang="en-US" dirty="0"/>
              <a:t>PLAŠIL. </a:t>
            </a:r>
            <a:r>
              <a:rPr lang="en-US" i="1" dirty="0"/>
              <a:t>free-top.tym.cz</a:t>
            </a:r>
            <a:r>
              <a:rPr lang="en-US" dirty="0"/>
              <a:t> [online]. [cit. 26.11.2012].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http://free-top.tym.cz/download.php?ds=evropy-mapa-slepa </a:t>
            </a:r>
            <a:endParaRPr lang="cs-CZ" b="1" dirty="0"/>
          </a:p>
          <a:p>
            <a:r>
              <a:rPr lang="cs-CZ" b="1" dirty="0"/>
              <a:t>Obr. </a:t>
            </a:r>
            <a:r>
              <a:rPr lang="cs-CZ" b="1" dirty="0" smtClean="0"/>
              <a:t>3 </a:t>
            </a:r>
            <a:r>
              <a:rPr lang="cs-CZ" dirty="0"/>
              <a:t>HRÁZDA. </a:t>
            </a:r>
            <a:r>
              <a:rPr lang="cs-CZ" i="1" dirty="0"/>
              <a:t>evropa-gio.ic.cz</a:t>
            </a:r>
            <a:r>
              <a:rPr lang="cs-CZ" dirty="0"/>
              <a:t> [online]. [cit. 26.11.2012]. Dostupný na WWW: http://evropa-gio.ic.cz/mapy.htm </a:t>
            </a:r>
            <a:endParaRPr lang="cs-CZ" b="1" dirty="0"/>
          </a:p>
          <a:p>
            <a:r>
              <a:rPr lang="cs-CZ" b="1" dirty="0"/>
              <a:t>Obr. </a:t>
            </a:r>
            <a:r>
              <a:rPr lang="cs-CZ" b="1" dirty="0" smtClean="0"/>
              <a:t>4 </a:t>
            </a:r>
            <a:r>
              <a:rPr lang="en-US" dirty="0"/>
              <a:t>HNÍZDIL. </a:t>
            </a:r>
            <a:r>
              <a:rPr lang="en-US" i="1" dirty="0"/>
              <a:t>free-top.tym.cz</a:t>
            </a:r>
            <a:r>
              <a:rPr lang="en-US" dirty="0"/>
              <a:t> [online]. [cit. 26.11.2012].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http://free-top.tym.cz/download.php?ds=evropy-mapa-slepa </a:t>
            </a:r>
            <a:endParaRPr lang="cs-CZ" b="1" dirty="0"/>
          </a:p>
          <a:p>
            <a:r>
              <a:rPr lang="cs-CZ" b="1" dirty="0"/>
              <a:t>Obr. </a:t>
            </a:r>
            <a:r>
              <a:rPr lang="cs-CZ" b="1" dirty="0" smtClean="0"/>
              <a:t>5 </a:t>
            </a:r>
            <a:r>
              <a:rPr lang="en-US" dirty="0"/>
              <a:t>HNÍZDIL. </a:t>
            </a:r>
            <a:r>
              <a:rPr lang="en-US" i="1" dirty="0"/>
              <a:t>free-top.tym.cz</a:t>
            </a:r>
            <a:r>
              <a:rPr lang="en-US" dirty="0"/>
              <a:t> [online]. [cit. 26.11.2012].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http://free-top.tym.cz/download.php?ds=evropy-mapa-slepa </a:t>
            </a:r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4245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51" name="Rectangle 35"/>
          <p:cNvSpPr>
            <a:spLocks noChangeArrowheads="1"/>
          </p:cNvSpPr>
          <p:nvPr/>
        </p:nvSpPr>
        <p:spPr bwMode="auto">
          <a:xfrm>
            <a:off x="0" y="0"/>
            <a:ext cx="9144000" cy="7046913"/>
          </a:xfrm>
          <a:prstGeom prst="rect">
            <a:avLst/>
          </a:prstGeom>
          <a:solidFill>
            <a:srgbClr val="FFCC66"/>
          </a:solidFill>
          <a:ln w="136525">
            <a:solidFill>
              <a:srgbClr val="CC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9248" name="AutoShape 32"/>
          <p:cNvSpPr>
            <a:spLocks noChangeArrowheads="1"/>
          </p:cNvSpPr>
          <p:nvPr/>
        </p:nvSpPr>
        <p:spPr bwMode="auto">
          <a:xfrm>
            <a:off x="1042988" y="1916113"/>
            <a:ext cx="6985000" cy="2663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57150">
            <a:solidFill>
              <a:srgbClr val="CC66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000">
              <a:latin typeface="Ariel" pitchFamily="34" charset="0"/>
            </a:endParaRPr>
          </a:p>
        </p:txBody>
      </p:sp>
      <p:grpSp>
        <p:nvGrpSpPr>
          <p:cNvPr id="9255" name="Group 39"/>
          <p:cNvGrpSpPr>
            <a:grpSpLocks/>
          </p:cNvGrpSpPr>
          <p:nvPr/>
        </p:nvGrpSpPr>
        <p:grpSpPr bwMode="auto">
          <a:xfrm>
            <a:off x="3132138" y="6308725"/>
            <a:ext cx="5761037" cy="360363"/>
            <a:chOff x="657" y="3702"/>
            <a:chExt cx="3629" cy="227"/>
          </a:xfrm>
        </p:grpSpPr>
        <p:sp>
          <p:nvSpPr>
            <p:cNvPr id="9240" name="AutoShape 24"/>
            <p:cNvSpPr>
              <a:spLocks noChangeArrowheads="1"/>
            </p:cNvSpPr>
            <p:nvPr/>
          </p:nvSpPr>
          <p:spPr bwMode="auto">
            <a:xfrm>
              <a:off x="657" y="3702"/>
              <a:ext cx="3629" cy="227"/>
            </a:xfrm>
            <a:prstGeom prst="roundRect">
              <a:avLst>
                <a:gd name="adj" fmla="val 16667"/>
              </a:avLst>
            </a:prstGeom>
            <a:solidFill>
              <a:srgbClr val="99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cs-CZ" sz="1600">
                  <a:solidFill>
                    <a:schemeClr val="bg1"/>
                  </a:solidFill>
                  <a:latin typeface="Ariel" pitchFamily="34" charset="0"/>
                </a:rPr>
                <a:t>    Úkol jsem zvládl sám.    Úkol jsem zvládl s nápovědou</a:t>
              </a:r>
            </a:p>
          </p:txBody>
        </p:sp>
      </p:grpSp>
      <p:pic>
        <p:nvPicPr>
          <p:cNvPr id="9245" name="Picture 29" descr="Soubor:Map of Europe (political)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95" t="6956" r="18094" b="7213"/>
          <a:stretch>
            <a:fillRect/>
          </a:stretch>
        </p:blipFill>
        <p:spPr bwMode="auto">
          <a:xfrm>
            <a:off x="5076825" y="2133600"/>
            <a:ext cx="2519363" cy="2219325"/>
          </a:xfrm>
          <a:prstGeom prst="rect">
            <a:avLst/>
          </a:prstGeom>
          <a:noFill/>
          <a:ln w="38100">
            <a:solidFill>
              <a:srgbClr val="FFFF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49" name="AutoShape 33"/>
          <p:cNvSpPr>
            <a:spLocks noChangeArrowheads="1"/>
          </p:cNvSpPr>
          <p:nvPr/>
        </p:nvSpPr>
        <p:spPr bwMode="auto">
          <a:xfrm>
            <a:off x="323850" y="476250"/>
            <a:ext cx="8351838" cy="1223963"/>
          </a:xfrm>
          <a:prstGeom prst="bevel">
            <a:avLst>
              <a:gd name="adj" fmla="val 4889"/>
            </a:avLst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 Black" pitchFamily="34" charset="0"/>
              </a:rPr>
              <a:t>EVROPA - poloha</a:t>
            </a:r>
          </a:p>
        </p:txBody>
      </p:sp>
      <p:sp>
        <p:nvSpPr>
          <p:cNvPr id="9250" name="Text Box 34"/>
          <p:cNvSpPr txBox="1">
            <a:spLocks noChangeArrowheads="1"/>
          </p:cNvSpPr>
          <p:nvPr/>
        </p:nvSpPr>
        <p:spPr bwMode="auto">
          <a:xfrm>
            <a:off x="971550" y="2492375"/>
            <a:ext cx="378460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000">
                <a:solidFill>
                  <a:srgbClr val="00CC66"/>
                </a:solidFill>
                <a:latin typeface="Ariel" pitchFamily="34" charset="0"/>
              </a:rPr>
              <a:t>Evropa</a:t>
            </a:r>
            <a:r>
              <a:rPr lang="cs-CZ" sz="2000">
                <a:latin typeface="Ariel" pitchFamily="34" charset="0"/>
              </a:rPr>
              <a:t> je druhý nejmenší </a:t>
            </a:r>
          </a:p>
          <a:p>
            <a:pPr algn="ctr"/>
            <a:r>
              <a:rPr lang="cs-CZ" sz="2000">
                <a:latin typeface="Ariel" pitchFamily="34" charset="0"/>
              </a:rPr>
              <a:t>světadíl. Z větší části je </a:t>
            </a:r>
          </a:p>
          <a:p>
            <a:pPr algn="ctr"/>
            <a:r>
              <a:rPr lang="cs-CZ" sz="2000">
                <a:latin typeface="Ariel" pitchFamily="34" charset="0"/>
              </a:rPr>
              <a:t>obklopena Atlantským</a:t>
            </a:r>
          </a:p>
          <a:p>
            <a:pPr algn="ctr"/>
            <a:r>
              <a:rPr lang="cs-CZ" sz="2000">
                <a:latin typeface="Ariel" pitchFamily="34" charset="0"/>
              </a:rPr>
              <a:t> a Severním ledovým oceánem.</a:t>
            </a:r>
          </a:p>
          <a:p>
            <a:pPr algn="ctr"/>
            <a:r>
              <a:rPr lang="cs-CZ" sz="2000">
                <a:latin typeface="Ariel" pitchFamily="34" charset="0"/>
              </a:rPr>
              <a:t>Na východě sousedí s </a:t>
            </a:r>
            <a:r>
              <a:rPr lang="cs-CZ" sz="2000">
                <a:solidFill>
                  <a:srgbClr val="0099FF"/>
                </a:solidFill>
                <a:latin typeface="Ariel" pitchFamily="34" charset="0"/>
              </a:rPr>
              <a:t>Asií.</a:t>
            </a:r>
          </a:p>
        </p:txBody>
      </p:sp>
      <p:sp>
        <p:nvSpPr>
          <p:cNvPr id="9254" name="Text Box 38"/>
          <p:cNvSpPr txBox="1">
            <a:spLocks noChangeArrowheads="1"/>
          </p:cNvSpPr>
          <p:nvPr/>
        </p:nvSpPr>
        <p:spPr bwMode="auto">
          <a:xfrm>
            <a:off x="1166813" y="4818063"/>
            <a:ext cx="5961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Napiš, alespoň 4 moře, která obklopují Evropu.</a:t>
            </a:r>
          </a:p>
        </p:txBody>
      </p:sp>
      <p:sp>
        <p:nvSpPr>
          <p:cNvPr id="9257" name="Text Box 41"/>
          <p:cNvSpPr txBox="1">
            <a:spLocks noChangeArrowheads="1"/>
          </p:cNvSpPr>
          <p:nvPr/>
        </p:nvSpPr>
        <p:spPr bwMode="auto">
          <a:xfrm>
            <a:off x="684213" y="6092825"/>
            <a:ext cx="1457325" cy="495300"/>
          </a:xfrm>
          <a:prstGeom prst="rect">
            <a:avLst/>
          </a:prstGeom>
          <a:solidFill>
            <a:srgbClr val="CC3300"/>
          </a:solidFill>
          <a:ln w="38100">
            <a:solidFill>
              <a:srgbClr val="FF66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993300"/>
                </a:solidFill>
                <a:hlinkClick r:id="rId7"/>
              </a:rPr>
              <a:t>Nápověda</a:t>
            </a:r>
            <a:endParaRPr lang="cs-CZ">
              <a:solidFill>
                <a:srgbClr val="993300"/>
              </a:solidFill>
            </a:endParaRPr>
          </a:p>
        </p:txBody>
      </p:sp>
      <p:sp>
        <p:nvSpPr>
          <p:cNvPr id="9258" name="Rectangle 42"/>
          <p:cNvSpPr>
            <a:spLocks noChangeArrowheads="1"/>
          </p:cNvSpPr>
          <p:nvPr/>
        </p:nvSpPr>
        <p:spPr bwMode="auto">
          <a:xfrm>
            <a:off x="5076825" y="2565400"/>
            <a:ext cx="142875" cy="6477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56510" y="4633397"/>
            <a:ext cx="774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Obr.2</a:t>
            </a:r>
            <a:endParaRPr lang="cs-CZ" b="1" dirty="0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1275" r:id="rId2" imgW="8305920" imgH="304920"/>
        </mc:Choice>
        <mc:Fallback>
          <p:control r:id="rId2" imgW="8305920" imgH="30492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1188" y="5445125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1276" r:id="rId3" imgW="142920" imgH="219240"/>
        </mc:Choice>
        <mc:Fallback>
          <p:control r:id="rId3" imgW="142920" imgH="219240">
            <p:pic>
              <p:nvPicPr>
                <p:cNvPr id="0" name="Check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08625" y="6381750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1277" r:id="rId4" imgW="142920" imgH="219240"/>
        </mc:Choice>
        <mc:Fallback>
          <p:control r:id="rId4" imgW="142920" imgH="219240">
            <p:pic>
              <p:nvPicPr>
                <p:cNvPr id="0" name="Check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532813" y="6381750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449347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0" y="0"/>
            <a:ext cx="9144000" cy="7046913"/>
          </a:xfrm>
          <a:prstGeom prst="rect">
            <a:avLst/>
          </a:prstGeom>
          <a:solidFill>
            <a:srgbClr val="FFCC66"/>
          </a:solidFill>
          <a:ln w="136525">
            <a:solidFill>
              <a:srgbClr val="CC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3316" name="AutoShape 4"/>
          <p:cNvSpPr>
            <a:spLocks noChangeArrowheads="1"/>
          </p:cNvSpPr>
          <p:nvPr/>
        </p:nvSpPr>
        <p:spPr bwMode="auto">
          <a:xfrm>
            <a:off x="323850" y="476250"/>
            <a:ext cx="8351838" cy="1223963"/>
          </a:xfrm>
          <a:prstGeom prst="bevel">
            <a:avLst>
              <a:gd name="adj" fmla="val 4889"/>
            </a:avLst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 Black" pitchFamily="34" charset="0"/>
              </a:rPr>
              <a:t>EVROPA – </a:t>
            </a:r>
          </a:p>
          <a:p>
            <a:pPr algn="ctr"/>
            <a:r>
              <a:rPr lang="cs-CZ" sz="3200" b="1">
                <a:solidFill>
                  <a:schemeClr val="bg1"/>
                </a:solidFill>
                <a:latin typeface="Arial Black" pitchFamily="34" charset="0"/>
              </a:rPr>
              <a:t>ostrovy a poloostrovy</a:t>
            </a:r>
          </a:p>
        </p:txBody>
      </p:sp>
      <p:sp>
        <p:nvSpPr>
          <p:cNvPr id="13317" name="AutoShape 5"/>
          <p:cNvSpPr>
            <a:spLocks noChangeArrowheads="1"/>
          </p:cNvSpPr>
          <p:nvPr/>
        </p:nvSpPr>
        <p:spPr bwMode="auto">
          <a:xfrm>
            <a:off x="1042988" y="1916113"/>
            <a:ext cx="6985000" cy="2663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57150">
            <a:solidFill>
              <a:srgbClr val="CC66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cs-CZ" sz="2000" dirty="0">
                <a:latin typeface="Ariel" pitchFamily="34" charset="0"/>
              </a:rPr>
              <a:t>POLOOSTROVY jsou části </a:t>
            </a:r>
          </a:p>
          <a:p>
            <a:r>
              <a:rPr lang="cs-CZ" sz="2000" dirty="0">
                <a:latin typeface="Ariel" pitchFamily="34" charset="0"/>
              </a:rPr>
              <a:t>pevniny vybíhající do moří </a:t>
            </a:r>
          </a:p>
          <a:p>
            <a:r>
              <a:rPr lang="cs-CZ" sz="2000" dirty="0">
                <a:latin typeface="Ariel" pitchFamily="34" charset="0"/>
              </a:rPr>
              <a:t>nebo oceánů.</a:t>
            </a:r>
          </a:p>
          <a:p>
            <a:endParaRPr lang="cs-CZ" sz="2000" dirty="0">
              <a:latin typeface="Ariel" pitchFamily="34" charset="0"/>
            </a:endParaRPr>
          </a:p>
          <a:p>
            <a:r>
              <a:rPr lang="cs-CZ" sz="2000" dirty="0">
                <a:latin typeface="Ariel" pitchFamily="34" charset="0"/>
              </a:rPr>
              <a:t>OSTROVY jsou malé pevniny</a:t>
            </a:r>
          </a:p>
          <a:p>
            <a:r>
              <a:rPr lang="cs-CZ" sz="2000" dirty="0">
                <a:latin typeface="Ariel" pitchFamily="34" charset="0"/>
              </a:rPr>
              <a:t> ze všech stran obklopeny </a:t>
            </a:r>
          </a:p>
          <a:p>
            <a:r>
              <a:rPr lang="cs-CZ" sz="2000" dirty="0">
                <a:latin typeface="Ariel" pitchFamily="34" charset="0"/>
              </a:rPr>
              <a:t>vodou. </a:t>
            </a:r>
          </a:p>
        </p:txBody>
      </p:sp>
      <p:pic>
        <p:nvPicPr>
          <p:cNvPr id="13319" name="Picture 7" descr="13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2171700"/>
            <a:ext cx="2751138" cy="1985963"/>
          </a:xfrm>
          <a:prstGeom prst="rect">
            <a:avLst/>
          </a:prstGeom>
          <a:noFill/>
          <a:ln w="28575">
            <a:solidFill>
              <a:srgbClr val="99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735013" y="4816475"/>
            <a:ext cx="47736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Ariel" pitchFamily="34" charset="0"/>
              </a:rPr>
              <a:t>Na kterém poloostrově leží Itálie?</a:t>
            </a:r>
          </a:p>
        </p:txBody>
      </p:sp>
      <p:sp>
        <p:nvSpPr>
          <p:cNvPr id="13323" name="Text Box 11"/>
          <p:cNvSpPr txBox="1">
            <a:spLocks noChangeArrowheads="1"/>
          </p:cNvSpPr>
          <p:nvPr/>
        </p:nvSpPr>
        <p:spPr bwMode="auto">
          <a:xfrm>
            <a:off x="663575" y="5680075"/>
            <a:ext cx="55546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Ariel" pitchFamily="34" charset="0"/>
              </a:rPr>
              <a:t>Na kterém poloostrově leží Španělsko?</a:t>
            </a:r>
          </a:p>
        </p:txBody>
      </p:sp>
      <p:sp>
        <p:nvSpPr>
          <p:cNvPr id="13327" name="AutoShape 15"/>
          <p:cNvSpPr>
            <a:spLocks noChangeArrowheads="1"/>
          </p:cNvSpPr>
          <p:nvPr/>
        </p:nvSpPr>
        <p:spPr bwMode="auto">
          <a:xfrm>
            <a:off x="6227763" y="4724400"/>
            <a:ext cx="2519362" cy="1295400"/>
          </a:xfrm>
          <a:prstGeom prst="cloudCallout">
            <a:avLst>
              <a:gd name="adj1" fmla="val 52204"/>
              <a:gd name="adj2" fmla="val 63972"/>
            </a:avLst>
          </a:prstGeom>
          <a:solidFill>
            <a:srgbClr val="CC33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1400" b="1">
                <a:solidFill>
                  <a:schemeClr val="bg1"/>
                </a:solidFill>
                <a:latin typeface="Ariel" pitchFamily="34" charset="0"/>
              </a:rPr>
              <a:t>K vyplnění úkolu potřebuješ mapu, nebo učebnici !</a:t>
            </a:r>
          </a:p>
        </p:txBody>
      </p:sp>
      <p:grpSp>
        <p:nvGrpSpPr>
          <p:cNvPr id="13328" name="Group 16"/>
          <p:cNvGrpSpPr>
            <a:grpSpLocks/>
          </p:cNvGrpSpPr>
          <p:nvPr/>
        </p:nvGrpSpPr>
        <p:grpSpPr bwMode="auto">
          <a:xfrm>
            <a:off x="5508625" y="6237288"/>
            <a:ext cx="2809875" cy="431800"/>
            <a:chOff x="3107" y="3249"/>
            <a:chExt cx="1770" cy="272"/>
          </a:xfrm>
        </p:grpSpPr>
        <p:sp>
          <p:nvSpPr>
            <p:cNvPr id="13329" name="AutoShape 17"/>
            <p:cNvSpPr>
              <a:spLocks noChangeArrowheads="1"/>
            </p:cNvSpPr>
            <p:nvPr/>
          </p:nvSpPr>
          <p:spPr bwMode="auto">
            <a:xfrm>
              <a:off x="3107" y="3249"/>
              <a:ext cx="1770" cy="272"/>
            </a:xfrm>
            <a:prstGeom prst="roundRect">
              <a:avLst>
                <a:gd name="adj" fmla="val 16667"/>
              </a:avLst>
            </a:prstGeom>
            <a:solidFill>
              <a:srgbClr val="99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cs-CZ" sz="1600">
                  <a:solidFill>
                    <a:schemeClr val="bg1"/>
                  </a:solidFill>
                  <a:latin typeface="Ariel" pitchFamily="34" charset="0"/>
                </a:rPr>
                <a:t>Jak jsi na tom?</a:t>
              </a:r>
            </a:p>
          </p:txBody>
        </p:sp>
        <p:sp>
          <p:nvSpPr>
            <p:cNvPr id="13330" name="AutoShape 18"/>
            <p:cNvSpPr>
              <a:spLocks noChangeArrowheads="1"/>
            </p:cNvSpPr>
            <p:nvPr/>
          </p:nvSpPr>
          <p:spPr bwMode="auto">
            <a:xfrm>
              <a:off x="4105" y="3294"/>
              <a:ext cx="181" cy="181"/>
            </a:xfrm>
            <a:prstGeom prst="smileyFace">
              <a:avLst>
                <a:gd name="adj" fmla="val 4653"/>
              </a:avLst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31" name="AutoShape 19"/>
            <p:cNvSpPr>
              <a:spLocks noChangeArrowheads="1"/>
            </p:cNvSpPr>
            <p:nvPr/>
          </p:nvSpPr>
          <p:spPr bwMode="auto">
            <a:xfrm>
              <a:off x="4468" y="3294"/>
              <a:ext cx="181" cy="181"/>
            </a:xfrm>
            <a:prstGeom prst="smileyFace">
              <a:avLst>
                <a:gd name="adj" fmla="val -4653"/>
              </a:avLst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2292" name="Group 4"/>
          <p:cNvGrpSpPr>
            <a:grpSpLocks/>
          </p:cNvGrpSpPr>
          <p:nvPr/>
        </p:nvGrpSpPr>
        <p:grpSpPr bwMode="auto">
          <a:xfrm>
            <a:off x="7453313" y="6308725"/>
            <a:ext cx="717550" cy="217488"/>
            <a:chOff x="4332" y="3294"/>
            <a:chExt cx="452" cy="137"/>
          </a:xfrm>
        </p:grpSpPr>
      </p:grpSp>
      <p:sp>
        <p:nvSpPr>
          <p:cNvPr id="2" name="TextovéPole 1"/>
          <p:cNvSpPr txBox="1"/>
          <p:nvPr/>
        </p:nvSpPr>
        <p:spPr>
          <a:xfrm>
            <a:off x="6830457" y="4240388"/>
            <a:ext cx="838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Obr. 3</a:t>
            </a:r>
            <a:endParaRPr lang="cs-CZ" b="1" dirty="0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2303" r:id="rId2" imgW="3095640" imgH="247680"/>
        </mc:Choice>
        <mc:Fallback>
          <p:control r:id="rId2" imgW="3095640" imgH="247680">
            <p:pic>
              <p:nvPicPr>
                <p:cNvPr id="0" name="HTMLSelec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768475" y="5232400"/>
                  <a:ext cx="3098800" cy="25082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2304" r:id="rId3" imgW="3095640" imgH="247680"/>
        </mc:Choice>
        <mc:Fallback>
          <p:control r:id="rId3" imgW="3095640" imgH="247680">
            <p:pic>
              <p:nvPicPr>
                <p:cNvPr id="0" name="HTMLSelec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697038" y="6161088"/>
                  <a:ext cx="3098800" cy="25082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2305" r:id="rId4" imgW="142920" imgH="219240"/>
        </mc:Choice>
        <mc:Fallback>
          <p:control r:id="rId4" imgW="142920" imgH="219240">
            <p:pic>
              <p:nvPicPr>
                <p:cNvPr id="0" name="Check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453313" y="6308725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2306" r:id="rId5" imgW="142920" imgH="219240"/>
        </mc:Choice>
        <mc:Fallback>
          <p:control r:id="rId5" imgW="142920" imgH="219240">
            <p:pic>
              <p:nvPicPr>
                <p:cNvPr id="0" name="Check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027988" y="6308725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65836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65" name="Rectangle 29"/>
          <p:cNvSpPr>
            <a:spLocks noChangeArrowheads="1"/>
          </p:cNvSpPr>
          <p:nvPr/>
        </p:nvSpPr>
        <p:spPr bwMode="auto">
          <a:xfrm>
            <a:off x="0" y="0"/>
            <a:ext cx="9144000" cy="7046913"/>
          </a:xfrm>
          <a:prstGeom prst="rect">
            <a:avLst/>
          </a:prstGeom>
          <a:solidFill>
            <a:srgbClr val="FFCC66"/>
          </a:solidFill>
          <a:ln w="136525">
            <a:solidFill>
              <a:srgbClr val="CC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4340" name="AutoShape 4"/>
          <p:cNvSpPr>
            <a:spLocks noChangeArrowheads="1"/>
          </p:cNvSpPr>
          <p:nvPr/>
        </p:nvSpPr>
        <p:spPr bwMode="auto">
          <a:xfrm>
            <a:off x="323850" y="476250"/>
            <a:ext cx="8351838" cy="1223963"/>
          </a:xfrm>
          <a:prstGeom prst="bevel">
            <a:avLst>
              <a:gd name="adj" fmla="val 4889"/>
            </a:avLst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 Black" pitchFamily="34" charset="0"/>
              </a:rPr>
              <a:t>EVROPA – vyso</a:t>
            </a:r>
            <a:r>
              <a:rPr lang="cs-CZ" sz="4400" b="1" i="1">
                <a:solidFill>
                  <a:schemeClr val="bg1"/>
                </a:solidFill>
                <a:latin typeface="Arial Black" pitchFamily="34" charset="0"/>
              </a:rPr>
              <a:t>č</a:t>
            </a:r>
            <a:r>
              <a:rPr lang="cs-CZ" sz="4400" b="1">
                <a:solidFill>
                  <a:schemeClr val="bg1"/>
                </a:solidFill>
                <a:latin typeface="Arial Black" pitchFamily="34" charset="0"/>
              </a:rPr>
              <a:t>iny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95288" y="2708275"/>
            <a:ext cx="3384550" cy="439738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cs-CZ">
                <a:latin typeface="Ariel" pitchFamily="34" charset="0"/>
              </a:rPr>
              <a:t>1. Alpy</a:t>
            </a:r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395288" y="5734050"/>
            <a:ext cx="3384550" cy="439738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cs-CZ">
                <a:latin typeface="Ariel" pitchFamily="34" charset="0"/>
              </a:rPr>
              <a:t>4. Apeniny</a:t>
            </a:r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395288" y="4700588"/>
            <a:ext cx="3384550" cy="439737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cs-CZ">
                <a:latin typeface="Ariel" pitchFamily="34" charset="0"/>
              </a:rPr>
              <a:t>3.Balkán</a:t>
            </a: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395288" y="3716338"/>
            <a:ext cx="3384550" cy="439737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cs-CZ">
                <a:latin typeface="Ariel" pitchFamily="34" charset="0"/>
              </a:rPr>
              <a:t>2. Pyreneje</a:t>
            </a:r>
          </a:p>
        </p:txBody>
      </p:sp>
      <p:sp>
        <p:nvSpPr>
          <p:cNvPr id="14354" name="Rectangle 18"/>
          <p:cNvSpPr>
            <a:spLocks noChangeArrowheads="1"/>
          </p:cNvSpPr>
          <p:nvPr/>
        </p:nvSpPr>
        <p:spPr bwMode="auto">
          <a:xfrm>
            <a:off x="4356100" y="2708275"/>
            <a:ext cx="3384550" cy="439738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cs-CZ">
                <a:latin typeface="Ariel" pitchFamily="34" charset="0"/>
              </a:rPr>
              <a:t>5. Karpaty</a:t>
            </a:r>
          </a:p>
        </p:txBody>
      </p:sp>
      <p:sp>
        <p:nvSpPr>
          <p:cNvPr id="14357" name="Rectangle 21"/>
          <p:cNvSpPr>
            <a:spLocks noChangeArrowheads="1"/>
          </p:cNvSpPr>
          <p:nvPr/>
        </p:nvSpPr>
        <p:spPr bwMode="auto">
          <a:xfrm>
            <a:off x="4356100" y="4724400"/>
            <a:ext cx="3384550" cy="439738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cs-CZ">
                <a:latin typeface="Ariel" pitchFamily="34" charset="0"/>
              </a:rPr>
              <a:t>7. Ural</a:t>
            </a:r>
          </a:p>
        </p:txBody>
      </p:sp>
      <p:sp>
        <p:nvSpPr>
          <p:cNvPr id="14358" name="Rectangle 22"/>
          <p:cNvSpPr>
            <a:spLocks noChangeArrowheads="1"/>
          </p:cNvSpPr>
          <p:nvPr/>
        </p:nvSpPr>
        <p:spPr bwMode="auto">
          <a:xfrm>
            <a:off x="4356100" y="3716338"/>
            <a:ext cx="3384550" cy="439737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cs-CZ">
                <a:latin typeface="Ariel" pitchFamily="34" charset="0"/>
              </a:rPr>
              <a:t>6.Skandinávské pohoří</a:t>
            </a:r>
          </a:p>
        </p:txBody>
      </p:sp>
      <p:sp>
        <p:nvSpPr>
          <p:cNvPr id="14362" name="Text Box 26"/>
          <p:cNvSpPr txBox="1">
            <a:spLocks noChangeArrowheads="1"/>
          </p:cNvSpPr>
          <p:nvPr/>
        </p:nvSpPr>
        <p:spPr bwMode="auto">
          <a:xfrm>
            <a:off x="4356100" y="5661025"/>
            <a:ext cx="2817813" cy="495300"/>
          </a:xfrm>
          <a:prstGeom prst="rect">
            <a:avLst/>
          </a:prstGeom>
          <a:solidFill>
            <a:srgbClr val="CC3300"/>
          </a:solidFill>
          <a:ln w="38100">
            <a:solidFill>
              <a:srgbClr val="FF66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hlinkClick r:id="rId19"/>
              </a:rPr>
              <a:t>Odpovědi hledej zde.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4378" name="Text Box 42"/>
          <p:cNvSpPr txBox="1">
            <a:spLocks noChangeArrowheads="1"/>
          </p:cNvSpPr>
          <p:nvPr/>
        </p:nvSpPr>
        <p:spPr bwMode="auto">
          <a:xfrm>
            <a:off x="447675" y="1792288"/>
            <a:ext cx="8459788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Ariel" pitchFamily="34" charset="0"/>
              </a:rPr>
              <a:t>Z nápovědy, pod názvem pohoří, vyber název nejvyšší hory. </a:t>
            </a:r>
          </a:p>
          <a:p>
            <a:r>
              <a:rPr lang="cs-CZ">
                <a:latin typeface="Ariel" pitchFamily="34" charset="0"/>
              </a:rPr>
              <a:t>Do bílého rámečku vepiš stát, ve kterém se hora nachází.</a:t>
            </a:r>
          </a:p>
        </p:txBody>
      </p:sp>
      <p:grpSp>
        <p:nvGrpSpPr>
          <p:cNvPr id="14379" name="Group 43"/>
          <p:cNvGrpSpPr>
            <a:grpSpLocks/>
          </p:cNvGrpSpPr>
          <p:nvPr/>
        </p:nvGrpSpPr>
        <p:grpSpPr bwMode="auto">
          <a:xfrm>
            <a:off x="6011863" y="6308725"/>
            <a:ext cx="2809875" cy="431800"/>
            <a:chOff x="3107" y="3249"/>
            <a:chExt cx="1770" cy="272"/>
          </a:xfrm>
        </p:grpSpPr>
        <p:sp>
          <p:nvSpPr>
            <p:cNvPr id="14380" name="AutoShape 44"/>
            <p:cNvSpPr>
              <a:spLocks noChangeArrowheads="1"/>
            </p:cNvSpPr>
            <p:nvPr/>
          </p:nvSpPr>
          <p:spPr bwMode="auto">
            <a:xfrm>
              <a:off x="3107" y="3249"/>
              <a:ext cx="1770" cy="272"/>
            </a:xfrm>
            <a:prstGeom prst="roundRect">
              <a:avLst>
                <a:gd name="adj" fmla="val 16667"/>
              </a:avLst>
            </a:prstGeom>
            <a:solidFill>
              <a:srgbClr val="99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cs-CZ" sz="1600">
                  <a:solidFill>
                    <a:schemeClr val="bg1"/>
                  </a:solidFill>
                  <a:latin typeface="Ariel" pitchFamily="34" charset="0"/>
                </a:rPr>
                <a:t>Jak jsi na tom?</a:t>
              </a:r>
            </a:p>
          </p:txBody>
        </p:sp>
        <p:sp>
          <p:nvSpPr>
            <p:cNvPr id="14381" name="AutoShape 45"/>
            <p:cNvSpPr>
              <a:spLocks noChangeArrowheads="1"/>
            </p:cNvSpPr>
            <p:nvPr/>
          </p:nvSpPr>
          <p:spPr bwMode="auto">
            <a:xfrm>
              <a:off x="4105" y="3294"/>
              <a:ext cx="181" cy="181"/>
            </a:xfrm>
            <a:prstGeom prst="smileyFace">
              <a:avLst>
                <a:gd name="adj" fmla="val 4653"/>
              </a:avLst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2" name="AutoShape 46"/>
            <p:cNvSpPr>
              <a:spLocks noChangeArrowheads="1"/>
            </p:cNvSpPr>
            <p:nvPr/>
          </p:nvSpPr>
          <p:spPr bwMode="auto">
            <a:xfrm>
              <a:off x="4468" y="3294"/>
              <a:ext cx="181" cy="181"/>
            </a:xfrm>
            <a:prstGeom prst="smileyFace">
              <a:avLst>
                <a:gd name="adj" fmla="val -4653"/>
              </a:avLst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3328" name="Group 16"/>
          <p:cNvGrpSpPr>
            <a:grpSpLocks/>
          </p:cNvGrpSpPr>
          <p:nvPr/>
        </p:nvGrpSpPr>
        <p:grpSpPr bwMode="auto">
          <a:xfrm>
            <a:off x="7956550" y="6381750"/>
            <a:ext cx="717550" cy="217488"/>
            <a:chOff x="4332" y="3294"/>
            <a:chExt cx="452" cy="137"/>
          </a:xfrm>
        </p:grpSpPr>
      </p:grpSp>
    </p:spTree>
    <p:controls>
      <mc:AlternateContent xmlns:mc="http://schemas.openxmlformats.org/markup-compatibility/2006">
        <mc:Choice xmlns:v="urn:schemas-microsoft-com:vml" Requires="v">
          <p:control spid="13363" r:id="rId2" imgW="1657440" imgH="304920"/>
        </mc:Choice>
        <mc:Fallback>
          <p:control r:id="rId2" imgW="1657440" imgH="30492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979613" y="2781300"/>
                  <a:ext cx="165735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64" r:id="rId3" imgW="1895400" imgH="247680"/>
        </mc:Choice>
        <mc:Fallback>
          <p:control r:id="rId3" imgW="1895400" imgH="247680">
            <p:pic>
              <p:nvPicPr>
                <p:cNvPr id="0" name="HTMLSelec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697038" y="3214688"/>
                  <a:ext cx="1892300" cy="25082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65" r:id="rId4" imgW="1895400" imgH="247680"/>
        </mc:Choice>
        <mc:Fallback>
          <p:control r:id="rId4" imgW="1895400" imgH="247680">
            <p:pic>
              <p:nvPicPr>
                <p:cNvPr id="0" name="HTMLSelec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839913" y="4295775"/>
                  <a:ext cx="1892300" cy="24923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66" r:id="rId5" imgW="1895400" imgH="247680"/>
        </mc:Choice>
        <mc:Fallback>
          <p:control r:id="rId5" imgW="1895400" imgH="247680">
            <p:pic>
              <p:nvPicPr>
                <p:cNvPr id="0" name="HTMLSelec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054225" y="5232400"/>
                  <a:ext cx="1892300" cy="25082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67" r:id="rId6" imgW="1895400" imgH="247680"/>
        </mc:Choice>
        <mc:Fallback>
          <p:control r:id="rId6" imgW="1895400" imgH="247680">
            <p:pic>
              <p:nvPicPr>
                <p:cNvPr id="0" name="HTMLSelec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839913" y="6303963"/>
                  <a:ext cx="1892300" cy="25082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68" r:id="rId7" imgW="1895400" imgH="247680"/>
        </mc:Choice>
        <mc:Fallback>
          <p:control r:id="rId7" imgW="1895400" imgH="247680">
            <p:pic>
              <p:nvPicPr>
                <p:cNvPr id="0" name="HTMLSelec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724525" y="3214688"/>
                  <a:ext cx="1892300" cy="25082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69" r:id="rId8" imgW="1895400" imgH="247680"/>
        </mc:Choice>
        <mc:Fallback>
          <p:control r:id="rId8" imgW="1895400" imgH="247680">
            <p:pic>
              <p:nvPicPr>
                <p:cNvPr id="0" name="HTMLSelec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214813" y="4224338"/>
                  <a:ext cx="1893887" cy="249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70" r:id="rId9" imgW="1895400" imgH="247680"/>
        </mc:Choice>
        <mc:Fallback>
          <p:control r:id="rId9" imgW="1895400" imgH="247680">
            <p:pic>
              <p:nvPicPr>
                <p:cNvPr id="0" name="HTMLSelec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795963" y="5232400"/>
                  <a:ext cx="1892300" cy="25082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71" r:id="rId10" imgW="1657440" imgH="304920"/>
        </mc:Choice>
        <mc:Fallback>
          <p:control r:id="rId10" imgW="1657440" imgH="304920">
            <p:pic>
              <p:nvPicPr>
                <p:cNvPr id="0" name="Text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051050" y="3789363"/>
                  <a:ext cx="165735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72" r:id="rId11" imgW="1657440" imgH="304920"/>
        </mc:Choice>
        <mc:Fallback>
          <p:control r:id="rId11" imgW="1657440" imgH="304920">
            <p:pic>
              <p:nvPicPr>
                <p:cNvPr id="0" name="Text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051050" y="4797425"/>
                  <a:ext cx="165735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73" r:id="rId12" imgW="1657440" imgH="304920"/>
        </mc:Choice>
        <mc:Fallback>
          <p:control r:id="rId12" imgW="1657440" imgH="304920">
            <p:pic>
              <p:nvPicPr>
                <p:cNvPr id="0" name="TextBox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051050" y="5805488"/>
                  <a:ext cx="165735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74" r:id="rId13" imgW="1657440" imgH="304920"/>
        </mc:Choice>
        <mc:Fallback>
          <p:control r:id="rId13" imgW="1657440" imgH="304920">
            <p:pic>
              <p:nvPicPr>
                <p:cNvPr id="0" name="TextBox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300788" y="4221163"/>
                  <a:ext cx="165735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75" r:id="rId14" imgW="1657440" imgH="304920"/>
        </mc:Choice>
        <mc:Fallback>
          <p:control r:id="rId14" imgW="1657440" imgH="304920">
            <p:pic>
              <p:nvPicPr>
                <p:cNvPr id="0" name="TextBox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940425" y="2781300"/>
                  <a:ext cx="165735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76" r:id="rId15" imgW="1657440" imgH="304920"/>
        </mc:Choice>
        <mc:Fallback>
          <p:control r:id="rId15" imgW="1657440" imgH="304920">
            <p:pic>
              <p:nvPicPr>
                <p:cNvPr id="0" name="TextBox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867400" y="4797425"/>
                  <a:ext cx="165735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77" r:id="rId16" imgW="142920" imgH="219240"/>
        </mc:Choice>
        <mc:Fallback>
          <p:control r:id="rId16" imgW="142920" imgH="219240">
            <p:pic>
              <p:nvPicPr>
                <p:cNvPr id="0" name="Check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956550" y="6381750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78" r:id="rId17" imgW="142920" imgH="219240"/>
        </mc:Choice>
        <mc:Fallback>
          <p:control r:id="rId17" imgW="142920" imgH="219240">
            <p:pic>
              <p:nvPicPr>
                <p:cNvPr id="0" name="Check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531225" y="6381750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86862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73" name="Rectangle 13"/>
          <p:cNvSpPr>
            <a:spLocks noChangeArrowheads="1"/>
          </p:cNvSpPr>
          <p:nvPr/>
        </p:nvSpPr>
        <p:spPr bwMode="auto">
          <a:xfrm>
            <a:off x="0" y="0"/>
            <a:ext cx="9144000" cy="7046913"/>
          </a:xfrm>
          <a:prstGeom prst="rect">
            <a:avLst/>
          </a:prstGeom>
          <a:solidFill>
            <a:srgbClr val="FFCC66"/>
          </a:solidFill>
          <a:ln w="136525">
            <a:solidFill>
              <a:srgbClr val="CC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5369" name="AutoShape 9"/>
          <p:cNvSpPr>
            <a:spLocks noChangeArrowheads="1"/>
          </p:cNvSpPr>
          <p:nvPr/>
        </p:nvSpPr>
        <p:spPr bwMode="auto">
          <a:xfrm>
            <a:off x="323850" y="1916113"/>
            <a:ext cx="8351838" cy="403225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38100">
            <a:solidFill>
              <a:srgbClr val="9933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algn="r"/>
            <a:r>
              <a:rPr lang="cs-CZ" sz="2000">
                <a:latin typeface="Ariel" pitchFamily="34" charset="0"/>
              </a:rPr>
              <a:t>V levém dolním rohu </a:t>
            </a:r>
          </a:p>
          <a:p>
            <a:pPr algn="r"/>
            <a:r>
              <a:rPr lang="cs-CZ" sz="2000">
                <a:latin typeface="Ariel" pitchFamily="34" charset="0"/>
              </a:rPr>
              <a:t>obrazovky si „vezmi“ </a:t>
            </a:r>
          </a:p>
          <a:p>
            <a:pPr algn="r"/>
            <a:r>
              <a:rPr lang="cs-CZ" sz="2000">
                <a:latin typeface="Ariel" pitchFamily="34" charset="0"/>
              </a:rPr>
              <a:t>pero a na obrázku </a:t>
            </a:r>
          </a:p>
          <a:p>
            <a:pPr algn="r"/>
            <a:r>
              <a:rPr lang="cs-CZ" sz="2000">
                <a:latin typeface="Ariel" pitchFamily="34" charset="0"/>
              </a:rPr>
              <a:t>obtáhni řeky:</a:t>
            </a:r>
          </a:p>
          <a:p>
            <a:pPr algn="r"/>
            <a:endParaRPr lang="cs-CZ">
              <a:latin typeface="Ariel" pitchFamily="34" charset="0"/>
            </a:endParaRPr>
          </a:p>
          <a:p>
            <a:pPr algn="r"/>
            <a:endParaRPr lang="cs-CZ"/>
          </a:p>
        </p:txBody>
      </p:sp>
      <p:sp>
        <p:nvSpPr>
          <p:cNvPr id="15364" name="AutoShape 4"/>
          <p:cNvSpPr>
            <a:spLocks noChangeArrowheads="1"/>
          </p:cNvSpPr>
          <p:nvPr/>
        </p:nvSpPr>
        <p:spPr bwMode="auto">
          <a:xfrm>
            <a:off x="323850" y="476250"/>
            <a:ext cx="8351838" cy="1223963"/>
          </a:xfrm>
          <a:prstGeom prst="bevel">
            <a:avLst>
              <a:gd name="adj" fmla="val 4889"/>
            </a:avLst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 Black" pitchFamily="34" charset="0"/>
              </a:rPr>
              <a:t>EVROPA – vodstvo</a:t>
            </a:r>
          </a:p>
        </p:txBody>
      </p:sp>
      <p:graphicFrame>
        <p:nvGraphicFramePr>
          <p:cNvPr id="15370" name="Object 10"/>
          <p:cNvGraphicFramePr>
            <a:graphicFrameLocks noChangeAspect="1"/>
          </p:cNvGraphicFramePr>
          <p:nvPr/>
        </p:nvGraphicFramePr>
        <p:xfrm>
          <a:off x="684213" y="2349500"/>
          <a:ext cx="4392612" cy="3240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2" name="Rastrový obrázek" r:id="rId5" imgW="10860016" imgH="8573697" progId="Paint.Picture">
                  <p:embed/>
                </p:oleObj>
              </mc:Choice>
              <mc:Fallback>
                <p:oleObj name="Rastrový obrázek" r:id="rId5" imgW="10860016" imgH="8573697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5612" t="8867" r="9065" b="11406"/>
                      <a:stretch>
                        <a:fillRect/>
                      </a:stretch>
                    </p:blipFill>
                    <p:spPr bwMode="auto">
                      <a:xfrm>
                        <a:off x="684213" y="2349500"/>
                        <a:ext cx="4392612" cy="3240088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rgbClr val="9933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5435600" y="3644900"/>
            <a:ext cx="2879725" cy="1944688"/>
          </a:xfrm>
          <a:prstGeom prst="rect">
            <a:avLst/>
          </a:prstGeom>
          <a:solidFill>
            <a:srgbClr val="FFCC66"/>
          </a:solidFill>
          <a:ln w="9525">
            <a:solidFill>
              <a:srgbClr val="99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>
                <a:latin typeface="Ariel" pitchFamily="34" charset="0"/>
              </a:rPr>
              <a:t>Ebro – </a:t>
            </a:r>
            <a:r>
              <a:rPr lang="cs-CZ">
                <a:solidFill>
                  <a:srgbClr val="FF0000"/>
                </a:solidFill>
                <a:latin typeface="Ariel" pitchFamily="34" charset="0"/>
              </a:rPr>
              <a:t>červeně</a:t>
            </a:r>
          </a:p>
          <a:p>
            <a:pPr algn="ctr"/>
            <a:r>
              <a:rPr lang="cs-CZ">
                <a:latin typeface="Ariel" pitchFamily="34" charset="0"/>
              </a:rPr>
              <a:t>Labe – </a:t>
            </a:r>
            <a:r>
              <a:rPr lang="cs-CZ">
                <a:solidFill>
                  <a:srgbClr val="FFFF00"/>
                </a:solidFill>
                <a:latin typeface="Ariel" pitchFamily="34" charset="0"/>
              </a:rPr>
              <a:t>žlutě</a:t>
            </a:r>
          </a:p>
          <a:p>
            <a:pPr algn="ctr"/>
            <a:r>
              <a:rPr lang="cs-CZ">
                <a:latin typeface="Ariel" pitchFamily="34" charset="0"/>
              </a:rPr>
              <a:t>Dunaj – </a:t>
            </a:r>
            <a:r>
              <a:rPr lang="cs-CZ">
                <a:solidFill>
                  <a:srgbClr val="6600FF"/>
                </a:solidFill>
                <a:latin typeface="Ariel" pitchFamily="34" charset="0"/>
              </a:rPr>
              <a:t>fialově</a:t>
            </a:r>
          </a:p>
          <a:p>
            <a:pPr algn="ctr"/>
            <a:r>
              <a:rPr lang="cs-CZ">
                <a:latin typeface="Ariel" pitchFamily="34" charset="0"/>
              </a:rPr>
              <a:t>Rýn – </a:t>
            </a:r>
            <a:r>
              <a:rPr lang="cs-CZ">
                <a:solidFill>
                  <a:srgbClr val="00FF00"/>
                </a:solidFill>
                <a:latin typeface="Ariel" pitchFamily="34" charset="0"/>
              </a:rPr>
              <a:t>zeleně</a:t>
            </a:r>
          </a:p>
          <a:p>
            <a:pPr algn="ctr"/>
            <a:r>
              <a:rPr lang="cs-CZ">
                <a:latin typeface="Ariel" pitchFamily="34" charset="0"/>
              </a:rPr>
              <a:t>Dněpr - </a:t>
            </a:r>
            <a:r>
              <a:rPr lang="cs-CZ">
                <a:solidFill>
                  <a:srgbClr val="FF00FF"/>
                </a:solidFill>
                <a:latin typeface="Ariel" pitchFamily="34" charset="0"/>
              </a:rPr>
              <a:t>růžově</a:t>
            </a:r>
          </a:p>
        </p:txBody>
      </p:sp>
      <p:sp>
        <p:nvSpPr>
          <p:cNvPr id="15374" name="AutoShape 14"/>
          <p:cNvSpPr>
            <a:spLocks noChangeArrowheads="1"/>
          </p:cNvSpPr>
          <p:nvPr/>
        </p:nvSpPr>
        <p:spPr bwMode="auto">
          <a:xfrm>
            <a:off x="611188" y="5994400"/>
            <a:ext cx="2232025" cy="863600"/>
          </a:xfrm>
          <a:prstGeom prst="cloudCallout">
            <a:avLst>
              <a:gd name="adj1" fmla="val 58676"/>
              <a:gd name="adj2" fmla="val 46509"/>
            </a:avLst>
          </a:prstGeom>
          <a:solidFill>
            <a:srgbClr val="CC33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1200" b="1">
                <a:solidFill>
                  <a:schemeClr val="bg1"/>
                </a:solidFill>
                <a:latin typeface="Ariel" pitchFamily="34" charset="0"/>
              </a:rPr>
              <a:t>K vyplnění úkolu potřebuješ mapu, nebo učebnici !</a:t>
            </a:r>
          </a:p>
        </p:txBody>
      </p:sp>
      <p:grpSp>
        <p:nvGrpSpPr>
          <p:cNvPr id="15375" name="Group 15"/>
          <p:cNvGrpSpPr>
            <a:grpSpLocks/>
          </p:cNvGrpSpPr>
          <p:nvPr/>
        </p:nvGrpSpPr>
        <p:grpSpPr bwMode="auto">
          <a:xfrm>
            <a:off x="5580063" y="6237288"/>
            <a:ext cx="2809875" cy="431800"/>
            <a:chOff x="3107" y="3249"/>
            <a:chExt cx="1770" cy="272"/>
          </a:xfrm>
        </p:grpSpPr>
        <p:sp>
          <p:nvSpPr>
            <p:cNvPr id="15376" name="AutoShape 16"/>
            <p:cNvSpPr>
              <a:spLocks noChangeArrowheads="1"/>
            </p:cNvSpPr>
            <p:nvPr/>
          </p:nvSpPr>
          <p:spPr bwMode="auto">
            <a:xfrm>
              <a:off x="3107" y="3249"/>
              <a:ext cx="1770" cy="272"/>
            </a:xfrm>
            <a:prstGeom prst="roundRect">
              <a:avLst>
                <a:gd name="adj" fmla="val 16667"/>
              </a:avLst>
            </a:prstGeom>
            <a:solidFill>
              <a:srgbClr val="99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cs-CZ" sz="1600">
                  <a:solidFill>
                    <a:schemeClr val="bg1"/>
                  </a:solidFill>
                  <a:latin typeface="Ariel" pitchFamily="34" charset="0"/>
                </a:rPr>
                <a:t>Jak jsi na tom?</a:t>
              </a:r>
            </a:p>
          </p:txBody>
        </p:sp>
        <p:sp>
          <p:nvSpPr>
            <p:cNvPr id="15377" name="AutoShape 17"/>
            <p:cNvSpPr>
              <a:spLocks noChangeArrowheads="1"/>
            </p:cNvSpPr>
            <p:nvPr/>
          </p:nvSpPr>
          <p:spPr bwMode="auto">
            <a:xfrm>
              <a:off x="4105" y="3294"/>
              <a:ext cx="181" cy="181"/>
            </a:xfrm>
            <a:prstGeom prst="smileyFace">
              <a:avLst>
                <a:gd name="adj" fmla="val 4653"/>
              </a:avLst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378" name="AutoShape 18"/>
            <p:cNvSpPr>
              <a:spLocks noChangeArrowheads="1"/>
            </p:cNvSpPr>
            <p:nvPr/>
          </p:nvSpPr>
          <p:spPr bwMode="auto">
            <a:xfrm>
              <a:off x="4468" y="3294"/>
              <a:ext cx="181" cy="181"/>
            </a:xfrm>
            <a:prstGeom prst="smileyFace">
              <a:avLst>
                <a:gd name="adj" fmla="val -4653"/>
              </a:avLst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4338" name="Group 2"/>
          <p:cNvGrpSpPr>
            <a:grpSpLocks/>
          </p:cNvGrpSpPr>
          <p:nvPr/>
        </p:nvGrpSpPr>
        <p:grpSpPr bwMode="auto">
          <a:xfrm>
            <a:off x="7524750" y="6308725"/>
            <a:ext cx="717550" cy="217488"/>
            <a:chOff x="4332" y="3294"/>
            <a:chExt cx="452" cy="137"/>
          </a:xfrm>
        </p:grpSpPr>
      </p:grpSp>
      <p:sp>
        <p:nvSpPr>
          <p:cNvPr id="2" name="TextovéPole 1"/>
          <p:cNvSpPr txBox="1"/>
          <p:nvPr/>
        </p:nvSpPr>
        <p:spPr>
          <a:xfrm>
            <a:off x="4152622" y="5625068"/>
            <a:ext cx="838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Obr. 4</a:t>
            </a:r>
            <a:endParaRPr lang="cs-CZ" b="1" dirty="0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4360" r:id="rId2" imgW="142920" imgH="219240"/>
        </mc:Choice>
        <mc:Fallback>
          <p:control r:id="rId2" imgW="142920" imgH="219240">
            <p:pic>
              <p:nvPicPr>
                <p:cNvPr id="0" name="Check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524750" y="6308725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4361" r:id="rId3" imgW="142920" imgH="219240"/>
        </mc:Choice>
        <mc:Fallback>
          <p:control r:id="rId3" imgW="142920" imgH="219240">
            <p:pic>
              <p:nvPicPr>
                <p:cNvPr id="0" name="Check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099425" y="6308725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2095128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0" y="0"/>
            <a:ext cx="9144000" cy="7046913"/>
          </a:xfrm>
          <a:prstGeom prst="rect">
            <a:avLst/>
          </a:prstGeom>
          <a:solidFill>
            <a:srgbClr val="FFCC66"/>
          </a:solidFill>
          <a:ln w="136525">
            <a:solidFill>
              <a:srgbClr val="CC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6387" name="AutoShape 3"/>
          <p:cNvSpPr>
            <a:spLocks noChangeArrowheads="1"/>
          </p:cNvSpPr>
          <p:nvPr/>
        </p:nvSpPr>
        <p:spPr bwMode="auto">
          <a:xfrm>
            <a:off x="323850" y="1916113"/>
            <a:ext cx="8351838" cy="403225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38100">
            <a:solidFill>
              <a:srgbClr val="9933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algn="r"/>
            <a:r>
              <a:rPr lang="cs-CZ" sz="2000">
                <a:latin typeface="Ariel" pitchFamily="34" charset="0"/>
              </a:rPr>
              <a:t>V levém dolním rohu </a:t>
            </a:r>
          </a:p>
          <a:p>
            <a:pPr algn="r"/>
            <a:r>
              <a:rPr lang="cs-CZ" sz="2000">
                <a:latin typeface="Ariel" pitchFamily="34" charset="0"/>
              </a:rPr>
              <a:t>obrazovky si „vezmi“ </a:t>
            </a:r>
          </a:p>
          <a:p>
            <a:pPr algn="r"/>
            <a:r>
              <a:rPr lang="cs-CZ" sz="2000">
                <a:latin typeface="Ariel" pitchFamily="34" charset="0"/>
              </a:rPr>
              <a:t>pero a na obrázku </a:t>
            </a:r>
          </a:p>
          <a:p>
            <a:pPr algn="r"/>
            <a:r>
              <a:rPr lang="cs-CZ" sz="2000">
                <a:latin typeface="Ariel" pitchFamily="34" charset="0"/>
              </a:rPr>
              <a:t>zakroužkuj:</a:t>
            </a:r>
          </a:p>
          <a:p>
            <a:pPr algn="r"/>
            <a:endParaRPr lang="cs-CZ">
              <a:latin typeface="Ariel" pitchFamily="34" charset="0"/>
            </a:endParaRPr>
          </a:p>
          <a:p>
            <a:pPr algn="r"/>
            <a:endParaRPr lang="cs-CZ"/>
          </a:p>
        </p:txBody>
      </p:sp>
      <p:sp>
        <p:nvSpPr>
          <p:cNvPr id="16388" name="AutoShape 4"/>
          <p:cNvSpPr>
            <a:spLocks noChangeArrowheads="1"/>
          </p:cNvSpPr>
          <p:nvPr/>
        </p:nvSpPr>
        <p:spPr bwMode="auto">
          <a:xfrm>
            <a:off x="323850" y="476250"/>
            <a:ext cx="8351838" cy="1223963"/>
          </a:xfrm>
          <a:prstGeom prst="bevel">
            <a:avLst>
              <a:gd name="adj" fmla="val 4889"/>
            </a:avLst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 Black" pitchFamily="34" charset="0"/>
              </a:rPr>
              <a:t>EVROPA – vodstvo</a:t>
            </a:r>
          </a:p>
        </p:txBody>
      </p:sp>
      <p:graphicFrame>
        <p:nvGraphicFramePr>
          <p:cNvPr id="16389" name="Object 5"/>
          <p:cNvGraphicFramePr>
            <a:graphicFrameLocks noChangeAspect="1"/>
          </p:cNvGraphicFramePr>
          <p:nvPr/>
        </p:nvGraphicFramePr>
        <p:xfrm>
          <a:off x="684213" y="2349500"/>
          <a:ext cx="4392612" cy="3240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86" name="Rastrový obrázek" r:id="rId5" imgW="10860016" imgH="8573697" progId="Paint.Picture">
                  <p:embed/>
                </p:oleObj>
              </mc:Choice>
              <mc:Fallback>
                <p:oleObj name="Rastrový obrázek" r:id="rId5" imgW="10860016" imgH="8573697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5612" t="8867" r="9065" b="11406"/>
                      <a:stretch>
                        <a:fillRect/>
                      </a:stretch>
                    </p:blipFill>
                    <p:spPr bwMode="auto">
                      <a:xfrm>
                        <a:off x="684213" y="2349500"/>
                        <a:ext cx="4392612" cy="3240088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rgbClr val="9933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5292725" y="3644900"/>
            <a:ext cx="3167063" cy="1944688"/>
          </a:xfrm>
          <a:prstGeom prst="rect">
            <a:avLst/>
          </a:prstGeom>
          <a:solidFill>
            <a:srgbClr val="FFCC66"/>
          </a:solidFill>
          <a:ln w="9525">
            <a:solidFill>
              <a:srgbClr val="99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>
                <a:latin typeface="Ariel" pitchFamily="34" charset="0"/>
              </a:rPr>
              <a:t>Biskajský záliv – </a:t>
            </a:r>
            <a:r>
              <a:rPr lang="cs-CZ" sz="2000">
                <a:solidFill>
                  <a:srgbClr val="FF0000"/>
                </a:solidFill>
                <a:latin typeface="Ariel" pitchFamily="34" charset="0"/>
              </a:rPr>
              <a:t>červeně</a:t>
            </a:r>
          </a:p>
          <a:p>
            <a:pPr algn="ctr"/>
            <a:r>
              <a:rPr lang="cs-CZ" sz="2000">
                <a:latin typeface="Ariel" pitchFamily="34" charset="0"/>
              </a:rPr>
              <a:t>Lamanšský průliv – </a:t>
            </a:r>
            <a:r>
              <a:rPr lang="cs-CZ" sz="2000">
                <a:solidFill>
                  <a:srgbClr val="FFFF00"/>
                </a:solidFill>
                <a:latin typeface="Ariel" pitchFamily="34" charset="0"/>
              </a:rPr>
              <a:t>žlutě</a:t>
            </a:r>
          </a:p>
          <a:p>
            <a:pPr algn="ctr"/>
            <a:r>
              <a:rPr lang="cs-CZ" sz="2000">
                <a:latin typeface="Ariel" pitchFamily="34" charset="0"/>
              </a:rPr>
              <a:t>Černé moře– </a:t>
            </a:r>
            <a:r>
              <a:rPr lang="cs-CZ" sz="2000">
                <a:solidFill>
                  <a:srgbClr val="00FF00"/>
                </a:solidFill>
                <a:latin typeface="Ariel" pitchFamily="34" charset="0"/>
              </a:rPr>
              <a:t>zeleně</a:t>
            </a:r>
          </a:p>
          <a:p>
            <a:pPr algn="ctr"/>
            <a:r>
              <a:rPr lang="cs-CZ" sz="2000">
                <a:latin typeface="Ariel" pitchFamily="34" charset="0"/>
              </a:rPr>
              <a:t>Jaderské moře - </a:t>
            </a:r>
            <a:r>
              <a:rPr lang="cs-CZ" sz="2000">
                <a:solidFill>
                  <a:srgbClr val="FF00FF"/>
                </a:solidFill>
                <a:latin typeface="Ariel" pitchFamily="34" charset="0"/>
              </a:rPr>
              <a:t>růžově</a:t>
            </a:r>
          </a:p>
        </p:txBody>
      </p:sp>
      <p:sp>
        <p:nvSpPr>
          <p:cNvPr id="16391" name="AutoShape 7"/>
          <p:cNvSpPr>
            <a:spLocks noChangeArrowheads="1"/>
          </p:cNvSpPr>
          <p:nvPr/>
        </p:nvSpPr>
        <p:spPr bwMode="auto">
          <a:xfrm>
            <a:off x="611188" y="5994400"/>
            <a:ext cx="2232025" cy="863600"/>
          </a:xfrm>
          <a:prstGeom prst="cloudCallout">
            <a:avLst>
              <a:gd name="adj1" fmla="val 58676"/>
              <a:gd name="adj2" fmla="val 46509"/>
            </a:avLst>
          </a:prstGeom>
          <a:solidFill>
            <a:srgbClr val="CC33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1200" b="1">
                <a:solidFill>
                  <a:schemeClr val="bg1"/>
                </a:solidFill>
                <a:latin typeface="Ariel" pitchFamily="34" charset="0"/>
              </a:rPr>
              <a:t>K vyplnění úkolu potřebuješ mapu, nebo učebnici !</a:t>
            </a:r>
          </a:p>
        </p:txBody>
      </p:sp>
      <p:grpSp>
        <p:nvGrpSpPr>
          <p:cNvPr id="16392" name="Group 8"/>
          <p:cNvGrpSpPr>
            <a:grpSpLocks/>
          </p:cNvGrpSpPr>
          <p:nvPr/>
        </p:nvGrpSpPr>
        <p:grpSpPr bwMode="auto">
          <a:xfrm>
            <a:off x="5580063" y="6237288"/>
            <a:ext cx="2809875" cy="431800"/>
            <a:chOff x="3107" y="3249"/>
            <a:chExt cx="1770" cy="272"/>
          </a:xfrm>
        </p:grpSpPr>
        <p:sp>
          <p:nvSpPr>
            <p:cNvPr id="16393" name="AutoShape 9"/>
            <p:cNvSpPr>
              <a:spLocks noChangeArrowheads="1"/>
            </p:cNvSpPr>
            <p:nvPr/>
          </p:nvSpPr>
          <p:spPr bwMode="auto">
            <a:xfrm>
              <a:off x="3107" y="3249"/>
              <a:ext cx="1770" cy="272"/>
            </a:xfrm>
            <a:prstGeom prst="roundRect">
              <a:avLst>
                <a:gd name="adj" fmla="val 16667"/>
              </a:avLst>
            </a:prstGeom>
            <a:solidFill>
              <a:srgbClr val="99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cs-CZ" sz="1600">
                  <a:solidFill>
                    <a:schemeClr val="bg1"/>
                  </a:solidFill>
                  <a:latin typeface="Ariel" pitchFamily="34" charset="0"/>
                </a:rPr>
                <a:t>Jak jsi na tom?</a:t>
              </a:r>
            </a:p>
          </p:txBody>
        </p:sp>
        <p:sp>
          <p:nvSpPr>
            <p:cNvPr id="16394" name="AutoShape 10"/>
            <p:cNvSpPr>
              <a:spLocks noChangeArrowheads="1"/>
            </p:cNvSpPr>
            <p:nvPr/>
          </p:nvSpPr>
          <p:spPr bwMode="auto">
            <a:xfrm>
              <a:off x="4105" y="3294"/>
              <a:ext cx="181" cy="181"/>
            </a:xfrm>
            <a:prstGeom prst="smileyFace">
              <a:avLst>
                <a:gd name="adj" fmla="val 4653"/>
              </a:avLst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395" name="AutoShape 11"/>
            <p:cNvSpPr>
              <a:spLocks noChangeArrowheads="1"/>
            </p:cNvSpPr>
            <p:nvPr/>
          </p:nvSpPr>
          <p:spPr bwMode="auto">
            <a:xfrm>
              <a:off x="4468" y="3294"/>
              <a:ext cx="181" cy="181"/>
            </a:xfrm>
            <a:prstGeom prst="smileyFace">
              <a:avLst>
                <a:gd name="adj" fmla="val -4653"/>
              </a:avLst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5362" name="Group 2"/>
          <p:cNvGrpSpPr>
            <a:grpSpLocks/>
          </p:cNvGrpSpPr>
          <p:nvPr/>
        </p:nvGrpSpPr>
        <p:grpSpPr bwMode="auto">
          <a:xfrm>
            <a:off x="7524750" y="6308725"/>
            <a:ext cx="717550" cy="217488"/>
            <a:chOff x="4332" y="3294"/>
            <a:chExt cx="452" cy="137"/>
          </a:xfrm>
        </p:grpSpPr>
      </p:grpSp>
      <p:sp>
        <p:nvSpPr>
          <p:cNvPr id="2" name="Obdélník 1"/>
          <p:cNvSpPr/>
          <p:nvPr/>
        </p:nvSpPr>
        <p:spPr>
          <a:xfrm>
            <a:off x="4283968" y="5575198"/>
            <a:ext cx="8387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Obr. </a:t>
            </a:r>
            <a:r>
              <a:rPr lang="cs-CZ" b="1" dirty="0" smtClean="0"/>
              <a:t>5</a:t>
            </a:r>
            <a:endParaRPr lang="cs-CZ" b="1" dirty="0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5384" r:id="rId2" imgW="142920" imgH="219240"/>
        </mc:Choice>
        <mc:Fallback>
          <p:control r:id="rId2" imgW="142920" imgH="219240">
            <p:pic>
              <p:nvPicPr>
                <p:cNvPr id="0" name="Check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524750" y="6308725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5385" r:id="rId3" imgW="142920" imgH="219240"/>
        </mc:Choice>
        <mc:Fallback>
          <p:control r:id="rId3" imgW="142920" imgH="219240">
            <p:pic>
              <p:nvPicPr>
                <p:cNvPr id="0" name="Check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099425" y="6308725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62274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0" y="0"/>
            <a:ext cx="9144000" cy="7046913"/>
          </a:xfrm>
          <a:prstGeom prst="rect">
            <a:avLst/>
          </a:prstGeom>
          <a:solidFill>
            <a:srgbClr val="FFCC66"/>
          </a:solidFill>
          <a:ln w="136525">
            <a:solidFill>
              <a:srgbClr val="CC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7439" name="AutoShape 31"/>
          <p:cNvSpPr>
            <a:spLocks noChangeArrowheads="1"/>
          </p:cNvSpPr>
          <p:nvPr/>
        </p:nvSpPr>
        <p:spPr bwMode="auto">
          <a:xfrm>
            <a:off x="323850" y="2708275"/>
            <a:ext cx="8280400" cy="338455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323850" y="476250"/>
            <a:ext cx="8351838" cy="1223963"/>
          </a:xfrm>
          <a:prstGeom prst="bevel">
            <a:avLst>
              <a:gd name="adj" fmla="val 4889"/>
            </a:avLst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 Black" pitchFamily="34" charset="0"/>
              </a:rPr>
              <a:t>EVROPA – nejdelší řeky</a:t>
            </a: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39750" y="1844675"/>
            <a:ext cx="76866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>
                <a:latin typeface="Ariel" pitchFamily="34" charset="0"/>
              </a:rPr>
              <a:t> Zjisti, které 4 řeky jsou v Evropě nejdelší. Připiš k nim </a:t>
            </a:r>
          </a:p>
          <a:p>
            <a:pPr algn="ctr"/>
            <a:r>
              <a:rPr lang="cs-CZ">
                <a:latin typeface="Ariel" pitchFamily="34" charset="0"/>
              </a:rPr>
              <a:t> jejich délku a název moře, do kterého ústí (úmoří).</a:t>
            </a:r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611188" y="3068638"/>
            <a:ext cx="2376487" cy="576262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>
                <a:solidFill>
                  <a:schemeClr val="bg1"/>
                </a:solidFill>
                <a:latin typeface="Ariel" pitchFamily="34" charset="0"/>
              </a:rPr>
              <a:t>Název řeky</a:t>
            </a:r>
          </a:p>
        </p:txBody>
      </p:sp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5940425" y="3068638"/>
            <a:ext cx="2376488" cy="576262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>
                <a:solidFill>
                  <a:schemeClr val="bg1"/>
                </a:solidFill>
                <a:latin typeface="Ariel" pitchFamily="34" charset="0"/>
              </a:rPr>
              <a:t>Úmoří</a:t>
            </a:r>
          </a:p>
        </p:txBody>
      </p:sp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3348038" y="3068638"/>
            <a:ext cx="2376487" cy="576262"/>
          </a:xfrm>
          <a:prstGeom prst="rect">
            <a:avLst/>
          </a:prstGeom>
          <a:solidFill>
            <a:srgbClr val="CC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>
                <a:solidFill>
                  <a:schemeClr val="bg1"/>
                </a:solidFill>
                <a:latin typeface="Ariel" pitchFamily="34" charset="0"/>
              </a:rPr>
              <a:t>Délka řeky v km^</a:t>
            </a:r>
          </a:p>
        </p:txBody>
      </p:sp>
      <p:sp>
        <p:nvSpPr>
          <p:cNvPr id="17431" name="Text Box 23"/>
          <p:cNvSpPr txBox="1">
            <a:spLocks noChangeArrowheads="1"/>
          </p:cNvSpPr>
          <p:nvPr/>
        </p:nvSpPr>
        <p:spPr bwMode="auto">
          <a:xfrm>
            <a:off x="447675" y="6184900"/>
            <a:ext cx="1138238" cy="514350"/>
          </a:xfrm>
          <a:prstGeom prst="rect">
            <a:avLst/>
          </a:prstGeom>
          <a:solidFill>
            <a:srgbClr val="993300"/>
          </a:solidFill>
          <a:ln w="57150">
            <a:solidFill>
              <a:srgbClr val="FF66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hlinkClick r:id="rId17"/>
              </a:rPr>
              <a:t>Google</a:t>
            </a:r>
            <a:endParaRPr lang="cs-CZ"/>
          </a:p>
        </p:txBody>
      </p:sp>
      <p:grpSp>
        <p:nvGrpSpPr>
          <p:cNvPr id="17432" name="Group 24"/>
          <p:cNvGrpSpPr>
            <a:grpSpLocks/>
          </p:cNvGrpSpPr>
          <p:nvPr/>
        </p:nvGrpSpPr>
        <p:grpSpPr bwMode="auto">
          <a:xfrm>
            <a:off x="5580063" y="6237288"/>
            <a:ext cx="2809875" cy="431800"/>
            <a:chOff x="3107" y="3249"/>
            <a:chExt cx="1770" cy="272"/>
          </a:xfrm>
        </p:grpSpPr>
        <p:sp>
          <p:nvSpPr>
            <p:cNvPr id="17433" name="AutoShape 25"/>
            <p:cNvSpPr>
              <a:spLocks noChangeArrowheads="1"/>
            </p:cNvSpPr>
            <p:nvPr/>
          </p:nvSpPr>
          <p:spPr bwMode="auto">
            <a:xfrm>
              <a:off x="3107" y="3249"/>
              <a:ext cx="1770" cy="272"/>
            </a:xfrm>
            <a:prstGeom prst="roundRect">
              <a:avLst>
                <a:gd name="adj" fmla="val 16667"/>
              </a:avLst>
            </a:prstGeom>
            <a:solidFill>
              <a:srgbClr val="99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cs-CZ" sz="1600">
                  <a:solidFill>
                    <a:schemeClr val="bg1"/>
                  </a:solidFill>
                  <a:latin typeface="Ariel" pitchFamily="34" charset="0"/>
                </a:rPr>
                <a:t>Jak jsi na tom?</a:t>
              </a:r>
            </a:p>
          </p:txBody>
        </p:sp>
        <p:sp>
          <p:nvSpPr>
            <p:cNvPr id="17434" name="AutoShape 26"/>
            <p:cNvSpPr>
              <a:spLocks noChangeArrowheads="1"/>
            </p:cNvSpPr>
            <p:nvPr/>
          </p:nvSpPr>
          <p:spPr bwMode="auto">
            <a:xfrm>
              <a:off x="4105" y="3294"/>
              <a:ext cx="181" cy="181"/>
            </a:xfrm>
            <a:prstGeom prst="smileyFace">
              <a:avLst>
                <a:gd name="adj" fmla="val 4653"/>
              </a:avLst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5" name="AutoShape 27"/>
            <p:cNvSpPr>
              <a:spLocks noChangeArrowheads="1"/>
            </p:cNvSpPr>
            <p:nvPr/>
          </p:nvSpPr>
          <p:spPr bwMode="auto">
            <a:xfrm>
              <a:off x="4468" y="3294"/>
              <a:ext cx="181" cy="181"/>
            </a:xfrm>
            <a:prstGeom prst="smileyFace">
              <a:avLst>
                <a:gd name="adj" fmla="val -4653"/>
              </a:avLst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7440" name="AutoShape 32"/>
          <p:cNvSpPr>
            <a:spLocks noChangeArrowheads="1"/>
          </p:cNvSpPr>
          <p:nvPr/>
        </p:nvSpPr>
        <p:spPr bwMode="auto">
          <a:xfrm>
            <a:off x="2411413" y="6021388"/>
            <a:ext cx="2016125" cy="836612"/>
          </a:xfrm>
          <a:prstGeom prst="cloudCallout">
            <a:avLst>
              <a:gd name="adj1" fmla="val 70315"/>
              <a:gd name="adj2" fmla="val 46394"/>
            </a:avLst>
          </a:prstGeom>
          <a:solidFill>
            <a:srgbClr val="CC33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1200" b="1">
                <a:solidFill>
                  <a:schemeClr val="bg1"/>
                </a:solidFill>
                <a:latin typeface="Ariel" pitchFamily="34" charset="0"/>
              </a:rPr>
              <a:t>K vyplnění úkolu potřebuješ GOOGLE</a:t>
            </a:r>
          </a:p>
        </p:txBody>
      </p:sp>
      <p:sp>
        <p:nvSpPr>
          <p:cNvPr id="17441" name="Line 33"/>
          <p:cNvSpPr>
            <a:spLocks noChangeShapeType="1"/>
          </p:cNvSpPr>
          <p:nvPr/>
        </p:nvSpPr>
        <p:spPr bwMode="auto">
          <a:xfrm>
            <a:off x="1763713" y="6453188"/>
            <a:ext cx="1008062" cy="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 type="arrow" w="lg" len="lg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6398" name="Group 14"/>
          <p:cNvGrpSpPr>
            <a:grpSpLocks/>
          </p:cNvGrpSpPr>
          <p:nvPr/>
        </p:nvGrpSpPr>
        <p:grpSpPr bwMode="auto">
          <a:xfrm>
            <a:off x="7524750" y="6308725"/>
            <a:ext cx="717550" cy="217488"/>
            <a:chOff x="4332" y="3294"/>
            <a:chExt cx="452" cy="137"/>
          </a:xfrm>
        </p:grpSpPr>
      </p:grpSp>
    </p:spTree>
    <p:controls>
      <mc:AlternateContent xmlns:mc="http://schemas.openxmlformats.org/markup-compatibility/2006">
        <mc:Choice xmlns:v="urn:schemas-microsoft-com:vml" Requires="v">
          <p:control spid="16429" r:id="rId2" imgW="2286000" imgH="304920"/>
        </mc:Choice>
        <mc:Fallback>
          <p:control r:id="rId2" imgW="2286000" imgH="30492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84213" y="4005263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30" r:id="rId3" imgW="2286000" imgH="304920"/>
        </mc:Choice>
        <mc:Fallback>
          <p:control r:id="rId3" imgW="2286000" imgH="304920">
            <p:pic>
              <p:nvPicPr>
                <p:cNvPr id="0" name="Text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84213" y="4508500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31" r:id="rId4" imgW="2286000" imgH="304920"/>
        </mc:Choice>
        <mc:Fallback>
          <p:control r:id="rId4" imgW="2286000" imgH="304920">
            <p:pic>
              <p:nvPicPr>
                <p:cNvPr id="0" name="Text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84213" y="5013325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32" r:id="rId5" imgW="2286000" imgH="304920"/>
        </mc:Choice>
        <mc:Fallback>
          <p:control r:id="rId5" imgW="2286000" imgH="304920">
            <p:pic>
              <p:nvPicPr>
                <p:cNvPr id="0" name="TextBox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84213" y="5445125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33" r:id="rId6" imgW="2286000" imgH="304920"/>
        </mc:Choice>
        <mc:Fallback>
          <p:control r:id="rId6" imgW="2286000" imgH="304920">
            <p:pic>
              <p:nvPicPr>
                <p:cNvPr id="0" name="TextBox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419475" y="5445125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34" r:id="rId7" imgW="2286000" imgH="304920"/>
        </mc:Choice>
        <mc:Fallback>
          <p:control r:id="rId7" imgW="2286000" imgH="304920">
            <p:pic>
              <p:nvPicPr>
                <p:cNvPr id="0" name="TextBox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11863" y="5516563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35" r:id="rId8" imgW="2286000" imgH="304920"/>
        </mc:Choice>
        <mc:Fallback>
          <p:control r:id="rId8" imgW="2286000" imgH="304920">
            <p:pic>
              <p:nvPicPr>
                <p:cNvPr id="0" name="TextBox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419475" y="5013325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36" r:id="rId9" imgW="2286000" imgH="304920"/>
        </mc:Choice>
        <mc:Fallback>
          <p:control r:id="rId9" imgW="2286000" imgH="304920">
            <p:pic>
              <p:nvPicPr>
                <p:cNvPr id="0" name="TextBox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11863" y="5013325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37" r:id="rId10" imgW="2286000" imgH="304920"/>
        </mc:Choice>
        <mc:Fallback>
          <p:control r:id="rId10" imgW="2286000" imgH="304920">
            <p:pic>
              <p:nvPicPr>
                <p:cNvPr id="0" name="TextBox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419475" y="4508500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38" r:id="rId11" imgW="2286000" imgH="304920"/>
        </mc:Choice>
        <mc:Fallback>
          <p:control r:id="rId11" imgW="2286000" imgH="304920">
            <p:pic>
              <p:nvPicPr>
                <p:cNvPr id="0" name="TextBox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11863" y="4508500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39" r:id="rId12" imgW="2286000" imgH="304920"/>
        </mc:Choice>
        <mc:Fallback>
          <p:control r:id="rId12" imgW="2286000" imgH="304920">
            <p:pic>
              <p:nvPicPr>
                <p:cNvPr id="0" name="TextBox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419475" y="4005263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40" r:id="rId13" imgW="2286000" imgH="304920"/>
        </mc:Choice>
        <mc:Fallback>
          <p:control r:id="rId13" imgW="2286000" imgH="304920">
            <p:pic>
              <p:nvPicPr>
                <p:cNvPr id="0" name="TextBox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11863" y="4005263"/>
                  <a:ext cx="22860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41" r:id="rId14" imgW="142920" imgH="219240"/>
        </mc:Choice>
        <mc:Fallback>
          <p:control r:id="rId14" imgW="142920" imgH="219240">
            <p:pic>
              <p:nvPicPr>
                <p:cNvPr id="0" name="Check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524750" y="6308725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42" r:id="rId15" imgW="142920" imgH="219240"/>
        </mc:Choice>
        <mc:Fallback>
          <p:control r:id="rId15" imgW="142920" imgH="219240">
            <p:pic>
              <p:nvPicPr>
                <p:cNvPr id="0" name="Check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8099425" y="6308725"/>
                  <a:ext cx="142875" cy="2174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239483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0" name="Rectangle 30"/>
          <p:cNvSpPr>
            <a:spLocks noChangeArrowheads="1"/>
          </p:cNvSpPr>
          <p:nvPr/>
        </p:nvSpPr>
        <p:spPr bwMode="auto">
          <a:xfrm>
            <a:off x="0" y="-188913"/>
            <a:ext cx="9144000" cy="7046913"/>
          </a:xfrm>
          <a:prstGeom prst="rect">
            <a:avLst/>
          </a:prstGeom>
          <a:solidFill>
            <a:srgbClr val="FFCC66"/>
          </a:solidFill>
          <a:ln w="136525">
            <a:solidFill>
              <a:srgbClr val="CC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20484" name="AutoShape 4"/>
          <p:cNvSpPr>
            <a:spLocks noChangeArrowheads="1"/>
          </p:cNvSpPr>
          <p:nvPr/>
        </p:nvSpPr>
        <p:spPr bwMode="auto">
          <a:xfrm>
            <a:off x="323850" y="476250"/>
            <a:ext cx="8351838" cy="1584325"/>
          </a:xfrm>
          <a:prstGeom prst="bevel">
            <a:avLst>
              <a:gd name="adj" fmla="val 4889"/>
            </a:avLst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 Black" pitchFamily="34" charset="0"/>
              </a:rPr>
              <a:t>10 INFORMACÍ, KTERÉ </a:t>
            </a:r>
          </a:p>
          <a:p>
            <a:pPr algn="ctr"/>
            <a:r>
              <a:rPr lang="cs-CZ" sz="4400" b="1">
                <a:solidFill>
                  <a:schemeClr val="bg1"/>
                </a:solidFill>
                <a:latin typeface="Arial Black" pitchFamily="34" charset="0"/>
              </a:rPr>
              <a:t>JSEM SI ZAPAMATOVAL</a:t>
            </a: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8464" r:id="rId2" imgW="8305920" imgH="304920"/>
        </mc:Choice>
        <mc:Fallback>
          <p:control r:id="rId2" imgW="8305920" imgH="30492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288" y="5661025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65" r:id="rId3" imgW="8305920" imgH="304920"/>
        </mc:Choice>
        <mc:Fallback>
          <p:control r:id="rId3" imgW="8305920" imgH="304920">
            <p:pic>
              <p:nvPicPr>
                <p:cNvPr id="0" name="Text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288" y="6092825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66" r:id="rId4" imgW="8305920" imgH="304920"/>
        </mc:Choice>
        <mc:Fallback>
          <p:control r:id="rId4" imgW="8305920" imgH="304920">
            <p:pic>
              <p:nvPicPr>
                <p:cNvPr id="0" name="TextBox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288" y="3500438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67" r:id="rId5" imgW="8305920" imgH="304920"/>
        </mc:Choice>
        <mc:Fallback>
          <p:control r:id="rId5" imgW="8305920" imgH="304920">
            <p:pic>
              <p:nvPicPr>
                <p:cNvPr id="0" name="TextBox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288" y="5229225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68" r:id="rId6" imgW="8305920" imgH="304920"/>
        </mc:Choice>
        <mc:Fallback>
          <p:control r:id="rId6" imgW="8305920" imgH="304920">
            <p:pic>
              <p:nvPicPr>
                <p:cNvPr id="0" name="TextBox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288" y="4797425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69" r:id="rId7" imgW="8305920" imgH="304920"/>
        </mc:Choice>
        <mc:Fallback>
          <p:control r:id="rId7" imgW="8305920" imgH="304920">
            <p:pic>
              <p:nvPicPr>
                <p:cNvPr id="0" name="TextBox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288" y="4365625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70" r:id="rId8" imgW="8305920" imgH="304920"/>
        </mc:Choice>
        <mc:Fallback>
          <p:control r:id="rId8" imgW="8305920" imgH="304920">
            <p:pic>
              <p:nvPicPr>
                <p:cNvPr id="0" name="TextBox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288" y="3933825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71" r:id="rId9" imgW="8305920" imgH="304920"/>
        </mc:Choice>
        <mc:Fallback>
          <p:control r:id="rId9" imgW="8305920" imgH="304920">
            <p:pic>
              <p:nvPicPr>
                <p:cNvPr id="0" name="TextBox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288" y="3068638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72" r:id="rId10" imgW="8305920" imgH="304920"/>
        </mc:Choice>
        <mc:Fallback>
          <p:control r:id="rId10" imgW="8305920" imgH="304920">
            <p:pic>
              <p:nvPicPr>
                <p:cNvPr id="0" name="TextBox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288" y="2636838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73" r:id="rId11" imgW="8305920" imgH="304920"/>
        </mc:Choice>
        <mc:Fallback>
          <p:control r:id="rId11" imgW="8305920" imgH="304920">
            <p:pic>
              <p:nvPicPr>
                <p:cNvPr id="0" name="TextBox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288" y="2205038"/>
                  <a:ext cx="83058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86469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3584460"/>
              </p:ext>
            </p:extLst>
          </p:nvPr>
        </p:nvGraphicFramePr>
        <p:xfrm>
          <a:off x="1331640" y="1052736"/>
          <a:ext cx="6624736" cy="5184572"/>
        </p:xfrm>
        <a:graphic>
          <a:graphicData uri="http://schemas.openxmlformats.org/drawingml/2006/table">
            <a:tbl>
              <a:tblPr/>
              <a:tblGrid>
                <a:gridCol w="3312368"/>
                <a:gridCol w="3312368"/>
              </a:tblGrid>
              <a:tr h="423103">
                <a:tc>
                  <a:txBody>
                    <a:bodyPr/>
                    <a:lstStyle/>
                    <a:p>
                      <a:r>
                        <a:rPr lang="cs-CZ" sz="1800" b="1" dirty="0"/>
                        <a:t>Rozloha: </a:t>
                      </a:r>
                      <a:r>
                        <a:rPr lang="cs-CZ" sz="1800" dirty="0"/>
                        <a:t>10 382 000 km</a:t>
                      </a:r>
                      <a:r>
                        <a:rPr lang="cs-CZ" sz="1800" baseline="30000" dirty="0"/>
                        <a:t>2</a:t>
                      </a:r>
                      <a:endParaRPr lang="cs-CZ" sz="1800" dirty="0"/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/>
                        <a:t>Počet obyvatel:</a:t>
                      </a:r>
                      <a:r>
                        <a:rPr lang="cs-CZ" sz="1800"/>
                        <a:t> 700 000 000</a:t>
                      </a:r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40653">
                <a:tc>
                  <a:txBody>
                    <a:bodyPr/>
                    <a:lstStyle/>
                    <a:p>
                      <a:r>
                        <a:rPr lang="cs-CZ" sz="1800" b="1"/>
                        <a:t>Hustota zalidnění: </a:t>
                      </a:r>
                      <a:r>
                        <a:rPr lang="cs-CZ" sz="1800"/>
                        <a:t>68 obyv./km</a:t>
                      </a:r>
                      <a:r>
                        <a:rPr lang="cs-CZ" sz="1800" baseline="30000"/>
                        <a:t>2</a:t>
                      </a:r>
                      <a:endParaRPr lang="cs-CZ" sz="1800"/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/>
                        <a:t>Počet států:</a:t>
                      </a:r>
                      <a:r>
                        <a:rPr lang="cs-CZ" sz="1800"/>
                        <a:t> 43</a:t>
                      </a:r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40653">
                <a:tc>
                  <a:txBody>
                    <a:bodyPr/>
                    <a:lstStyle/>
                    <a:p>
                      <a:r>
                        <a:rPr lang="cs-CZ" sz="1800" b="1"/>
                        <a:t>Podíl rozlohy souše:</a:t>
                      </a:r>
                      <a:r>
                        <a:rPr lang="cs-CZ" sz="1800"/>
                        <a:t> 7%</a:t>
                      </a:r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/>
                        <a:t>Podíl rozlohy celého povrchu Země:</a:t>
                      </a:r>
                      <a:r>
                        <a:rPr lang="cs-CZ" sz="1800"/>
                        <a:t> 2%</a:t>
                      </a:r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58204">
                <a:tc>
                  <a:txBody>
                    <a:bodyPr/>
                    <a:lstStyle/>
                    <a:p>
                      <a:r>
                        <a:rPr lang="fr-FR" sz="1800" b="1"/>
                        <a:t>Nejvyšší hora:</a:t>
                      </a:r>
                      <a:r>
                        <a:rPr lang="fr-FR" sz="1800"/>
                        <a:t> Mont Blanc - 4 807 m (Francie, Itálie, Alpy)</a:t>
                      </a:r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/>
                        <a:t>Nejdelší řeka:</a:t>
                      </a:r>
                      <a:r>
                        <a:rPr lang="cs-CZ" sz="1800"/>
                        <a:t> Volha - 3 531 km (Rusko)</a:t>
                      </a:r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40653">
                <a:tc>
                  <a:txBody>
                    <a:bodyPr/>
                    <a:lstStyle/>
                    <a:p>
                      <a:r>
                        <a:rPr lang="cs-CZ" sz="1800" b="1"/>
                        <a:t>Největší ostrov: </a:t>
                      </a:r>
                      <a:r>
                        <a:rPr lang="cs-CZ" sz="1800"/>
                        <a:t>Velká Británie - 213 325 km</a:t>
                      </a:r>
                      <a:r>
                        <a:rPr lang="cs-CZ" sz="1800" baseline="30000"/>
                        <a:t>2</a:t>
                      </a:r>
                      <a:endParaRPr lang="cs-CZ" sz="1800"/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/>
                        <a:t>Největší jezero:</a:t>
                      </a:r>
                      <a:r>
                        <a:rPr lang="cs-CZ" sz="1800"/>
                        <a:t> Ladožské (Rusko) - 18 135 km</a:t>
                      </a:r>
                      <a:r>
                        <a:rPr lang="cs-CZ" sz="1800" baseline="30000"/>
                        <a:t>2</a:t>
                      </a:r>
                      <a:endParaRPr lang="cs-CZ" sz="1800"/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40653">
                <a:tc>
                  <a:txBody>
                    <a:bodyPr/>
                    <a:lstStyle/>
                    <a:p>
                      <a:r>
                        <a:rPr lang="cs-CZ" sz="1800" b="1" dirty="0"/>
                        <a:t>Největší činná sopka:</a:t>
                      </a:r>
                      <a:r>
                        <a:rPr lang="cs-CZ" sz="1800" dirty="0"/>
                        <a:t> Etna 3 323 m (Itálie)</a:t>
                      </a:r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/>
                        <a:t>Největší poloostrov:</a:t>
                      </a:r>
                      <a:r>
                        <a:rPr lang="cs-CZ" sz="1800"/>
                        <a:t> Skandinávský - 774 000 km</a:t>
                      </a:r>
                      <a:r>
                        <a:rPr lang="cs-CZ" sz="1800" baseline="30000"/>
                        <a:t>2</a:t>
                      </a:r>
                      <a:endParaRPr lang="cs-CZ" sz="1800"/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40653">
                <a:tc>
                  <a:txBody>
                    <a:bodyPr/>
                    <a:lstStyle/>
                    <a:p>
                      <a:r>
                        <a:rPr lang="cs-CZ" sz="1800" b="1"/>
                        <a:t>Nejlidnatější stát: </a:t>
                      </a:r>
                      <a:r>
                        <a:rPr lang="cs-CZ" sz="1800"/>
                        <a:t>Rusko - </a:t>
                      </a:r>
                      <a:r>
                        <a:rPr lang="cs-CZ" sz="1800">
                          <a:latin typeface="arial"/>
                        </a:rPr>
                        <a:t>107 000 000 </a:t>
                      </a:r>
                      <a:r>
                        <a:rPr lang="cs-CZ" sz="1800"/>
                        <a:t>(Evropská část)</a:t>
                      </a:r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/>
                        <a:t>Největší stát: </a:t>
                      </a:r>
                      <a:r>
                        <a:rPr lang="cs-CZ" sz="1800" dirty="0"/>
                        <a:t>Rusko - 3 955 800 km</a:t>
                      </a:r>
                      <a:r>
                        <a:rPr lang="cs-CZ" sz="1800" baseline="30000" dirty="0"/>
                        <a:t>2 </a:t>
                      </a:r>
                      <a:r>
                        <a:rPr lang="cs-CZ" sz="1800" dirty="0"/>
                        <a:t>(Evropská část)</a:t>
                      </a:r>
                    </a:p>
                  </a:txBody>
                  <a:tcPr marL="70919" marR="70919" marT="35460" marB="3546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828502" y="8910"/>
            <a:ext cx="3484928" cy="892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Evropa</a:t>
            </a: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4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</TotalTime>
  <Words>610</Words>
  <Application>Microsoft Office PowerPoint</Application>
  <PresentationFormat>Předvádění na obrazovce (4:3)</PresentationFormat>
  <Paragraphs>109</Paragraphs>
  <Slides>12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Cesta</vt:lpstr>
      <vt:lpstr>1_Cesta</vt:lpstr>
      <vt:lpstr>Rastrový obrázek</vt:lpstr>
      <vt:lpstr>EVROPA</vt:lpstr>
      <vt:lpstr>Prezentace aplikace PowerPoint</vt:lpstr>
      <vt:lpstr>EVROPA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</dc:title>
  <dc:creator>Uživatel</dc:creator>
  <cp:lastModifiedBy>Uživatel</cp:lastModifiedBy>
  <cp:revision>21</cp:revision>
  <dcterms:created xsi:type="dcterms:W3CDTF">2012-11-12T08:02:10Z</dcterms:created>
  <dcterms:modified xsi:type="dcterms:W3CDTF">2012-11-26T12:38:28Z</dcterms:modified>
</cp:coreProperties>
</file>