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744" r:id="rId4"/>
  </p:sldMasterIdLst>
  <p:sldIdLst>
    <p:sldId id="263" r:id="rId5"/>
    <p:sldId id="257" r:id="rId6"/>
    <p:sldId id="256" r:id="rId7"/>
    <p:sldId id="264" r:id="rId8"/>
    <p:sldId id="265" r:id="rId9"/>
    <p:sldId id="267" r:id="rId10"/>
    <p:sldId id="266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3757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0742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5605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1066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196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424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434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9038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6849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497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6120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9302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2416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64197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61506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033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02412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56445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387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75730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06623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32443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57353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50639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088254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12457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66889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21472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16379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94803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04396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13288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1642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312226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866888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67827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24078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495793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103776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648065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285106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431821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500360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1248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B0060-9F40-43FE-A65E-23B663E0BA26}" type="datetimeFigureOut">
              <a:rPr lang="cs-CZ" smtClean="0"/>
              <a:pPr/>
              <a:t>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8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8293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3872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2391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VY_32_INOVACE_16</a:t>
            </a:r>
            <a:r>
              <a:rPr lang="cs-CZ" sz="1800" dirty="0" smtClean="0"/>
              <a:t>_OPAKOVÁNÍ-KOSTRA,SVALY,KREV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OPAKOVÁNÍ-KOSTRA,SVALY,KREV</a:t>
            </a:r>
          </a:p>
          <a:p>
            <a:pPr algn="ctr">
              <a:buNone/>
            </a:pPr>
            <a:r>
              <a:rPr lang="cs-CZ" sz="1800" dirty="0" smtClean="0"/>
              <a:t>Sada</a:t>
            </a:r>
            <a:r>
              <a:rPr lang="cs-CZ" sz="1800" dirty="0" smtClean="0"/>
              <a:t>: 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OPAKOVÁNÍ-KOSTRA,SVALY,KREV</a:t>
            </a:r>
            <a:br>
              <a:rPr lang="cs-CZ" sz="1800" b="1" dirty="0"/>
            </a:br>
            <a:r>
              <a:rPr lang="cs-CZ" sz="1800" b="1" dirty="0"/>
              <a:t>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6949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88032" y="2564904"/>
            <a:ext cx="8311952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OPAKOVÁNÍ</a:t>
            </a:r>
            <a:br>
              <a:rPr lang="cs-CZ" sz="6000" b="1" dirty="0" smtClean="0"/>
            </a:br>
            <a:r>
              <a:rPr lang="cs-CZ" sz="6000" b="1" dirty="0" smtClean="0"/>
              <a:t>-</a:t>
            </a:r>
            <a:r>
              <a:rPr lang="cs-CZ" sz="6000" b="1" dirty="0"/>
              <a:t>KOSTRA</a:t>
            </a:r>
            <a:r>
              <a:rPr lang="cs-CZ" sz="6000" b="1" dirty="0" smtClean="0"/>
              <a:t>, SVALY, KREV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53506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15.03.2013, 8.ročník, III/2, Člověk a příroda, Přírodopis, </a:t>
            </a:r>
            <a:r>
              <a:rPr lang="cs-CZ" dirty="0"/>
              <a:t>OPAKOVÁNÍ-KOSTRA,SVALY,KREV,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7218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8640"/>
            <a:ext cx="7848872" cy="6669360"/>
          </a:xfrm>
        </p:spPr>
        <p:txBody>
          <a:bodyPr>
            <a:normAutofit/>
          </a:bodyPr>
          <a:lstStyle/>
          <a:p>
            <a:pPr marL="742950" indent="-742950" algn="l">
              <a:buFont typeface="+mj-lt"/>
              <a:buAutoNum type="arabicPeriod"/>
            </a:pPr>
            <a:r>
              <a:rPr lang="cs-CZ" sz="4000" dirty="0" smtClean="0">
                <a:solidFill>
                  <a:schemeClr val="tx1"/>
                </a:solidFill>
              </a:rPr>
              <a:t>Z Kolika kostí(přibližně) se skládá kostra člověka?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a</a:t>
            </a:r>
            <a:r>
              <a:rPr lang="cs-CZ" sz="3600" dirty="0" smtClean="0">
                <a:solidFill>
                  <a:schemeClr val="tx1"/>
                </a:solidFill>
              </a:rPr>
              <a:t>si 100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a</a:t>
            </a:r>
            <a:r>
              <a:rPr lang="cs-CZ" sz="3600" dirty="0" smtClean="0">
                <a:solidFill>
                  <a:schemeClr val="tx1"/>
                </a:solidFill>
              </a:rPr>
              <a:t>si 200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a</a:t>
            </a:r>
            <a:r>
              <a:rPr lang="cs-CZ" sz="3600" dirty="0" smtClean="0">
                <a:solidFill>
                  <a:schemeClr val="tx1"/>
                </a:solidFill>
              </a:rPr>
              <a:t>si 300</a:t>
            </a:r>
          </a:p>
          <a:p>
            <a:pPr marL="742950" indent="-742950" algn="l">
              <a:buFont typeface="+mj-lt"/>
              <a:buAutoNum type="arabicPeriod"/>
            </a:pPr>
            <a:r>
              <a:rPr lang="cs-CZ" sz="4000" dirty="0" smtClean="0">
                <a:solidFill>
                  <a:schemeClr val="tx1"/>
                </a:solidFill>
              </a:rPr>
              <a:t>Jaká je funkce kostry člověka?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j</a:t>
            </a:r>
            <a:r>
              <a:rPr lang="cs-CZ" sz="3600" dirty="0" smtClean="0">
                <a:solidFill>
                  <a:schemeClr val="tx1"/>
                </a:solidFill>
              </a:rPr>
              <a:t>en pohybová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ouze pro tvorbu krve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ohybová, ochranná a pro tvorbu krve</a:t>
            </a:r>
          </a:p>
        </p:txBody>
      </p:sp>
      <p:sp>
        <p:nvSpPr>
          <p:cNvPr id="5" name="Ovál 4"/>
          <p:cNvSpPr/>
          <p:nvPr/>
        </p:nvSpPr>
        <p:spPr>
          <a:xfrm>
            <a:off x="827584" y="2132856"/>
            <a:ext cx="3240360" cy="720080"/>
          </a:xfrm>
          <a:prstGeom prst="ellipse">
            <a:avLst/>
          </a:prstGeom>
          <a:noFill/>
          <a:ln w="28575">
            <a:solidFill>
              <a:srgbClr val="FF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43608" y="5517232"/>
            <a:ext cx="7632848" cy="1152128"/>
          </a:xfrm>
          <a:prstGeom prst="ellipse">
            <a:avLst/>
          </a:prstGeom>
          <a:noFill/>
          <a:ln w="28575">
            <a:solidFill>
              <a:srgbClr val="FF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259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8640"/>
            <a:ext cx="7848872" cy="6669360"/>
          </a:xfrm>
        </p:spPr>
        <p:txBody>
          <a:bodyPr>
            <a:normAutofit/>
          </a:bodyPr>
          <a:lstStyle/>
          <a:p>
            <a:pPr algn="l"/>
            <a:r>
              <a:rPr lang="cs-CZ" sz="4000" dirty="0">
                <a:solidFill>
                  <a:schemeClr val="tx1"/>
                </a:solidFill>
              </a:rPr>
              <a:t>3</a:t>
            </a:r>
            <a:r>
              <a:rPr lang="cs-CZ" sz="4000" dirty="0" smtClean="0">
                <a:solidFill>
                  <a:schemeClr val="tx1"/>
                </a:solidFill>
              </a:rPr>
              <a:t>.	Co patří do osové kostry?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 smtClean="0">
                <a:solidFill>
                  <a:schemeClr val="tx1"/>
                </a:solidFill>
              </a:rPr>
              <a:t>páteř, hrudník, hlava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 smtClean="0">
                <a:solidFill>
                  <a:schemeClr val="tx1"/>
                </a:solidFill>
              </a:rPr>
              <a:t>horní a dolní končetiny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 smtClean="0">
                <a:solidFill>
                  <a:schemeClr val="tx1"/>
                </a:solidFill>
              </a:rPr>
              <a:t>levá horní a levá dolní končetina</a:t>
            </a:r>
          </a:p>
          <a:p>
            <a:pPr algn="l"/>
            <a:r>
              <a:rPr lang="cs-CZ" sz="4000" dirty="0">
                <a:solidFill>
                  <a:schemeClr val="tx1"/>
                </a:solidFill>
              </a:rPr>
              <a:t>4</a:t>
            </a:r>
            <a:r>
              <a:rPr lang="cs-CZ" sz="4000" dirty="0" smtClean="0">
                <a:solidFill>
                  <a:schemeClr val="tx1"/>
                </a:solidFill>
              </a:rPr>
              <a:t>.	Z čeho se skládá páteř?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z</a:t>
            </a:r>
            <a:r>
              <a:rPr lang="cs-CZ" sz="3600" dirty="0" smtClean="0">
                <a:solidFill>
                  <a:schemeClr val="tx1"/>
                </a:solidFill>
              </a:rPr>
              <a:t>e žeber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z</a:t>
            </a:r>
            <a:r>
              <a:rPr lang="cs-CZ" sz="3600" dirty="0" smtClean="0">
                <a:solidFill>
                  <a:schemeClr val="tx1"/>
                </a:solidFill>
              </a:rPr>
              <a:t> obratlů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z</a:t>
            </a:r>
            <a:r>
              <a:rPr lang="cs-CZ" sz="3600" dirty="0" smtClean="0">
                <a:solidFill>
                  <a:schemeClr val="tx1"/>
                </a:solidFill>
              </a:rPr>
              <a:t> článků</a:t>
            </a:r>
          </a:p>
        </p:txBody>
      </p:sp>
      <p:sp>
        <p:nvSpPr>
          <p:cNvPr id="4" name="Ovál 3"/>
          <p:cNvSpPr/>
          <p:nvPr/>
        </p:nvSpPr>
        <p:spPr>
          <a:xfrm>
            <a:off x="1763688" y="908720"/>
            <a:ext cx="4824536" cy="720080"/>
          </a:xfrm>
          <a:prstGeom prst="ellipse">
            <a:avLst/>
          </a:prstGeom>
          <a:noFill/>
          <a:ln w="28575">
            <a:solidFill>
              <a:srgbClr val="FF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913892" y="4293096"/>
            <a:ext cx="3240360" cy="720080"/>
          </a:xfrm>
          <a:prstGeom prst="ellipse">
            <a:avLst/>
          </a:prstGeom>
          <a:noFill/>
          <a:ln w="28575">
            <a:solidFill>
              <a:srgbClr val="FF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1999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8640"/>
            <a:ext cx="7848872" cy="6669360"/>
          </a:xfrm>
        </p:spPr>
        <p:txBody>
          <a:bodyPr>
            <a:normAutofit/>
          </a:bodyPr>
          <a:lstStyle/>
          <a:p>
            <a:pPr algn="l"/>
            <a:r>
              <a:rPr lang="cs-CZ" sz="4000" dirty="0">
                <a:solidFill>
                  <a:schemeClr val="tx1"/>
                </a:solidFill>
              </a:rPr>
              <a:t>5</a:t>
            </a:r>
            <a:r>
              <a:rPr lang="cs-CZ" sz="4000" dirty="0" smtClean="0">
                <a:solidFill>
                  <a:schemeClr val="tx1"/>
                </a:solidFill>
              </a:rPr>
              <a:t>.	Na jaké části rozdělujeme kostru hlavy?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č</a:t>
            </a:r>
            <a:r>
              <a:rPr lang="cs-CZ" sz="3600" dirty="0" smtClean="0">
                <a:solidFill>
                  <a:schemeClr val="tx1"/>
                </a:solidFill>
              </a:rPr>
              <a:t>elist a týl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o</a:t>
            </a:r>
            <a:r>
              <a:rPr lang="cs-CZ" sz="3600" dirty="0" smtClean="0">
                <a:solidFill>
                  <a:schemeClr val="tx1"/>
                </a:solidFill>
              </a:rPr>
              <a:t>bličej a temeno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o</a:t>
            </a:r>
            <a:r>
              <a:rPr lang="cs-CZ" sz="3600" dirty="0" smtClean="0">
                <a:solidFill>
                  <a:schemeClr val="tx1"/>
                </a:solidFill>
              </a:rPr>
              <a:t>bličejovou a mozkovou</a:t>
            </a:r>
          </a:p>
          <a:p>
            <a:pPr algn="l"/>
            <a:r>
              <a:rPr lang="cs-CZ" sz="4000" dirty="0">
                <a:solidFill>
                  <a:schemeClr val="tx1"/>
                </a:solidFill>
              </a:rPr>
              <a:t>6</a:t>
            </a:r>
            <a:r>
              <a:rPr lang="cs-CZ" sz="4000" dirty="0" smtClean="0">
                <a:solidFill>
                  <a:schemeClr val="tx1"/>
                </a:solidFill>
              </a:rPr>
              <a:t>.	Vyjmenuj alespoň pět kostí?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n</a:t>
            </a:r>
            <a:r>
              <a:rPr lang="cs-CZ" sz="3600" dirty="0" smtClean="0">
                <a:solidFill>
                  <a:schemeClr val="tx1"/>
                </a:solidFill>
              </a:rPr>
              <a:t>apř.- stehenní, holenní, lýtková, vřetenní, pánevní, týlní, temenní, čelist, lícní, obratle, žebra</a:t>
            </a:r>
          </a:p>
        </p:txBody>
      </p:sp>
      <p:sp>
        <p:nvSpPr>
          <p:cNvPr id="4" name="Ovál 3"/>
          <p:cNvSpPr/>
          <p:nvPr/>
        </p:nvSpPr>
        <p:spPr>
          <a:xfrm>
            <a:off x="1475656" y="2780928"/>
            <a:ext cx="5400600" cy="720080"/>
          </a:xfrm>
          <a:prstGeom prst="ellipse">
            <a:avLst/>
          </a:prstGeom>
          <a:noFill/>
          <a:ln w="28575">
            <a:solidFill>
              <a:srgbClr val="FF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7654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8640"/>
            <a:ext cx="7848872" cy="6669360"/>
          </a:xfrm>
        </p:spPr>
        <p:txBody>
          <a:bodyPr>
            <a:normAutofit/>
          </a:bodyPr>
          <a:lstStyle/>
          <a:p>
            <a:pPr algn="l"/>
            <a:r>
              <a:rPr lang="cs-CZ" sz="4000" dirty="0">
                <a:solidFill>
                  <a:schemeClr val="tx1"/>
                </a:solidFill>
              </a:rPr>
              <a:t>7</a:t>
            </a:r>
            <a:r>
              <a:rPr lang="cs-CZ" sz="4000" dirty="0" smtClean="0">
                <a:solidFill>
                  <a:schemeClr val="tx1"/>
                </a:solidFill>
              </a:rPr>
              <a:t>.	Z Kolika svalů(přibližně) se skládá tělo člověka?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a</a:t>
            </a:r>
            <a:r>
              <a:rPr lang="cs-CZ" sz="3600" dirty="0" smtClean="0">
                <a:solidFill>
                  <a:schemeClr val="tx1"/>
                </a:solidFill>
              </a:rPr>
              <a:t>si 300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a</a:t>
            </a:r>
            <a:r>
              <a:rPr lang="cs-CZ" sz="3600" dirty="0" smtClean="0">
                <a:solidFill>
                  <a:schemeClr val="tx1"/>
                </a:solidFill>
              </a:rPr>
              <a:t>si 600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a</a:t>
            </a:r>
            <a:r>
              <a:rPr lang="cs-CZ" sz="3600" dirty="0" smtClean="0">
                <a:solidFill>
                  <a:schemeClr val="tx1"/>
                </a:solidFill>
              </a:rPr>
              <a:t>si 800</a:t>
            </a:r>
          </a:p>
          <a:p>
            <a:pPr algn="l"/>
            <a:r>
              <a:rPr lang="cs-CZ" sz="4000" dirty="0">
                <a:solidFill>
                  <a:schemeClr val="tx1"/>
                </a:solidFill>
              </a:rPr>
              <a:t>8</a:t>
            </a:r>
            <a:r>
              <a:rPr lang="cs-CZ" sz="4000" dirty="0" smtClean="0">
                <a:solidFill>
                  <a:schemeClr val="tx1"/>
                </a:solidFill>
              </a:rPr>
              <a:t>.	Jaká je funkce svalu u člověka?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j</a:t>
            </a:r>
            <a:r>
              <a:rPr lang="cs-CZ" sz="3600" dirty="0" smtClean="0">
                <a:solidFill>
                  <a:schemeClr val="tx1"/>
                </a:solidFill>
              </a:rPr>
              <a:t>en pohybová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 smtClean="0">
                <a:solidFill>
                  <a:schemeClr val="tx1"/>
                </a:solidFill>
              </a:rPr>
              <a:t>pro tvorbu krve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ohybová, ochranná</a:t>
            </a:r>
          </a:p>
        </p:txBody>
      </p:sp>
      <p:sp>
        <p:nvSpPr>
          <p:cNvPr id="4" name="Ovál 3"/>
          <p:cNvSpPr/>
          <p:nvPr/>
        </p:nvSpPr>
        <p:spPr>
          <a:xfrm>
            <a:off x="1043608" y="2132856"/>
            <a:ext cx="3240360" cy="720080"/>
          </a:xfrm>
          <a:prstGeom prst="ellipse">
            <a:avLst/>
          </a:prstGeom>
          <a:noFill/>
          <a:ln w="28575">
            <a:solidFill>
              <a:srgbClr val="FF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331640" y="5517232"/>
            <a:ext cx="4896544" cy="720080"/>
          </a:xfrm>
          <a:prstGeom prst="ellipse">
            <a:avLst/>
          </a:prstGeom>
          <a:noFill/>
          <a:ln w="28575">
            <a:solidFill>
              <a:srgbClr val="FF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5279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8640"/>
            <a:ext cx="7848872" cy="6669360"/>
          </a:xfrm>
        </p:spPr>
        <p:txBody>
          <a:bodyPr>
            <a:normAutofit/>
          </a:bodyPr>
          <a:lstStyle/>
          <a:p>
            <a:pPr algn="l"/>
            <a:r>
              <a:rPr lang="cs-CZ" sz="4000" dirty="0">
                <a:solidFill>
                  <a:schemeClr val="tx1"/>
                </a:solidFill>
              </a:rPr>
              <a:t>9</a:t>
            </a:r>
            <a:r>
              <a:rPr lang="cs-CZ" sz="4000" dirty="0" smtClean="0">
                <a:solidFill>
                  <a:schemeClr val="tx1"/>
                </a:solidFill>
              </a:rPr>
              <a:t>.	Jak rozdělujeme svaly?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h</a:t>
            </a:r>
            <a:r>
              <a:rPr lang="cs-CZ" sz="3600" dirty="0" smtClean="0">
                <a:solidFill>
                  <a:schemeClr val="tx1"/>
                </a:solidFill>
              </a:rPr>
              <a:t>ladké, kosterní a srdeční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s</a:t>
            </a:r>
            <a:r>
              <a:rPr lang="cs-CZ" sz="3600" dirty="0" smtClean="0">
                <a:solidFill>
                  <a:schemeClr val="tx1"/>
                </a:solidFill>
              </a:rPr>
              <a:t>rdce, kosterní a příčně pruhované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s</a:t>
            </a:r>
            <a:r>
              <a:rPr lang="cs-CZ" sz="3600" dirty="0" smtClean="0">
                <a:solidFill>
                  <a:schemeClr val="tx1"/>
                </a:solidFill>
              </a:rPr>
              <a:t>rdeční a šikmé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10.	Vyjmenuj alespoň 5 svalů?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např.- </a:t>
            </a:r>
            <a:r>
              <a:rPr lang="cs-CZ" sz="3600" dirty="0" smtClean="0">
                <a:solidFill>
                  <a:schemeClr val="tx1"/>
                </a:solidFill>
              </a:rPr>
              <a:t>stehenní, lýtkový, pažní, mimické, žvýkací, břišní, zádový, prsní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115616" y="908720"/>
            <a:ext cx="5976664" cy="720080"/>
          </a:xfrm>
          <a:prstGeom prst="ellipse">
            <a:avLst/>
          </a:prstGeom>
          <a:noFill/>
          <a:ln w="28575">
            <a:solidFill>
              <a:srgbClr val="FF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7654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8640"/>
            <a:ext cx="7848872" cy="6669360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11.	Kolik litrů krve má asi dospělí jedinec?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a</a:t>
            </a:r>
            <a:r>
              <a:rPr lang="cs-CZ" sz="3600" dirty="0" smtClean="0">
                <a:solidFill>
                  <a:schemeClr val="tx1"/>
                </a:solidFill>
              </a:rPr>
              <a:t>si 5-5,5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a</a:t>
            </a:r>
            <a:r>
              <a:rPr lang="cs-CZ" sz="3600" dirty="0" smtClean="0">
                <a:solidFill>
                  <a:schemeClr val="tx1"/>
                </a:solidFill>
              </a:rPr>
              <a:t>si 7,5-8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a</a:t>
            </a:r>
            <a:r>
              <a:rPr lang="cs-CZ" sz="3600" dirty="0" smtClean="0">
                <a:solidFill>
                  <a:schemeClr val="tx1"/>
                </a:solidFill>
              </a:rPr>
              <a:t>si 3-4.5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12.	Jaké znáš krevní částice?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 smtClean="0">
                <a:solidFill>
                  <a:schemeClr val="tx1"/>
                </a:solidFill>
              </a:rPr>
              <a:t>Červené a bílé krvinky, krevní destičky</a:t>
            </a:r>
          </a:p>
        </p:txBody>
      </p:sp>
      <p:sp>
        <p:nvSpPr>
          <p:cNvPr id="4" name="Ovál 3"/>
          <p:cNvSpPr/>
          <p:nvPr/>
        </p:nvSpPr>
        <p:spPr>
          <a:xfrm>
            <a:off x="971600" y="1484784"/>
            <a:ext cx="3240360" cy="720080"/>
          </a:xfrm>
          <a:prstGeom prst="ellipse">
            <a:avLst/>
          </a:prstGeom>
          <a:noFill/>
          <a:ln w="28575">
            <a:solidFill>
              <a:srgbClr val="FF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6297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8640"/>
            <a:ext cx="7848872" cy="6669360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13.	Kyslíka oxid uhličitý přenášejí?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č</a:t>
            </a:r>
            <a:r>
              <a:rPr lang="cs-CZ" sz="3600" dirty="0" smtClean="0">
                <a:solidFill>
                  <a:schemeClr val="tx1"/>
                </a:solidFill>
              </a:rPr>
              <a:t>ervené krvinky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 smtClean="0">
                <a:solidFill>
                  <a:schemeClr val="tx1"/>
                </a:solidFill>
              </a:rPr>
              <a:t>bílé krvinky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k</a:t>
            </a:r>
            <a:r>
              <a:rPr lang="cs-CZ" sz="3600" dirty="0" smtClean="0">
                <a:solidFill>
                  <a:schemeClr val="tx1"/>
                </a:solidFill>
              </a:rPr>
              <a:t>revní destičky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14.	Na zástavě krve při vnějším poranění se podílejí?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č</a:t>
            </a:r>
            <a:r>
              <a:rPr lang="cs-CZ" sz="3600" dirty="0" smtClean="0">
                <a:solidFill>
                  <a:schemeClr val="tx1"/>
                </a:solidFill>
              </a:rPr>
              <a:t>ervené krvinky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b</a:t>
            </a:r>
            <a:r>
              <a:rPr lang="cs-CZ" sz="3600" dirty="0" smtClean="0">
                <a:solidFill>
                  <a:schemeClr val="tx1"/>
                </a:solidFill>
              </a:rPr>
              <a:t>ílé krvinky</a:t>
            </a:r>
          </a:p>
          <a:p>
            <a:pPr marL="1200150" lvl="1" indent="-742950" algn="l">
              <a:buFont typeface="+mj-lt"/>
              <a:buAutoNum type="alphaLcParenR"/>
            </a:pPr>
            <a:r>
              <a:rPr lang="cs-CZ" sz="3600" dirty="0">
                <a:solidFill>
                  <a:schemeClr val="tx1"/>
                </a:solidFill>
              </a:rPr>
              <a:t>k</a:t>
            </a:r>
            <a:r>
              <a:rPr lang="cs-CZ" sz="3600" dirty="0" smtClean="0">
                <a:solidFill>
                  <a:schemeClr val="tx1"/>
                </a:solidFill>
              </a:rPr>
              <a:t>revní destičky</a:t>
            </a:r>
          </a:p>
        </p:txBody>
      </p:sp>
      <p:sp>
        <p:nvSpPr>
          <p:cNvPr id="2" name="Ovál 1"/>
          <p:cNvSpPr/>
          <p:nvPr/>
        </p:nvSpPr>
        <p:spPr>
          <a:xfrm>
            <a:off x="1259632" y="908720"/>
            <a:ext cx="3744416" cy="720080"/>
          </a:xfrm>
          <a:prstGeom prst="ellipse">
            <a:avLst/>
          </a:prstGeom>
          <a:noFill/>
          <a:ln w="28575">
            <a:solidFill>
              <a:srgbClr val="FF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475656" y="5517232"/>
            <a:ext cx="3496022" cy="720080"/>
          </a:xfrm>
          <a:prstGeom prst="ellipse">
            <a:avLst/>
          </a:prstGeom>
          <a:noFill/>
          <a:ln w="28575">
            <a:solidFill>
              <a:srgbClr val="FF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6297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  <p:bldP spid="4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8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80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Motiv systému Office</vt:lpstr>
      <vt:lpstr>1_Motiv systému Office</vt:lpstr>
      <vt:lpstr>2_Motiv systému Office</vt:lpstr>
      <vt:lpstr>8_Motiv systému Office</vt:lpstr>
      <vt:lpstr>Snímek 1</vt:lpstr>
      <vt:lpstr>OPAKOVÁNÍ -KOSTRA, SVALY, KREV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 HORNÍCH KONČETIN</dc:title>
  <dc:creator>0K2T</dc:creator>
  <cp:lastModifiedBy>Dum</cp:lastModifiedBy>
  <cp:revision>18</cp:revision>
  <dcterms:created xsi:type="dcterms:W3CDTF">2013-01-29T19:59:11Z</dcterms:created>
  <dcterms:modified xsi:type="dcterms:W3CDTF">2013-04-05T07:14:40Z</dcterms:modified>
</cp:coreProperties>
</file>