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696" r:id="rId3"/>
    <p:sldMasterId id="2147483708" r:id="rId4"/>
    <p:sldMasterId id="2147483720" r:id="rId5"/>
    <p:sldMasterId id="2147483732" r:id="rId6"/>
  </p:sldMasterIdLst>
  <p:notesMasterIdLst>
    <p:notesMasterId r:id="rId24"/>
  </p:notesMasterIdLst>
  <p:handoutMasterIdLst>
    <p:handoutMasterId r:id="rId25"/>
  </p:handoutMasterIdLst>
  <p:sldIdLst>
    <p:sldId id="256" r:id="rId7"/>
    <p:sldId id="325" r:id="rId8"/>
    <p:sldId id="326" r:id="rId9"/>
    <p:sldId id="338" r:id="rId10"/>
    <p:sldId id="340" r:id="rId11"/>
    <p:sldId id="339" r:id="rId12"/>
    <p:sldId id="331" r:id="rId13"/>
    <p:sldId id="345" r:id="rId14"/>
    <p:sldId id="348" r:id="rId15"/>
    <p:sldId id="349" r:id="rId16"/>
    <p:sldId id="350" r:id="rId17"/>
    <p:sldId id="351" r:id="rId18"/>
    <p:sldId id="329" r:id="rId19"/>
    <p:sldId id="346" r:id="rId20"/>
    <p:sldId id="332" r:id="rId21"/>
    <p:sldId id="352" r:id="rId22"/>
    <p:sldId id="353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  <a:srgbClr val="333300"/>
    <a:srgbClr val="FF7C80"/>
    <a:srgbClr val="663300"/>
    <a:srgbClr val="5D9040"/>
    <a:srgbClr val="990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99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16F24A-01AA-4DF0-AF27-FF37458A4AB3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F51787-FED3-46AC-94FB-F1B5843936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68750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30F81F-573E-4779-9DDA-D4D8FCBF11E8}" type="datetimeFigureOut">
              <a:rPr lang="cs-CZ" smtClean="0"/>
              <a:t>5.4.2013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5AA29B-6BDD-43A0-B9D7-39EB4F34D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268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5AA29B-6BDD-43A0-B9D7-39EB4F34D0BC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8039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9BE5C-E189-4F96-A47A-C04028897870}" type="datetime1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2206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BBB96-A7CC-4D56-B586-B3B5C902E333}" type="datetime1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266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A7F11-7414-40F4-8C28-CB4738D5DEBD}" type="datetime1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5119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D3409-EB07-4DEC-AF83-C12F69C69731}" type="datetime1">
              <a:rPr lang="cs-CZ" smtClean="0"/>
              <a:t>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2530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9836E-CF79-4292-A0E0-5A9CD9FA229F}" type="datetime1">
              <a:rPr lang="cs-CZ" smtClean="0"/>
              <a:t>5.4.2013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72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CE917-8E27-4DC9-9742-368D28596ACE}" type="datetime1">
              <a:rPr lang="cs-CZ" smtClean="0"/>
              <a:t>5.4.2013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464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573A0-2655-4988-832A-B7D32C78AD34}" type="datetime1">
              <a:rPr lang="cs-CZ" smtClean="0"/>
              <a:t>5.4.2013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1742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3E6E2-FBE4-41FE-B372-18062AC18258}" type="datetime1">
              <a:rPr lang="cs-CZ" smtClean="0"/>
              <a:t>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3910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94F03-0C86-4423-9209-01F15B451C10}" type="datetime1">
              <a:rPr lang="cs-CZ" smtClean="0"/>
              <a:t>5.4.2013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122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B5D0C-ED5D-482E-80A9-D095D7FF2E0A}" type="datetime1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5580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2531A-8879-4964-B13F-129904E164C4}" type="datetime1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62538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C5A6-DACA-4D4F-8DDF-88539A76E996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3352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71EF6-9981-47F3-98F2-0E9DAF9AB5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822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0863D-F267-4657-BF5D-38477CA510C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1851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1B993-1A14-4387-8BD2-503220D609D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652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A99F6-1595-4F79-AFB7-9338E45926B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2443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14FE2-C40B-438B-97F5-E653F47AC53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79084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67DF5A-0AA5-4657-85CA-0B63F7CF2E8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4726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6070D-C042-4BF9-8A92-61992CC8BB6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68730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05BB5-4AC7-4566-BDD1-09D8FA919F6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8840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9C55F-C8E6-4DA7-BA89-6198D4DF81A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33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182AA-6A5E-4EC7-8F1A-D8A0BF785AB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90008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E3144-96D9-4181-99FA-C19ECB7D60A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27382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D980E-3C3B-4D29-9AA5-AD1471AE8AE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8587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04D73-8369-48DE-9BAC-79027F157C0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0506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6B30C-CB4F-4BDF-AEDC-C3DEE536E5C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4512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909B6-1839-45D1-BBD9-A781AE1FCDA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59353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812B9-8E37-48CB-A1A6-EE88C5F94F5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7547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222E1-E562-4018-A884-961C29E2AAF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7181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FE356-8B13-4BA9-89C4-E0B48980CC0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6254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DB10-461A-422A-A0C5-2965763F897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9339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9F9D7-E25E-41BF-B141-AF0FD8F3CD4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3255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A658-2FCE-4C05-AA23-6C3F910AB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3349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2538-A259-4DB1-B687-BF95D21C61D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80174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823AF-B3D5-4486-A268-49CED87942E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2822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4F641-113F-41C8-857C-F16AE90C1C8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09955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9947C-20CF-4A8D-8918-A78D19B9D6C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667945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D9F1C-B56A-4C30-9B7B-6B5B77F47CC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8918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441FC-258F-4EF5-BC84-DB9F62CCF82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21086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7D0AE-8C62-4214-A484-D8447443C27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20175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5DBA5-E49C-46A2-97E1-775424D7A45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43501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62085-EA9D-4FB4-A8BE-38F6F271261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6315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BF5C3-733B-465C-8357-471C992BBE4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4259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176A7-3917-44AE-97F7-DAADBBD8E96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17355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1E107-24F0-41C9-89FB-E645B0AFB78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71884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A385E-9FC9-422F-BA43-D1C1C21E714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9501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08362-3ACD-479C-AC20-4922B6B2417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45777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DD314-4EB6-49DE-9A35-FEE75A324A1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24094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51863-B1BE-4591-8031-F6B4D2BE7C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38128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F1106-957A-4DAF-BF5D-9D2D807DC9E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10652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FCE5F1-D4E5-4FB9-B44B-F3935FE32D3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18542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9F3F0-0FD2-488B-AA72-93BD1F599C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59822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1F12D-023D-4C53-AD37-7F3747FCF74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39497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7B591-5BFE-4989-B39B-58DEFC5B02C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03404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4BB49-1875-47C3-A375-2C4505E6F4B6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24306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CBD35-9DBA-4E4C-AD48-E26F4582E5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38707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F77FC-6B13-41E4-B759-38349207BF3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11427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38226-E539-453D-A0D9-3E0EC3FFBED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20383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C251C-2E54-40DB-9C84-8D2CBA1D0E3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51409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81C1C-2529-40BC-A3B8-CF29734AF24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67922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E832-0FF1-49DC-A375-599ED6A98E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63036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438BB-21DE-4456-9F92-2EABB539B54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110091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22212-CAAF-4B70-B26E-D75070098E1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19350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6B354-CF25-4C22-9D50-05C18BB9478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95366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E2B3D-6262-4B31-9448-53BC957720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991603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24E91-EAD1-4AB9-8D33-ACB68539F94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7205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6">
                <a:lumMod val="75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51194-3152-4017-B6B2-D53D6D5A488F}" type="datetime1">
              <a:rPr lang="cs-CZ" smtClean="0"/>
              <a:t>5.4.2013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20951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90CA4-7B65-4B5A-834B-254F9286743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824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850566-07C1-4FBF-8377-3A7F3AECCEB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822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EB63C-D092-4346-ACE5-DF67817BFB00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183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A64C4-B071-472B-A843-8629CF311396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868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03C598-C37B-4415-9A04-7DFD1ABF0E2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t>5.4.2013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B8F9F-0679-46C4-96D9-181D83F0D88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688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1"/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730623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DIAMANT</a:t>
            </a:r>
            <a:br>
              <a:rPr lang="pl-P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VY_32_INOVACE_17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Sada 5</a:t>
            </a:r>
          </a:p>
          <a:p>
            <a:r>
              <a:rPr lang="pl-P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Rozmanitost přírody</a:t>
            </a:r>
          </a:p>
          <a:p>
            <a:r>
              <a:rPr lang="pl-PL" sz="21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Autor: Mgr. Iveta Mocharová</a:t>
            </a:r>
          </a:p>
          <a:p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ZŠ a MŠ Dešná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IT </a:t>
            </a:r>
            <a:r>
              <a:rPr lang="en-US" dirty="0" err="1" smtClean="0">
                <a:solidFill>
                  <a:schemeClr val="bg1"/>
                </a:solidFill>
              </a:rPr>
              <a:t>ve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škole</a:t>
            </a:r>
            <a:r>
              <a:rPr lang="en-US" dirty="0" smtClean="0">
                <a:solidFill>
                  <a:schemeClr val="bg1"/>
                </a:solidFill>
              </a:rPr>
              <a:t>  1622­/21/7.1.4/2010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76672"/>
            <a:ext cx="5407025" cy="1046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65125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IT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chemeClr val="bg1"/>
                </a:solidFill>
              </a:rPr>
              <a:t>ve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škole</a:t>
            </a:r>
            <a:r>
              <a:rPr lang="en-US" dirty="0" smtClean="0">
                <a:solidFill>
                  <a:schemeClr val="bg1"/>
                </a:solidFill>
              </a:rPr>
              <a:t>  1622­/21/7.1.4/2010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188640"/>
            <a:ext cx="82809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3600" b="1" i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Mineralogie</a:t>
            </a:r>
            <a:r>
              <a:rPr lang="cs-CZ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j</a:t>
            </a:r>
            <a:r>
              <a:rPr lang="cs-CZ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 </a:t>
            </a:r>
            <a:r>
              <a:rPr lang="cs-CZ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vědní disciplína, zabývající se minerály (nerosty), jejich vnitřní stavbou, vzhledem, fyzikálními a chemickými vlastnostmi, jejich </a:t>
            </a:r>
            <a:r>
              <a:rPr lang="cs-CZ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vznikem, </a:t>
            </a:r>
            <a:r>
              <a:rPr lang="cs-CZ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přeměnami v </a:t>
            </a:r>
            <a:r>
              <a:rPr lang="cs-CZ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přírodě a </a:t>
            </a:r>
            <a:r>
              <a:rPr lang="cs-CZ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možností technického využití</a:t>
            </a:r>
            <a:r>
              <a:rPr lang="cs-CZ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cs-CZ" sz="3600" i="1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Nerost</a:t>
            </a:r>
            <a:r>
              <a:rPr lang="cs-CZ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je přirozená </a:t>
            </a:r>
            <a:r>
              <a:rPr lang="cs-CZ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součást zemské kůry (minerál, hornina i některé další látky, např. plyny), kterou lze </a:t>
            </a:r>
            <a:r>
              <a:rPr lang="cs-CZ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přímo </a:t>
            </a:r>
            <a:r>
              <a:rPr lang="cs-CZ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nebo po zpracování použít pro potřeby </a:t>
            </a:r>
            <a:r>
              <a:rPr lang="cs-CZ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lidstva.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73610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5">
                <a:lumMod val="60000"/>
                <a:lumOff val="4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IT </a:t>
            </a:r>
            <a:r>
              <a:rPr lang="en-US" dirty="0" err="1" smtClean="0">
                <a:solidFill>
                  <a:schemeClr val="bg1"/>
                </a:solidFill>
              </a:rPr>
              <a:t>ve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škole</a:t>
            </a:r>
            <a:r>
              <a:rPr lang="en-US" dirty="0" smtClean="0">
                <a:solidFill>
                  <a:schemeClr val="bg1"/>
                </a:solidFill>
              </a:rPr>
              <a:t>  1622­/21/7.1.4/2010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211960" y="188640"/>
            <a:ext cx="493204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nejtvrdší známý přírodní minerál (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nerost) a 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jedna z nejtvrdších látek . Vzniká v zemské kůře za vysokých teplot a tlaků v ultrabazických vyvřelinách. Diamanty se průmyslově těží v ohromných povrchových dolech. Nejstarší naleziště diamantů jsou známa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Indii (oblast </a:t>
            </a:r>
            <a:r>
              <a:rPr lang="cs-CZ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Golgonda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),</a:t>
            </a:r>
            <a:endParaRPr lang="cs-CZ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Brazílii (stát </a:t>
            </a:r>
            <a:r>
              <a:rPr lang="cs-CZ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Minas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Gerais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Jižní Africe a 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Rusku. </a:t>
            </a:r>
          </a:p>
          <a:p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 nás nalezen 2 x (Dlažkovice, Chrášťany). 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971600" y="307975"/>
            <a:ext cx="228460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u="sng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Diamant</a:t>
            </a:r>
            <a:endParaRPr lang="cs-CZ" sz="4400" b="1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 descr="File:Rough diamo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284" y="1867249"/>
            <a:ext cx="4841717" cy="3644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554435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09466" y="340847"/>
            <a:ext cx="57887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Největší diamantový důl světa</a:t>
            </a:r>
          </a:p>
        </p:txBody>
      </p:sp>
      <p:sp>
        <p:nvSpPr>
          <p:cNvPr id="4" name="Popisek se šipkou doleva 3"/>
          <p:cNvSpPr/>
          <p:nvPr/>
        </p:nvSpPr>
        <p:spPr>
          <a:xfrm>
            <a:off x="6239385" y="340848"/>
            <a:ext cx="2797111" cy="6094024"/>
          </a:xfrm>
          <a:prstGeom prst="leftArrowCallou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 </a:t>
            </a:r>
            <a:r>
              <a:rPr lang="cs-CZ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Město </a:t>
            </a:r>
            <a:r>
              <a:rPr lang="cs-CZ" sz="3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Mirny</a:t>
            </a:r>
            <a:r>
              <a:rPr lang="cs-CZ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Rusko, východní Sibiř. Šachta je 525 m hluboká a její průměr je 1 200 m.</a:t>
            </a:r>
          </a:p>
        </p:txBody>
      </p:sp>
      <p:pic>
        <p:nvPicPr>
          <p:cNvPr id="1028" name="Picture 4" descr="http://nd01.jxs.cz/793/666/512ed11ed3_46465408_o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11" y="1257806"/>
            <a:ext cx="6071074" cy="4907497"/>
          </a:xfrm>
          <a:prstGeom prst="rect">
            <a:avLst/>
          </a:prstGeom>
          <a:noFill/>
          <a:ln w="38100">
            <a:solidFill>
              <a:schemeClr val="bg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lů 6"/>
          <p:cNvSpPr/>
          <p:nvPr/>
        </p:nvSpPr>
        <p:spPr>
          <a:xfrm>
            <a:off x="2961532" y="1412776"/>
            <a:ext cx="484632" cy="978408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60547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484784"/>
            <a:ext cx="8136905" cy="4824535"/>
          </a:xfrm>
          <a:prstGeom prst="rect">
            <a:avLst/>
          </a:prstGeom>
          <a:ln w="9525">
            <a:solidFill>
              <a:srgbClr val="0070C0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9512" y="116632"/>
            <a:ext cx="878497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latin typeface="Times New Roman" pitchFamily="18" charset="0"/>
                <a:cs typeface="Times New Roman" pitchFamily="18" charset="0"/>
              </a:rPr>
              <a:t>Nákladní auto </a:t>
            </a:r>
            <a:r>
              <a:rPr lang="cs-CZ" sz="3600" b="1" u="sng" dirty="0" err="1" smtClean="0">
                <a:latin typeface="Times New Roman" pitchFamily="18" charset="0"/>
                <a:cs typeface="Times New Roman" pitchFamily="18" charset="0"/>
              </a:rPr>
              <a:t>Belaz</a:t>
            </a:r>
            <a:r>
              <a:rPr lang="cs-CZ" sz="32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- patří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mezi největší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na světě, jeho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rozměry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: délka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13 m, šířka 7 m a výška 6 m.</a:t>
            </a:r>
          </a:p>
        </p:txBody>
      </p:sp>
    </p:spTree>
    <p:extLst>
      <p:ext uri="{BB962C8B-B14F-4D97-AF65-F5344CB8AC3E}">
        <p14:creationId xmlns:p14="http://schemas.microsoft.com/office/powerpoint/2010/main" val="191820426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2703"/>
            <a:ext cx="8640960" cy="620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Šipka dolů 2"/>
          <p:cNvSpPr/>
          <p:nvPr/>
        </p:nvSpPr>
        <p:spPr>
          <a:xfrm rot="19372691">
            <a:off x="7829683" y="2931508"/>
            <a:ext cx="342350" cy="1036652"/>
          </a:xfrm>
          <a:prstGeom prst="down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51520" y="142703"/>
            <a:ext cx="65309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Šipka označuje nákladní auto </a:t>
            </a:r>
            <a:r>
              <a:rPr lang="cs-CZ" sz="32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Belaz</a:t>
            </a:r>
            <a:r>
              <a:rPr lang="cs-CZ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5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Nejznámější je využití diamantů ve </a:t>
            </a:r>
            <a:r>
              <a:rPr lang="cs-CZ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šperkařství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593" y="1556792"/>
            <a:ext cx="7413788" cy="48019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chemeClr val="tx1"/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09730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36712"/>
            <a:ext cx="5472608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0386" y="836713"/>
            <a:ext cx="4464496" cy="4968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831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88640"/>
            <a:ext cx="871296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Diamant</a:t>
            </a: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cs-CZ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Koh</a:t>
            </a: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-i-</a:t>
            </a:r>
            <a:r>
              <a:rPr lang="cs-CZ" sz="28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noor</a:t>
            </a: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(v překladu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Hora světla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),pochází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 Indie, má 105 karátů. Jeho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současným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vlastníkem je anglická královna Alžběta II.,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je součástí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korunovačních klenotů. Jeho hodnota je nevyčíslitelná. Zajímavostí je, že všichni muži, kteří ho kdy vlastnili, zemřeli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292080" y="2636911"/>
            <a:ext cx="36724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Ke </a:t>
            </a:r>
            <a:r>
              <a:rPr lang="cs-CZ" sz="2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Koh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-i-</a:t>
            </a:r>
            <a:r>
              <a:rPr lang="cs-CZ" sz="24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nooru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se vztahuje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řada legend. 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Původ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pověsti o jeho prokletí pochází z indického textu, který se v souvislosti s </a:t>
            </a:r>
            <a:r>
              <a:rPr lang="cs-CZ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tímto diamantem objevuje v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roce 1306: </a:t>
            </a:r>
            <a:r>
              <a:rPr lang="cs-CZ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„Ten</a:t>
            </a:r>
            <a:r>
              <a:rPr lang="cs-CZ" sz="24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kdo diamant vlastní, vlastní celý svět, ale zná také všechna jeho </a:t>
            </a:r>
            <a:r>
              <a:rPr lang="cs-CZ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neštěstí“. </a:t>
            </a:r>
            <a:endParaRPr lang="cs-CZ" sz="2400" b="1" i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IT </a:t>
            </a:r>
            <a:r>
              <a:rPr lang="en-US" dirty="0" err="1" smtClean="0">
                <a:solidFill>
                  <a:schemeClr val="tx1"/>
                </a:solidFill>
              </a:rPr>
              <a:t>ve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škole</a:t>
            </a:r>
            <a:r>
              <a:rPr lang="en-US" dirty="0" smtClean="0">
                <a:solidFill>
                  <a:schemeClr val="tx1"/>
                </a:solidFill>
              </a:rPr>
              <a:t>  1622­/21/7.1.4/2010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46018"/>
            <a:ext cx="4394256" cy="35912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rgbClr val="C00000"/>
            </a:solidFill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5495675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33151"/>
            <a:ext cx="4506182" cy="3798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47828"/>
            <a:ext cx="892899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Oko </a:t>
            </a:r>
            <a:r>
              <a:rPr lang="cs-CZ" sz="3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Bráhmy </a:t>
            </a:r>
            <a:r>
              <a:rPr lang="cs-CZ" sz="2600" dirty="0">
                <a:solidFill>
                  <a:srgbClr val="9BBB59">
                    <a:lumMod val="60000"/>
                    <a:lumOff val="40000"/>
                  </a:srgbClr>
                </a:solidFill>
                <a:latin typeface="Times New Roman" pitchFamily="18" charset="0"/>
                <a:cs typeface="Times New Roman" pitchFamily="18" charset="0"/>
              </a:rPr>
              <a:t>je také známo pod svým druhým názvem </a:t>
            </a:r>
            <a:r>
              <a:rPr lang="cs-CZ" sz="2600" dirty="0">
                <a:solidFill>
                  <a:prstClr val="white">
                    <a:lumMod val="85000"/>
                  </a:prstClr>
                </a:solidFill>
                <a:latin typeface="Times New Roman" pitchFamily="18" charset="0"/>
                <a:cs typeface="Times New Roman" pitchFamily="18" charset="0"/>
              </a:rPr>
              <a:t>Černý </a:t>
            </a:r>
            <a:r>
              <a:rPr lang="cs-CZ" sz="2600" dirty="0" err="1">
                <a:solidFill>
                  <a:prstClr val="white">
                    <a:lumMod val="85000"/>
                  </a:prstClr>
                </a:solidFill>
                <a:latin typeface="Times New Roman" pitchFamily="18" charset="0"/>
                <a:cs typeface="Times New Roman" pitchFamily="18" charset="0"/>
              </a:rPr>
              <a:t>Orlov</a:t>
            </a:r>
            <a:r>
              <a:rPr lang="cs-CZ" sz="2600" dirty="0">
                <a:solidFill>
                  <a:prstClr val="white">
                    <a:lumMod val="8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dirty="0">
                <a:solidFill>
                  <a:srgbClr val="9BBB59">
                    <a:lumMod val="60000"/>
                    <a:lumOff val="40000"/>
                  </a:srgbClr>
                </a:solidFill>
                <a:latin typeface="Times New Roman" pitchFamily="18" charset="0"/>
                <a:cs typeface="Times New Roman" pitchFamily="18" charset="0"/>
              </a:rPr>
              <a:t>(podle </a:t>
            </a:r>
            <a:r>
              <a:rPr lang="cs-CZ" sz="2600" dirty="0" smtClean="0">
                <a:solidFill>
                  <a:srgbClr val="9BBB59">
                    <a:lumMod val="60000"/>
                    <a:lumOff val="40000"/>
                  </a:srgbClr>
                </a:solidFill>
                <a:latin typeface="Times New Roman" pitchFamily="18" charset="0"/>
                <a:cs typeface="Times New Roman" pitchFamily="18" charset="0"/>
              </a:rPr>
              <a:t>prvního majitele, který ho vlastnil).  </a:t>
            </a:r>
            <a:r>
              <a:rPr lang="cs-CZ" sz="2600" dirty="0">
                <a:solidFill>
                  <a:srgbClr val="9BBB59">
                    <a:lumMod val="60000"/>
                    <a:lumOff val="40000"/>
                  </a:srgbClr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2600" dirty="0" smtClean="0">
                <a:solidFill>
                  <a:srgbClr val="9BBB59">
                    <a:lumMod val="60000"/>
                    <a:lumOff val="40000"/>
                  </a:srgbClr>
                </a:solidFill>
                <a:latin typeface="Times New Roman" pitchFamily="18" charset="0"/>
                <a:cs typeface="Times New Roman" pitchFamily="18" charset="0"/>
              </a:rPr>
              <a:t>yl </a:t>
            </a:r>
            <a:r>
              <a:rPr lang="cs-CZ" sz="2600" dirty="0">
                <a:solidFill>
                  <a:srgbClr val="9BBB59">
                    <a:lumMod val="60000"/>
                    <a:lumOff val="40000"/>
                  </a:srgbClr>
                </a:solidFill>
                <a:latin typeface="Times New Roman" pitchFamily="18" charset="0"/>
                <a:cs typeface="Times New Roman" pitchFamily="18" charset="0"/>
              </a:rPr>
              <a:t>nalezen v Indii, má 67,5 karátů. V současnosti jej má ve své sbírce Dennis </a:t>
            </a:r>
            <a:r>
              <a:rPr lang="cs-CZ" sz="2600" dirty="0" err="1">
                <a:solidFill>
                  <a:srgbClr val="9BBB59">
                    <a:lumMod val="60000"/>
                    <a:lumOff val="40000"/>
                  </a:srgbClr>
                </a:solidFill>
                <a:latin typeface="Times New Roman" pitchFamily="18" charset="0"/>
                <a:cs typeface="Times New Roman" pitchFamily="18" charset="0"/>
              </a:rPr>
              <a:t>Petimezas</a:t>
            </a:r>
            <a:r>
              <a:rPr lang="cs-CZ" sz="2600" dirty="0">
                <a:solidFill>
                  <a:srgbClr val="9BBB59">
                    <a:lumMod val="60000"/>
                    <a:lumOff val="40000"/>
                  </a:srgbClr>
                </a:solidFill>
                <a:latin typeface="Times New Roman" pitchFamily="18" charset="0"/>
                <a:cs typeface="Times New Roman" pitchFamily="18" charset="0"/>
              </a:rPr>
              <a:t>, americký dealer s diamanty. Cena je odhadována na dva miliony dolarů. Z jeho vlastníků tři zemřeli.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860032" y="2492896"/>
            <a:ext cx="4176464" cy="3970318"/>
          </a:xfrm>
          <a:prstGeom prst="rect">
            <a:avLst/>
          </a:prstGeom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Podle legendy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je kámen spojován se smrtí dvou ruských princezen,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které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ho vlastnily: </a:t>
            </a:r>
            <a:r>
              <a:rPr lang="cs-CZ" sz="28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Leonilla</a:t>
            </a:r>
            <a:r>
              <a:rPr lang="cs-CZ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Bariatinsky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spáchala v roce 1947 sebevraždu  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 o měsíc později </a:t>
            </a:r>
            <a:r>
              <a:rPr lang="cs-CZ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si vzala  život i </a:t>
            </a:r>
            <a:r>
              <a:rPr lang="cs-CZ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Nadia </a:t>
            </a:r>
            <a:r>
              <a:rPr lang="cs-CZ" sz="28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Vyegin-Orlov</a:t>
            </a:r>
            <a:r>
              <a:rPr lang="cs-CZ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IT </a:t>
            </a:r>
            <a:r>
              <a:rPr lang="en-US" dirty="0" err="1" smtClean="0">
                <a:solidFill>
                  <a:schemeClr val="tx1"/>
                </a:solidFill>
              </a:rPr>
              <a:t>ve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škole</a:t>
            </a:r>
            <a:r>
              <a:rPr lang="en-US" dirty="0" smtClean="0">
                <a:solidFill>
                  <a:schemeClr val="tx1"/>
                </a:solidFill>
              </a:rPr>
              <a:t>  1622­/21/7.1.4/2010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4093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3" y="116632"/>
            <a:ext cx="5401411" cy="206210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32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Diamant </a:t>
            </a:r>
            <a:r>
              <a:rPr lang="cs-CZ" sz="3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Blue Hope</a:t>
            </a:r>
            <a:r>
              <a:rPr lang="cs-CZ" sz="3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(modrá </a:t>
            </a:r>
            <a:r>
              <a:rPr lang="cs-CZ" sz="32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naděje),jeden </a:t>
            </a:r>
            <a:r>
              <a:rPr lang="cs-CZ" sz="3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z nejznámějších diamantů světa. Má tmavě modrou barvu a přes </a:t>
            </a:r>
            <a:r>
              <a:rPr lang="cs-CZ" sz="32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45 </a:t>
            </a:r>
            <a:r>
              <a:rPr lang="cs-CZ" sz="3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karátů.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5652120" y="116632"/>
            <a:ext cx="3384376" cy="6555641"/>
          </a:xfrm>
          <a:prstGeom prst="rect">
            <a:avLst/>
          </a:prstGeom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Doprovází ho smolná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řada 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pověstí a legend. Údajně 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každému, kdo ho vlastnil, přinesl 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neštěstí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Vlastnil ho i  </a:t>
            </a:r>
            <a:r>
              <a:rPr lang="cs-CZ" sz="28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Ludvík XIV., poté ho vlastnila rodina </a:t>
            </a:r>
            <a:r>
              <a:rPr lang="cs-CZ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Hopů, která celá zemřela v </a:t>
            </a:r>
            <a:r>
              <a:rPr lang="cs-CZ" sz="28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chudobě a šílenství</a:t>
            </a:r>
            <a:r>
              <a:rPr lang="cs-CZ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28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Podobný osud pak potkal i jeho další vlastníky, rodinu </a:t>
            </a:r>
            <a:r>
              <a:rPr lang="cs-CZ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McLean</a:t>
            </a:r>
            <a:r>
              <a:rPr lang="cs-CZ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nebo </a:t>
            </a:r>
            <a:r>
              <a:rPr lang="cs-CZ" sz="28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francouzského </a:t>
            </a:r>
            <a:r>
              <a:rPr lang="cs-CZ" sz="28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obchodníka </a:t>
            </a:r>
            <a:r>
              <a:rPr lang="cs-CZ" sz="2800" dirty="0" err="1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Colota</a:t>
            </a:r>
            <a:r>
              <a:rPr lang="cs-CZ" sz="28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IT </a:t>
            </a:r>
            <a:r>
              <a:rPr lang="en-US" dirty="0" err="1" smtClean="0">
                <a:solidFill>
                  <a:schemeClr val="tx1"/>
                </a:solidFill>
              </a:rPr>
              <a:t>ve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škole</a:t>
            </a:r>
            <a:r>
              <a:rPr lang="en-US" dirty="0" smtClean="0">
                <a:solidFill>
                  <a:schemeClr val="tx1"/>
                </a:solidFill>
              </a:rPr>
              <a:t>  1622­/21/7.1.4/2010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0888"/>
            <a:ext cx="5029132" cy="38884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31541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132856"/>
            <a:ext cx="5904656" cy="4158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88640"/>
            <a:ext cx="8856984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4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Cullinan</a:t>
            </a:r>
            <a:r>
              <a:rPr lang="cs-CZ" sz="36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(Hvězda Afriky) - největší z dosud známých diamantů,  byl nalezen roku 1905 v jámě dolu </a:t>
            </a:r>
            <a:r>
              <a:rPr lang="cs-CZ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Premier</a:t>
            </a:r>
            <a:r>
              <a:rPr lang="cs-CZ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u Pretorie v </a:t>
            </a:r>
            <a:r>
              <a:rPr lang="cs-CZ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Transwalu</a:t>
            </a:r>
            <a:r>
              <a:rPr lang="cs-CZ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10208" y="2503800"/>
            <a:ext cx="28056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Měl hmotnost 3 106 k a byl pojmenován po řediteli společnosti </a:t>
            </a:r>
            <a:r>
              <a:rPr lang="cs-CZ" sz="3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Cullinanovi</a:t>
            </a:r>
            <a:r>
              <a:rPr lang="cs-CZ" sz="3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IT </a:t>
            </a:r>
            <a:r>
              <a:rPr lang="en-US" dirty="0" err="1" smtClean="0">
                <a:solidFill>
                  <a:schemeClr val="tx1"/>
                </a:solidFill>
              </a:rPr>
              <a:t>ve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škole</a:t>
            </a:r>
            <a:r>
              <a:rPr lang="en-US" dirty="0" smtClean="0">
                <a:solidFill>
                  <a:schemeClr val="tx1"/>
                </a:solidFill>
              </a:rPr>
              <a:t>  1622­/21/7.1.4/2010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67387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2">
                <a:lumMod val="40000"/>
                <a:lumOff val="60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IT </a:t>
            </a:r>
            <a:r>
              <a:rPr lang="en-US" dirty="0" err="1" smtClean="0">
                <a:solidFill>
                  <a:schemeClr val="bg1"/>
                </a:solidFill>
              </a:rPr>
              <a:t>ve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škole</a:t>
            </a:r>
            <a:r>
              <a:rPr lang="en-US" dirty="0" smtClean="0">
                <a:solidFill>
                  <a:schemeClr val="bg1"/>
                </a:solidFill>
              </a:rPr>
              <a:t>  1622­/21/7.1.4/2010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188640"/>
            <a:ext cx="871296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Aby vynikly jeho optické vlastnosti, je vybrušován do tvaru speciálního mnohostěnu </a:t>
            </a:r>
            <a:endParaRPr lang="cs-CZ" sz="3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3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3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Velikost </a:t>
            </a:r>
            <a:r>
              <a:rPr lang="cs-CZ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diamantu se vyjadřuje v karátech. Karát je jednotka hmotnosti používaná v klenotnictví pro </a:t>
            </a:r>
            <a:r>
              <a:rPr lang="cs-CZ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drahokamy.</a:t>
            </a:r>
            <a:endParaRPr lang="cs-CZ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Šipka doleva 7"/>
          <p:cNvSpPr/>
          <p:nvPr/>
        </p:nvSpPr>
        <p:spPr>
          <a:xfrm>
            <a:off x="5364088" y="2024142"/>
            <a:ext cx="2376264" cy="916680"/>
          </a:xfrm>
          <a:prstGeom prst="leftArrow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riliantu.</a:t>
            </a:r>
            <a:endParaRPr lang="cs-CZ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975" y="1600579"/>
            <a:ext cx="2838450" cy="2352675"/>
          </a:xfrm>
          <a:prstGeom prst="rect">
            <a:avLst/>
          </a:prstGeom>
          <a:noFill/>
          <a:ln w="28575">
            <a:solidFill>
              <a:schemeClr val="bg2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4103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363601"/>
            <a:ext cx="3812635" cy="59867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Popisek se šipkou doleva 1"/>
          <p:cNvSpPr/>
          <p:nvPr/>
        </p:nvSpPr>
        <p:spPr>
          <a:xfrm>
            <a:off x="3781466" y="476672"/>
            <a:ext cx="4894990" cy="5760640"/>
          </a:xfrm>
          <a:prstGeom prst="leftArrowCallout">
            <a:avLst>
              <a:gd name="adj1" fmla="val 11082"/>
              <a:gd name="adj2" fmla="val 19721"/>
              <a:gd name="adj3" fmla="val 25000"/>
              <a:gd name="adj4" fmla="val 64977"/>
            </a:avLst>
          </a:prstGeom>
          <a:solidFill>
            <a:srgbClr val="3333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  <a:t>Henry Morse</a:t>
            </a:r>
          </a:p>
          <a:p>
            <a:pPr algn="ctr"/>
            <a:r>
              <a:rPr lang="cs-CZ" sz="44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- vynálezce prvního moderního briliantového brusu.</a:t>
            </a:r>
            <a:endParaRPr lang="cs-CZ" sz="4400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IT </a:t>
            </a:r>
            <a:r>
              <a:rPr lang="en-US" dirty="0" err="1" smtClean="0">
                <a:solidFill>
                  <a:schemeClr val="tx1"/>
                </a:solidFill>
              </a:rPr>
              <a:t>ve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škole</a:t>
            </a:r>
            <a:r>
              <a:rPr lang="en-US" dirty="0" smtClean="0">
                <a:solidFill>
                  <a:schemeClr val="tx1"/>
                </a:solidFill>
              </a:rPr>
              <a:t>  1622­/21/7.1.4/2010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893672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0" y="116632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Velmi </a:t>
            </a:r>
            <a:r>
              <a:rPr lang="cs-CZ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významné je využití diamantů </a:t>
            </a:r>
            <a:r>
              <a:rPr lang="cs-CZ" sz="32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 průmyslu</a:t>
            </a:r>
            <a:r>
              <a:rPr lang="cs-CZ" sz="3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006563"/>
            <a:ext cx="3816424" cy="27824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Popisek se šipkou nahoru 6"/>
          <p:cNvSpPr/>
          <p:nvPr/>
        </p:nvSpPr>
        <p:spPr>
          <a:xfrm>
            <a:off x="5148064" y="3645024"/>
            <a:ext cx="3672408" cy="2664296"/>
          </a:xfrm>
          <a:prstGeom prst="upArrowCallout">
            <a:avLst/>
          </a:prstGeom>
          <a:solidFill>
            <a:schemeClr val="bg2">
              <a:lumMod val="40000"/>
              <a:lumOff val="60000"/>
            </a:schemeClr>
          </a:solidFill>
          <a:ln w="571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Diamantové jádrové korunky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kroužkem určené </a:t>
            </a:r>
            <a:r>
              <a:rPr lang="cs-CZ" sz="2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 vrtání </a:t>
            </a:r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betonu.</a:t>
            </a:r>
            <a:endParaRPr lang="cs-CZ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www.profi-tools.cz/shops/9721/images-goods/Plus%20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08720"/>
            <a:ext cx="331236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pisek se šipkou nahoru 3"/>
          <p:cNvSpPr/>
          <p:nvPr/>
        </p:nvSpPr>
        <p:spPr>
          <a:xfrm>
            <a:off x="683568" y="3717032"/>
            <a:ext cx="3888432" cy="2592288"/>
          </a:xfrm>
          <a:prstGeom prst="upArrowCallout">
            <a:avLst/>
          </a:prstGeom>
          <a:solidFill>
            <a:schemeClr val="bg2">
              <a:lumMod val="40000"/>
              <a:lumOff val="60000"/>
            </a:schemeClr>
          </a:solidFill>
          <a:ln w="571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4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Diamantové kotouče </a:t>
            </a:r>
            <a:r>
              <a:rPr lang="cs-CZ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slouží k dělení a broušení kamene, počínaje asfaltem až po zámkovou dlažbu. </a:t>
            </a:r>
          </a:p>
        </p:txBody>
      </p:sp>
    </p:spTree>
    <p:extLst>
      <p:ext uri="{BB962C8B-B14F-4D97-AF65-F5344CB8AC3E}">
        <p14:creationId xmlns:p14="http://schemas.microsoft.com/office/powerpoint/2010/main" val="218112821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81405" y="404664"/>
            <a:ext cx="892899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Text - http://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cs.wikipedia.org/wiki/Mineralogie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Text - http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://geologie.vsb.cz/loziska/loziska/zakladni_pojmy.html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Text -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http://cs.wikipedia.org/wiki/Diamant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dirty="0" err="1">
                <a:latin typeface="Times New Roman" pitchFamily="18" charset="0"/>
                <a:cs typeface="Times New Roman" pitchFamily="18" charset="0"/>
              </a:rPr>
              <a:t>Unknown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USGS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employee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Commons.wikimedia.org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Rough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diamond.jpg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[cit. 2011-04-01]. Dostupné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jako volné dílo na 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WWW: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http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://commons.wikimedia.org/wiki/File:Rough_diamond.jpg?uselang=cs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ext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i obrázky - http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heartblog.blog.cz/rubrika/ruzne/3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 - http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://infinity.elfkam.net/files/images/clanky/diamantovydul/01.jpg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Důl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- http://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nd01.jxs.cz/793/666/512ed11ed3_46465408_o2.jpg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Důl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- http://nd02.jxs.cz/517/478/07a3f72877_52377721_o2.jpg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Korunka - http://nd04.jxs.cz/074/888/1bf4b2de03_71272569_o2.jpg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Prsten - http://nd01.jxs.cz/798/645/e3db5ba629_40950965_o2.jpg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Prsten - http://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nd01.jxs.cz/313/957/bd6bd90dfc_40951032_o2.jpg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Commons.wikimedia.org: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Imperial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State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Crown.JPG.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[cit. 2011-04-01]. Dostupné jako volné dílo na WWW:              </a:t>
            </a:r>
          </a:p>
          <a:p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commons.wikimedia.org/wiki/File:Imperial_State_Crown.JPG?uselang=cs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 smtClean="0"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Oko Bráhmy - http</a:t>
            </a:r>
            <a:r>
              <a:rPr lang="cs-CZ" dirty="0"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://www.gamepark.cz/pictures/00/16/44/164407.jpg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cs-CZ" dirty="0" smtClean="0"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Blue </a:t>
            </a:r>
            <a:r>
              <a:rPr lang="cs-CZ" dirty="0"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Hope  </a:t>
            </a:r>
            <a:r>
              <a:rPr lang="cs-CZ" b="1" dirty="0"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http://nd01.jxs.cz/165/598/70e6fb3951_33262215_o2.jpg 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Cullinan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- http://www.rekordy.org/obr/nejvetsi_diamant.jpg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Gregory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Phillips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.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Commons.wikimedia.org: CZ brilliant.jpg[cit. 2011-04-01]. Dostupné pod licencí </a:t>
            </a:r>
            <a:r>
              <a:rPr lang="cs-CZ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Uveďte autora-Zachovejte licenci 3.0 </a:t>
            </a:r>
            <a:r>
              <a:rPr lang="cs-CZ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Unported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na WWW: http://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commons.wikimedia.org/wiki/File:CZ_brilliant.jpg?uselang=cs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90122" y="35332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ZDROJE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2770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99691" y="332656"/>
            <a:ext cx="88569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Text - http://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matama.blog.cz/1102/2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Obrázek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- http://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diamant.hustej.net/obrazky/morse.jpg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Diamantový kotouč - http://www.profi-tools.cz/shops/9721/images-goods/Plus%2010.jpg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Diamantové korunky -  http://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www.porculaprofi.cz/wp-content/uploads/j%C3%A1drov%C3%BD-vrt%C3%A1k-1-2-150x69.jpg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Text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http://www.gamepark.cz/najzahadnejsie_3_diamanty_sveta_540804.htm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Text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http://ententyckuv.blog.cz/0802/titanic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://www.volny.cz/p_strnad/zajimavosti.html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Text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http://7pedia.org/wiki/Diamant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prastene-holky.blog.cz/1205/smrtonosne-diamanty-kdo-je-vlastnil-zemrel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http://infinity.elfkam.net/index.php?dir=clanky&amp;file=diamantovydul&amp;cr=10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Zpracováno 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programu  Microsoft  PowerPoint 2010 – licenci koupila ZŠ Dešná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29730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3582</TotalTime>
  <Words>894</Words>
  <Application>Microsoft Office PowerPoint</Application>
  <PresentationFormat>Předvádění na obrazovce (4:3)</PresentationFormat>
  <Paragraphs>86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6</vt:i4>
      </vt:variant>
      <vt:variant>
        <vt:lpstr>Nadpisy snímků</vt:lpstr>
      </vt:variant>
      <vt:variant>
        <vt:i4>17</vt:i4>
      </vt:variant>
    </vt:vector>
  </HeadingPairs>
  <TitlesOfParts>
    <vt:vector size="23" baseType="lpstr">
      <vt:lpstr>Motiv systému Office</vt:lpstr>
      <vt:lpstr>1_Motiv systému Office</vt:lpstr>
      <vt:lpstr>2_Motiv systému Office</vt:lpstr>
      <vt:lpstr>3_Motiv systému Office</vt:lpstr>
      <vt:lpstr>4_Motiv systému Office</vt:lpstr>
      <vt:lpstr>5_Motiv systému Office</vt:lpstr>
      <vt:lpstr>DIAMANT VY_32_INOVACE_17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Nejznámější je využití diamantů ve šperkařství.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Mgr. Adamová</cp:lastModifiedBy>
  <cp:revision>265</cp:revision>
  <dcterms:created xsi:type="dcterms:W3CDTF">2011-02-24T13:32:51Z</dcterms:created>
  <dcterms:modified xsi:type="dcterms:W3CDTF">2013-04-05T11:45:13Z</dcterms:modified>
</cp:coreProperties>
</file>