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heel spokes="8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/>
          <p:nvPr/>
        </p:nvPicPr>
        <p:blipFill>
          <a:blip r:embed="rId3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32656"/>
            <a:ext cx="2295525" cy="360040"/>
          </a:xfrm>
          <a:prstGeom prst="rect">
            <a:avLst/>
          </a:prstGeom>
          <a:noFill/>
          <a:extLst/>
        </p:spPr>
      </p:pic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692696"/>
            <a:ext cx="6552728" cy="1638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Obrázek 5" descr="Hlavička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259632" y="2276872"/>
            <a:ext cx="6552728" cy="3966035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78698"/>
          </a:xfrm>
        </p:spPr>
        <p:txBody>
          <a:bodyPr>
            <a:normAutofit fontScale="90000"/>
          </a:bodyPr>
          <a:lstStyle/>
          <a:p>
            <a:r>
              <a:rPr lang="cs-CZ" sz="8900" b="1" dirty="0" smtClean="0"/>
              <a:t>g  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1. Vyhledej v básni všechna  </a:t>
            </a:r>
            <a:r>
              <a:rPr lang="cs-CZ" b="1" dirty="0" smtClean="0">
                <a:solidFill>
                  <a:srgbClr val="FF0000"/>
                </a:solidFill>
              </a:rPr>
              <a:t>g   G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100" b="1" dirty="0" smtClean="0">
                <a:solidFill>
                  <a:srgbClr val="0070C0"/>
                </a:solidFill>
              </a:rPr>
              <a:t>g   -  dej do modrého kroužku                       </a:t>
            </a: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b="1" dirty="0" smtClean="0">
                <a:solidFill>
                  <a:srgbClr val="FF0000"/>
                </a:solidFill>
              </a:rPr>
              <a:t>G  -  dej do červeného kroužku</a:t>
            </a:r>
            <a:r>
              <a:rPr lang="cs-CZ" sz="3100" dirty="0" smtClean="0">
                <a:solidFill>
                  <a:srgbClr val="FF0000"/>
                </a:solidFill>
              </a:rPr>
              <a:t/>
            </a:r>
            <a:br>
              <a:rPr lang="cs-CZ" sz="3100" dirty="0" smtClean="0">
                <a:solidFill>
                  <a:srgbClr val="FF0000"/>
                </a:solidFill>
              </a:rPr>
            </a:br>
            <a:r>
              <a:rPr lang="cs-CZ" sz="3100" b="1" dirty="0" smtClean="0">
                <a:solidFill>
                  <a:srgbClr val="FF0000"/>
                </a:solidFill>
              </a:rPr>
              <a:t> 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5300" b="1" dirty="0" smtClean="0"/>
              <a:t>Gusto, Gusto, Gustíku,</a:t>
            </a:r>
            <a:r>
              <a:rPr lang="cs-CZ" sz="5300" dirty="0" smtClean="0"/>
              <a:t/>
            </a:r>
            <a:br>
              <a:rPr lang="cs-CZ" sz="5300" dirty="0" smtClean="0"/>
            </a:br>
            <a:r>
              <a:rPr lang="cs-CZ" sz="5300" b="1" dirty="0" smtClean="0"/>
              <a:t>g  je jak půl preclíku.</a:t>
            </a:r>
            <a:r>
              <a:rPr lang="cs-CZ" sz="5300" dirty="0" smtClean="0"/>
              <a:t/>
            </a:r>
            <a:br>
              <a:rPr lang="cs-CZ" sz="5300" dirty="0" smtClean="0"/>
            </a:br>
            <a:r>
              <a:rPr lang="cs-CZ" sz="5300" b="1" dirty="0" smtClean="0"/>
              <a:t>Guma jako křížala,</a:t>
            </a:r>
            <a:r>
              <a:rPr lang="cs-CZ" sz="5300" dirty="0" smtClean="0"/>
              <a:t/>
            </a:r>
            <a:br>
              <a:rPr lang="cs-CZ" sz="5300" dirty="0" smtClean="0"/>
            </a:br>
            <a:r>
              <a:rPr lang="cs-CZ" sz="5300" b="1" dirty="0" smtClean="0"/>
              <a:t>g  je tenká žížala.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Přečti slova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692696"/>
            <a:ext cx="9144000" cy="5112568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3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4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5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6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3999" cy="6857999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7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3999" cy="6857999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8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ybarvy vozík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4" y="0"/>
            <a:ext cx="7056784" cy="1412776"/>
          </a:xfrm>
          <a:prstGeom prst="rect">
            <a:avLst/>
          </a:prstGeom>
        </p:spPr>
      </p:pic>
      <p:pic>
        <p:nvPicPr>
          <p:cNvPr id="3" name="Obrázek 2" descr="sken 1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27584" y="1577336"/>
            <a:ext cx="7344816" cy="4299936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čarami odděl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908720"/>
            <a:ext cx="9144000" cy="4248472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řečti věty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3999" cy="6858000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7. Některé  zvíře ze cvičení číslo 6 nakresli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24000" y="1397000"/>
          <a:ext cx="6096000" cy="41202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41202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 descr="MH90043813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24187" y="1881187"/>
            <a:ext cx="3095625" cy="3095625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GEPAR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869160"/>
            <a:ext cx="7772400" cy="899815"/>
          </a:xfrm>
        </p:spPr>
        <p:txBody>
          <a:bodyPr/>
          <a:lstStyle/>
          <a:p>
            <a:r>
              <a:rPr lang="cs-CZ" dirty="0" smtClean="0"/>
              <a:t>                                            K O n E C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60649"/>
            <a:ext cx="7772400" cy="1728191"/>
          </a:xfrm>
        </p:spPr>
        <p:txBody>
          <a:bodyPr anchor="t">
            <a:normAutofit lnSpcReduction="10000"/>
          </a:bodyPr>
          <a:lstStyle/>
          <a:p>
            <a:r>
              <a:rPr lang="cs-CZ" sz="1400" dirty="0" smtClean="0"/>
              <a:t> </a:t>
            </a:r>
          </a:p>
          <a:p>
            <a:r>
              <a:rPr lang="cs-CZ" sz="1400" b="1" dirty="0" smtClean="0">
                <a:solidFill>
                  <a:schemeClr val="tx1"/>
                </a:solidFill>
              </a:rPr>
              <a:t>Zdroje, obrázky, citace:</a:t>
            </a:r>
            <a:endParaRPr lang="cs-CZ" sz="1400" dirty="0" smtClean="0">
              <a:solidFill>
                <a:schemeClr val="tx1"/>
              </a:solidFill>
            </a:endParaRPr>
          </a:p>
          <a:p>
            <a:r>
              <a:rPr lang="cs-CZ" sz="1400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Autor fotografie a na fotografii s gepardem </a:t>
            </a:r>
            <a:r>
              <a:rPr lang="cs-CZ" sz="1400" dirty="0" smtClean="0">
                <a:solidFill>
                  <a:schemeClr val="tx1"/>
                </a:solidFill>
              </a:rPr>
              <a:t> Bc. Jiří </a:t>
            </a:r>
            <a:r>
              <a:rPr lang="cs-CZ" sz="1400" dirty="0" smtClean="0">
                <a:solidFill>
                  <a:schemeClr val="tx1"/>
                </a:solidFill>
              </a:rPr>
              <a:t>Ševčík.  Použití  fotografie povoleno autorem.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Říkadlo z publikace Říkadla, strana 14, sestavila a vybrala Květoslava Santlerová, vydala Jitka Spiesová, Brno.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Obrázky sady MS Office.</a:t>
            </a:r>
            <a:endParaRPr lang="cs-CZ" sz="1400" dirty="0">
              <a:solidFill>
                <a:schemeClr val="tx1"/>
              </a:solidFill>
            </a:endParaRPr>
          </a:p>
        </p:txBody>
      </p:sp>
      <p:pic>
        <p:nvPicPr>
          <p:cNvPr id="4" name="Obrázek 3" descr="MB9000885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59832" y="2564904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17 PPT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17 PPT</Template>
  <TotalTime>1</TotalTime>
  <Words>17</Words>
  <Application>Microsoft Office PowerPoint</Application>
  <PresentationFormat>Předvádění na obrazovce (4:3)</PresentationFormat>
  <Paragraphs>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DUM 17 PPT</vt:lpstr>
      <vt:lpstr>Snímek 1</vt:lpstr>
      <vt:lpstr>g  G 1. Vyhledej v básni všechna  g   G g   -  dej do modrého kroužku                        G  -  dej do červeného kroužku   Gusto, Gusto, Gustíku, g  je jak půl preclíku. Guma jako křížala, g  je tenká žížala. 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7. Některé  zvíře ze cvičení číslo 6 nakresli </vt:lpstr>
      <vt:lpstr>Snímek 16</vt:lpstr>
      <vt:lpstr>                                            K O n E C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Jirka</cp:lastModifiedBy>
  <cp:revision>1</cp:revision>
  <dcterms:created xsi:type="dcterms:W3CDTF">2013-04-04T14:21:42Z</dcterms:created>
  <dcterms:modified xsi:type="dcterms:W3CDTF">2013-04-04T14:22:58Z</dcterms:modified>
</cp:coreProperties>
</file>