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smtClean="0"/>
            <a:t>VY_32_INOVACE_3B_03_</a:t>
          </a:r>
          <a:r>
            <a:rPr lang="cs-CZ" sz="2000" b="0" baseline="0" dirty="0" err="1" smtClean="0"/>
            <a:t>Jobs</a:t>
          </a:r>
          <a:r>
            <a:rPr lang="cs-CZ" sz="2000" b="0" baseline="0" dirty="0" smtClean="0"/>
            <a:t> </a:t>
          </a:r>
          <a:r>
            <a:rPr lang="cs-CZ" sz="2000" b="0" baseline="0" dirty="0" smtClean="0"/>
            <a:t>1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únor 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Petra </a:t>
          </a:r>
          <a:r>
            <a:rPr lang="cs-CZ" sz="2000" b="0" dirty="0" err="1" smtClean="0">
              <a:solidFill>
                <a:schemeClr val="tx1"/>
              </a:solidFill>
            </a:rPr>
            <a:t>Dušánková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C9479C-DE64-40DE-843B-3E0507E1F784}" type="presOf" srcId="{CEBA0FA6-500F-48B5-B7A1-B51529BD38F2}" destId="{CAD3E342-3400-4A52-8AAC-15B5BF88AABE}" srcOrd="0" destOrd="0" presId="urn:microsoft.com/office/officeart/2005/8/layout/target3"/>
    <dgm:cxn modelId="{0A376A51-0D9C-4F7A-A39E-030337DFA505}" type="presOf" srcId="{B651F6E3-6281-48DB-9319-2AEAFDAE7572}" destId="{619D679B-A015-4ECF-8348-D1034C574F40}" srcOrd="0" destOrd="0" presId="urn:microsoft.com/office/officeart/2005/8/layout/target3"/>
    <dgm:cxn modelId="{124B2592-63F9-4551-99A3-5956085A42A8}" type="presOf" srcId="{D8197B8C-B260-4A16-BDF4-0947B075E274}" destId="{25B08C86-7E15-44DC-BE7F-FFB55DD49D12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C8E70DB9-6A2F-4B38-80AC-69A835A42A7C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B8B272-1A6F-4BCE-A93A-677C2FCEC30E}" type="presOf" srcId="{BBE1F95E-D5AA-436D-B4F5-748C3834552C}" destId="{B5AA812A-7391-47E3-B3BF-07AB9DC3D00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A3B4B87B-DB9D-4626-AAFB-6C0C8555376C}" type="presOf" srcId="{D1B46980-6531-4606-95E6-44980827E919}" destId="{6140AFEC-043D-4C43-A2F9-D0F5331DF3A3}" srcOrd="0" destOrd="0" presId="urn:microsoft.com/office/officeart/2005/8/layout/target3"/>
    <dgm:cxn modelId="{C74E5530-5B7B-456A-A745-E49557B9B159}" type="presOf" srcId="{D1D4F407-5343-4D3F-B5B9-D407B03CAEB4}" destId="{AED2198E-93D5-4001-81B4-73124B309672}" srcOrd="1" destOrd="0" presId="urn:microsoft.com/office/officeart/2005/8/layout/target3"/>
    <dgm:cxn modelId="{C1DA9134-0296-4F23-A050-5BB37F4732B4}" type="presOf" srcId="{CEBA0FA6-500F-48B5-B7A1-B51529BD38F2}" destId="{02176FA0-10E9-44DC-9A54-485A362F109B}" srcOrd="1" destOrd="0" presId="urn:microsoft.com/office/officeart/2005/8/layout/target3"/>
    <dgm:cxn modelId="{79CA259F-8CEF-4A0E-86E3-5F3C5167F133}" type="presOf" srcId="{D1D4F407-5343-4D3F-B5B9-D407B03CAEB4}" destId="{D005CE8C-CC26-4C3E-AC11-E15060ECD759}" srcOrd="0" destOrd="0" presId="urn:microsoft.com/office/officeart/2005/8/layout/target3"/>
    <dgm:cxn modelId="{45DBF691-477A-467C-9ACD-5702A6ADF5EA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B5F283B-2CB3-406A-AAFC-0D9870414669}" type="presOf" srcId="{757F3AB3-0718-4624-B441-E567A8F0AB56}" destId="{333A1088-737F-45CB-B68E-254E46348037}" srcOrd="0" destOrd="0" presId="urn:microsoft.com/office/officeart/2005/8/layout/target3"/>
    <dgm:cxn modelId="{98AF33A3-0714-4D1B-B6B1-F5020469D742}" type="presOf" srcId="{4C35D32F-0EAB-4CD7-82EE-45574DC2A586}" destId="{890E4F0B-2866-4A3F-A3C7-2A14B1797930}" srcOrd="1" destOrd="0" presId="urn:microsoft.com/office/officeart/2005/8/layout/target3"/>
    <dgm:cxn modelId="{267B4F5A-F58E-47C2-BAA2-2285AE81D980}" type="presOf" srcId="{D1B46980-6531-4606-95E6-44980827E919}" destId="{2BE915AB-18AA-4053-B92C-3BFC9ED204BB}" srcOrd="1" destOrd="0" presId="urn:microsoft.com/office/officeart/2005/8/layout/target3"/>
    <dgm:cxn modelId="{314BC07F-FD33-4DFB-85D2-350ED45E29F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2B692E5-2CC9-4DDD-A9F7-7738F7D29E92}" type="presOf" srcId="{BBE1F95E-D5AA-436D-B4F5-748C3834552C}" destId="{A5C228C9-6EC4-4821-934B-9E2EFBAB449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81B64FC-B582-4DB1-BC76-8BCE54BB47EF}" type="presParOf" srcId="{333A1088-737F-45CB-B68E-254E46348037}" destId="{F5ABB229-8D3B-4694-996A-96F23CF14429}" srcOrd="0" destOrd="0" presId="urn:microsoft.com/office/officeart/2005/8/layout/target3"/>
    <dgm:cxn modelId="{F90F63D2-3AAE-4A4A-87C4-1AE6787ACC1C}" type="presParOf" srcId="{333A1088-737F-45CB-B68E-254E46348037}" destId="{F41139FD-01EE-4571-8B17-4FB00FC51163}" srcOrd="1" destOrd="0" presId="urn:microsoft.com/office/officeart/2005/8/layout/target3"/>
    <dgm:cxn modelId="{B2E5BFB5-E314-400D-A5CA-2188D0227B16}" type="presParOf" srcId="{333A1088-737F-45CB-B68E-254E46348037}" destId="{D005CE8C-CC26-4C3E-AC11-E15060ECD759}" srcOrd="2" destOrd="0" presId="urn:microsoft.com/office/officeart/2005/8/layout/target3"/>
    <dgm:cxn modelId="{FBD60258-9E69-4B9D-8511-E83784F18BF8}" type="presParOf" srcId="{333A1088-737F-45CB-B68E-254E46348037}" destId="{2C702D82-9B77-49B7-9568-BB8EB47C3372}" srcOrd="3" destOrd="0" presId="urn:microsoft.com/office/officeart/2005/8/layout/target3"/>
    <dgm:cxn modelId="{42BA68BA-3406-414F-BE31-1920D8DD3325}" type="presParOf" srcId="{333A1088-737F-45CB-B68E-254E46348037}" destId="{A52A0455-90FF-4808-ABD0-F02540D31D5A}" srcOrd="4" destOrd="0" presId="urn:microsoft.com/office/officeart/2005/8/layout/target3"/>
    <dgm:cxn modelId="{20DEB96C-A95F-4AE0-B0C1-641557BFCA29}" type="presParOf" srcId="{333A1088-737F-45CB-B68E-254E46348037}" destId="{6140AFEC-043D-4C43-A2F9-D0F5331DF3A3}" srcOrd="5" destOrd="0" presId="urn:microsoft.com/office/officeart/2005/8/layout/target3"/>
    <dgm:cxn modelId="{B4B3BC4E-D134-45D3-9450-4E73408495CC}" type="presParOf" srcId="{333A1088-737F-45CB-B68E-254E46348037}" destId="{9358AC05-5D7D-4327-9F80-1AD486AEA664}" srcOrd="6" destOrd="0" presId="urn:microsoft.com/office/officeart/2005/8/layout/target3"/>
    <dgm:cxn modelId="{88305F3F-46EC-478E-BA4F-6F699034DDFE}" type="presParOf" srcId="{333A1088-737F-45CB-B68E-254E46348037}" destId="{313FC574-E1CD-4FB4-B054-0B805CE0447D}" srcOrd="7" destOrd="0" presId="urn:microsoft.com/office/officeart/2005/8/layout/target3"/>
    <dgm:cxn modelId="{35D3D790-C293-4D1A-8AE4-C69E0773F0BC}" type="presParOf" srcId="{333A1088-737F-45CB-B68E-254E46348037}" destId="{619D679B-A015-4ECF-8348-D1034C574F40}" srcOrd="8" destOrd="0" presId="urn:microsoft.com/office/officeart/2005/8/layout/target3"/>
    <dgm:cxn modelId="{77E9C42A-B07A-4936-81B0-DCDE83AB0CA3}" type="presParOf" srcId="{333A1088-737F-45CB-B68E-254E46348037}" destId="{322283A8-4A27-4CDA-BAE3-F381106A9174}" srcOrd="9" destOrd="0" presId="urn:microsoft.com/office/officeart/2005/8/layout/target3"/>
    <dgm:cxn modelId="{3E711B95-218D-4408-BD08-4EB3B41F77C9}" type="presParOf" srcId="{333A1088-737F-45CB-B68E-254E46348037}" destId="{FFC9F71D-1B4F-4AD9-A4A6-86ADEFC8AF5C}" srcOrd="10" destOrd="0" presId="urn:microsoft.com/office/officeart/2005/8/layout/target3"/>
    <dgm:cxn modelId="{357F24CA-257A-4372-8204-07115C179CE2}" type="presParOf" srcId="{333A1088-737F-45CB-B68E-254E46348037}" destId="{25B08C86-7E15-44DC-BE7F-FFB55DD49D12}" srcOrd="11" destOrd="0" presId="urn:microsoft.com/office/officeart/2005/8/layout/target3"/>
    <dgm:cxn modelId="{B3F7AA4F-7B66-430F-BA8E-23882A4E79AF}" type="presParOf" srcId="{333A1088-737F-45CB-B68E-254E46348037}" destId="{76644BE8-9D7C-4C09-B250-3D10AF48CBB7}" srcOrd="12" destOrd="0" presId="urn:microsoft.com/office/officeart/2005/8/layout/target3"/>
    <dgm:cxn modelId="{3F4311DA-3428-436A-94ED-0AE839C86E16}" type="presParOf" srcId="{333A1088-737F-45CB-B68E-254E46348037}" destId="{EE85B701-7295-41C0-BA7A-34D3756A2AE6}" srcOrd="13" destOrd="0" presId="urn:microsoft.com/office/officeart/2005/8/layout/target3"/>
    <dgm:cxn modelId="{3FF87801-1AF4-4037-801E-283E13EF5C0B}" type="presParOf" srcId="{333A1088-737F-45CB-B68E-254E46348037}" destId="{8BEBB6EC-1DAA-4CAC-8A25-BC0FCBD5DBD5}" srcOrd="14" destOrd="0" presId="urn:microsoft.com/office/officeart/2005/8/layout/target3"/>
    <dgm:cxn modelId="{4F50C177-F91D-46C2-830F-329D92855B37}" type="presParOf" srcId="{333A1088-737F-45CB-B68E-254E46348037}" destId="{5955ED15-90AA-4F08-A8A5-1ED70581E58B}" srcOrd="15" destOrd="0" presId="urn:microsoft.com/office/officeart/2005/8/layout/target3"/>
    <dgm:cxn modelId="{B0B0AEBC-23C0-4D1F-A555-34B8100AEF10}" type="presParOf" srcId="{333A1088-737F-45CB-B68E-254E46348037}" destId="{26528689-9DF4-4685-8F23-BABDBD774F07}" srcOrd="16" destOrd="0" presId="urn:microsoft.com/office/officeart/2005/8/layout/target3"/>
    <dgm:cxn modelId="{AE39F4CD-45EB-4BAF-9F1E-1600BDBDE962}" type="presParOf" srcId="{333A1088-737F-45CB-B68E-254E46348037}" destId="{CAD3E342-3400-4A52-8AAC-15B5BF88AABE}" srcOrd="17" destOrd="0" presId="urn:microsoft.com/office/officeart/2005/8/layout/target3"/>
    <dgm:cxn modelId="{82EA62DB-97CF-4858-B3F3-08780147045F}" type="presParOf" srcId="{333A1088-737F-45CB-B68E-254E46348037}" destId="{486F9B35-3F77-4B86-95AC-C956F2B86E44}" srcOrd="18" destOrd="0" presId="urn:microsoft.com/office/officeart/2005/8/layout/target3"/>
    <dgm:cxn modelId="{9E7AAD44-71DD-4872-8950-3684B640CF30}" type="presParOf" srcId="{333A1088-737F-45CB-B68E-254E46348037}" destId="{FE72208B-B9B5-47BF-B463-2DC6D6185814}" srcOrd="19" destOrd="0" presId="urn:microsoft.com/office/officeart/2005/8/layout/target3"/>
    <dgm:cxn modelId="{E6CEFDF0-DE5B-4BB2-BD6F-FFE24572DAE0}" type="presParOf" srcId="{333A1088-737F-45CB-B68E-254E46348037}" destId="{A5C228C9-6EC4-4821-934B-9E2EFBAB4497}" srcOrd="20" destOrd="0" presId="urn:microsoft.com/office/officeart/2005/8/layout/target3"/>
    <dgm:cxn modelId="{704AE8E8-5D2A-4B5C-8D19-D5C545D3BB64}" type="presParOf" srcId="{333A1088-737F-45CB-B68E-254E46348037}" destId="{AED2198E-93D5-4001-81B4-73124B309672}" srcOrd="21" destOrd="0" presId="urn:microsoft.com/office/officeart/2005/8/layout/target3"/>
    <dgm:cxn modelId="{87400D3E-BEE9-4877-810C-D4D613AEFD77}" type="presParOf" srcId="{333A1088-737F-45CB-B68E-254E46348037}" destId="{2BE915AB-18AA-4053-B92C-3BFC9ED204BB}" srcOrd="22" destOrd="0" presId="urn:microsoft.com/office/officeart/2005/8/layout/target3"/>
    <dgm:cxn modelId="{763A02E8-9B96-4D3C-866D-80093D20DD12}" type="presParOf" srcId="{333A1088-737F-45CB-B68E-254E46348037}" destId="{6BB5E863-4638-4E1D-BFDE-399D028AC4ED}" srcOrd="23" destOrd="0" presId="urn:microsoft.com/office/officeart/2005/8/layout/target3"/>
    <dgm:cxn modelId="{367ABD1B-A254-454B-815A-1910E8197865}" type="presParOf" srcId="{333A1088-737F-45CB-B68E-254E46348037}" destId="{5A5FFA88-C948-4069-8E93-59FA12366E83}" srcOrd="24" destOrd="0" presId="urn:microsoft.com/office/officeart/2005/8/layout/target3"/>
    <dgm:cxn modelId="{9F158330-A8F3-4EA4-BEFB-6ECAB97F5DEE}" type="presParOf" srcId="{333A1088-737F-45CB-B68E-254E46348037}" destId="{890E4F0B-2866-4A3F-A3C7-2A14B1797930}" srcOrd="25" destOrd="0" presId="urn:microsoft.com/office/officeart/2005/8/layout/target3"/>
    <dgm:cxn modelId="{D4B95F76-26B6-4747-B8DE-8A1715BA403F}" type="presParOf" srcId="{333A1088-737F-45CB-B68E-254E46348037}" destId="{02176FA0-10E9-44DC-9A54-485A362F109B}" srcOrd="26" destOrd="0" presId="urn:microsoft.com/office/officeart/2005/8/layout/target3"/>
    <dgm:cxn modelId="{FF387F8C-81A4-49EF-AF51-034B53A4E8CF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smtClean="0"/>
            <a:t>VY_32_INOVACE_3B_03_</a:t>
          </a:r>
          <a:r>
            <a:rPr lang="cs-CZ" sz="2000" b="0" kern="1200" baseline="0" dirty="0" err="1" smtClean="0"/>
            <a:t>Jobs</a:t>
          </a:r>
          <a:r>
            <a:rPr lang="cs-CZ" sz="2000" b="0" kern="1200" baseline="0" dirty="0" smtClean="0"/>
            <a:t> </a:t>
          </a:r>
          <a:r>
            <a:rPr lang="cs-CZ" sz="2000" b="0" kern="1200" baseline="0" dirty="0" smtClean="0"/>
            <a:t>1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únor 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>
              <a:solidFill>
                <a:schemeClr val="tx1"/>
              </a:solidFill>
            </a:rPr>
            <a:t>Mgr. Petra </a:t>
          </a:r>
          <a:r>
            <a:rPr lang="cs-CZ" sz="2000" b="0" kern="1200" dirty="0" err="1" smtClean="0">
              <a:solidFill>
                <a:schemeClr val="tx1"/>
              </a:solidFill>
            </a:rPr>
            <a:t>Dušánková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BE7764-920B-4942-8D07-74FD1A3C808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04500-BB3B-4435-8607-59A571D3D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GYMLOVO_logo BRV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subTitle" idx="1"/>
          </p:nvPr>
        </p:nvSpPr>
        <p:spPr>
          <a:xfrm>
            <a:off x="1187450" y="692150"/>
            <a:ext cx="7129463" cy="4849813"/>
          </a:xfrm>
        </p:spPr>
        <p:txBody>
          <a:bodyPr>
            <a:normAutofit fontScale="70000" lnSpcReduction="20000"/>
          </a:bodyPr>
          <a:lstStyle/>
          <a:p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Materiál je určen pro přípravu žáků k ústní maturitní zkoušce z anglického jazyka.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Žáci si osvojí slovní zásobu týkající se tématu </a:t>
            </a:r>
            <a:r>
              <a:rPr lang="cs-CZ" dirty="0" err="1" smtClean="0">
                <a:solidFill>
                  <a:schemeClr val="tx1"/>
                </a:solidFill>
              </a:rPr>
              <a:t>Jobs</a:t>
            </a:r>
            <a:r>
              <a:rPr lang="cs-CZ" dirty="0" smtClean="0">
                <a:solidFill>
                  <a:schemeClr val="tx1"/>
                </a:solidFill>
              </a:rPr>
              <a:t> (zaměstnání).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V části 1 žáci ve dvojicích diskutují na dané otázky, v části 2 hádají zaměstnání podle definice, v části 3 hádají zaměstnání podle obrázku, v části 4 mohou ve dvojicích či větších týmech soutěžit v definování a hádání jednotlivých povolání.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Správné odpovědi k části 2 se odkryjí kliknutím na modré obdélníky, k části 3 jsou správné odpovědi na snímku 7.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Časová náročnost – cca 30 minut.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JOBS – part 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1. </a:t>
            </a:r>
            <a:r>
              <a:rPr lang="cs-CZ" b="1" dirty="0" err="1" smtClean="0">
                <a:solidFill>
                  <a:srgbClr val="00B050"/>
                </a:solidFill>
              </a:rPr>
              <a:t>Discuss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the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following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questions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with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your</a:t>
            </a:r>
            <a:r>
              <a:rPr lang="cs-CZ" b="1" dirty="0" smtClean="0">
                <a:solidFill>
                  <a:srgbClr val="00B050"/>
                </a:solidFill>
              </a:rPr>
              <a:t> partner: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idea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younger</a:t>
            </a:r>
            <a:r>
              <a:rPr lang="cs-CZ" dirty="0" smtClean="0"/>
              <a:t> (6, 10, 15-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)?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has </a:t>
            </a:r>
            <a:r>
              <a:rPr lang="cs-CZ" dirty="0" err="1" smtClean="0"/>
              <a:t>this</a:t>
            </a:r>
            <a:r>
              <a:rPr lang="cs-CZ" dirty="0" smtClean="0"/>
              <a:t> idea </a:t>
            </a:r>
            <a:r>
              <a:rPr lang="cs-CZ" dirty="0" err="1" smtClean="0"/>
              <a:t>developed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/</a:t>
            </a:r>
            <a:r>
              <a:rPr lang="cs-CZ" dirty="0" err="1" smtClean="0"/>
              <a:t>what</a:t>
            </a:r>
            <a:r>
              <a:rPr lang="cs-CZ" dirty="0" smtClean="0"/>
              <a:t> has </a:t>
            </a:r>
            <a:r>
              <a:rPr lang="cs-CZ" dirty="0" err="1" smtClean="0"/>
              <a:t>influenced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members</a:t>
            </a:r>
            <a:r>
              <a:rPr lang="cs-CZ" dirty="0" smtClean="0"/>
              <a:t>‘/</a:t>
            </a:r>
            <a:r>
              <a:rPr lang="cs-CZ" dirty="0" err="1" smtClean="0"/>
              <a:t>relatives</a:t>
            </a:r>
            <a:r>
              <a:rPr lang="cs-CZ" dirty="0" smtClean="0"/>
              <a:t>‘ </a:t>
            </a:r>
            <a:r>
              <a:rPr lang="cs-CZ" dirty="0" err="1" smtClean="0"/>
              <a:t>jobs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member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describe</a:t>
            </a:r>
            <a:r>
              <a:rPr lang="cs-CZ" dirty="0" smtClean="0"/>
              <a:t> his/her </a:t>
            </a:r>
            <a:r>
              <a:rPr lang="cs-CZ" dirty="0" err="1" smtClean="0"/>
              <a:t>job</a:t>
            </a:r>
            <a:r>
              <a:rPr lang="cs-CZ" dirty="0" smtClean="0"/>
              <a:t> (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, his/her </a:t>
            </a:r>
            <a:r>
              <a:rPr lang="cs-CZ" dirty="0" err="1" smtClean="0"/>
              <a:t>daily</a:t>
            </a:r>
            <a:r>
              <a:rPr lang="cs-CZ" dirty="0" smtClean="0"/>
              <a:t> </a:t>
            </a:r>
            <a:r>
              <a:rPr lang="cs-CZ" dirty="0" err="1" smtClean="0"/>
              <a:t>routine</a:t>
            </a:r>
            <a:r>
              <a:rPr lang="cs-CZ" dirty="0" smtClean="0"/>
              <a:t>, </a:t>
            </a:r>
            <a:r>
              <a:rPr lang="cs-CZ" dirty="0" err="1" smtClean="0"/>
              <a:t>duties</a:t>
            </a:r>
            <a:r>
              <a:rPr lang="cs-CZ" dirty="0" smtClean="0"/>
              <a:t>, </a:t>
            </a:r>
            <a:r>
              <a:rPr lang="cs-CZ" dirty="0" err="1" smtClean="0"/>
              <a:t>what</a:t>
            </a:r>
            <a:r>
              <a:rPr lang="cs-CZ" dirty="0" smtClean="0"/>
              <a:t> 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/</a:t>
            </a:r>
            <a:r>
              <a:rPr lang="cs-CZ" dirty="0" err="1" smtClean="0"/>
              <a:t>dislikes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…)</a:t>
            </a:r>
          </a:p>
          <a:p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jobs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/</a:t>
            </a:r>
            <a:r>
              <a:rPr lang="cs-CZ" dirty="0" err="1" smtClean="0"/>
              <a:t>dislike</a:t>
            </a:r>
            <a:r>
              <a:rPr lang="cs-CZ" dirty="0" smtClean="0"/>
              <a:t>, </a:t>
            </a:r>
            <a:r>
              <a:rPr lang="cs-CZ" dirty="0" err="1" smtClean="0"/>
              <a:t>explain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reasons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jobs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a </a:t>
            </a:r>
            <a:r>
              <a:rPr lang="cs-CZ" dirty="0" err="1" smtClean="0"/>
              <a:t>uniform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wear</a:t>
            </a:r>
            <a:r>
              <a:rPr lang="cs-CZ" dirty="0" smtClean="0"/>
              <a:t> a </a:t>
            </a:r>
            <a:r>
              <a:rPr lang="cs-CZ" dirty="0" err="1" smtClean="0"/>
              <a:t>uniform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2. </a:t>
            </a:r>
            <a:r>
              <a:rPr lang="cs-CZ" dirty="0" err="1" smtClean="0">
                <a:solidFill>
                  <a:srgbClr val="00B050"/>
                </a:solidFill>
              </a:rPr>
              <a:t>Read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definitions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of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some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jobs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and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guess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what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they</a:t>
            </a:r>
            <a:r>
              <a:rPr lang="cs-CZ" dirty="0" smtClean="0">
                <a:solidFill>
                  <a:srgbClr val="00B050"/>
                </a:solidFill>
              </a:rPr>
              <a:t> are:</a:t>
            </a:r>
          </a:p>
          <a:p>
            <a:pPr>
              <a:buNone/>
            </a:pPr>
            <a:r>
              <a:rPr lang="cs-CZ" dirty="0" smtClean="0"/>
              <a:t>He/</a:t>
            </a:r>
            <a:r>
              <a:rPr lang="cs-CZ" dirty="0" err="1" smtClean="0"/>
              <a:t>she</a:t>
            </a:r>
            <a:r>
              <a:rPr lang="cs-CZ" dirty="0" smtClean="0"/>
              <a:t> …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puts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fires</a:t>
            </a:r>
            <a:r>
              <a:rPr lang="cs-CZ" dirty="0" smtClean="0"/>
              <a:t>		        </a:t>
            </a:r>
            <a:r>
              <a:rPr lang="cs-CZ" i="1" dirty="0" smtClean="0">
                <a:solidFill>
                  <a:srgbClr val="00B050"/>
                </a:solidFill>
              </a:rPr>
              <a:t>a </a:t>
            </a:r>
            <a:r>
              <a:rPr lang="cs-CZ" i="1" dirty="0" err="1" smtClean="0">
                <a:solidFill>
                  <a:srgbClr val="00B050"/>
                </a:solidFill>
              </a:rPr>
              <a:t>firefighter</a:t>
            </a:r>
            <a:r>
              <a:rPr lang="cs-CZ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works</a:t>
            </a:r>
            <a:r>
              <a:rPr lang="cs-CZ" dirty="0" smtClean="0"/>
              <a:t> in a </a:t>
            </a:r>
            <a:r>
              <a:rPr lang="cs-CZ" dirty="0" err="1" smtClean="0"/>
              <a:t>library</a:t>
            </a:r>
            <a:r>
              <a:rPr lang="cs-CZ" dirty="0" smtClean="0"/>
              <a:t>	        </a:t>
            </a:r>
            <a:r>
              <a:rPr lang="cs-CZ" i="1" dirty="0" smtClean="0">
                <a:solidFill>
                  <a:srgbClr val="00B050"/>
                </a:solidFill>
              </a:rPr>
              <a:t>a </a:t>
            </a:r>
            <a:r>
              <a:rPr lang="cs-CZ" i="1" dirty="0" err="1" smtClean="0">
                <a:solidFill>
                  <a:srgbClr val="00B050"/>
                </a:solidFill>
              </a:rPr>
              <a:t>librarian</a:t>
            </a:r>
            <a:r>
              <a:rPr lang="cs-CZ" dirty="0" smtClean="0"/>
              <a:t>	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repairs</a:t>
            </a:r>
            <a:r>
              <a:rPr lang="cs-CZ" dirty="0" smtClean="0"/>
              <a:t> </a:t>
            </a:r>
            <a:r>
              <a:rPr lang="cs-CZ" dirty="0" err="1" smtClean="0"/>
              <a:t>cars</a:t>
            </a:r>
            <a:r>
              <a:rPr lang="cs-CZ" dirty="0" smtClean="0"/>
              <a:t>		        </a:t>
            </a:r>
            <a:r>
              <a:rPr lang="cs-CZ" i="1" dirty="0" smtClean="0">
                <a:solidFill>
                  <a:srgbClr val="00B050"/>
                </a:solidFill>
              </a:rPr>
              <a:t>a </a:t>
            </a:r>
            <a:r>
              <a:rPr lang="cs-CZ" i="1" dirty="0" err="1" smtClean="0">
                <a:solidFill>
                  <a:srgbClr val="00B050"/>
                </a:solidFill>
              </a:rPr>
              <a:t>mechanic</a:t>
            </a:r>
            <a:r>
              <a:rPr lang="cs-CZ" dirty="0" smtClean="0"/>
              <a:t>	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treats</a:t>
            </a:r>
            <a:r>
              <a:rPr lang="cs-CZ" dirty="0" smtClean="0"/>
              <a:t> </a:t>
            </a:r>
            <a:r>
              <a:rPr lang="cs-CZ" dirty="0" err="1" smtClean="0"/>
              <a:t>sick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	        </a:t>
            </a:r>
            <a:r>
              <a:rPr lang="cs-CZ" i="1" dirty="0" smtClean="0">
                <a:solidFill>
                  <a:srgbClr val="00B050"/>
                </a:solidFill>
              </a:rPr>
              <a:t>a vet	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sells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cuts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  </a:t>
            </a:r>
            <a:r>
              <a:rPr lang="cs-CZ" i="1" dirty="0" smtClean="0">
                <a:solidFill>
                  <a:srgbClr val="00B050"/>
                </a:solidFill>
              </a:rPr>
              <a:t>a </a:t>
            </a:r>
            <a:r>
              <a:rPr lang="cs-CZ" i="1" dirty="0" err="1" smtClean="0">
                <a:solidFill>
                  <a:srgbClr val="00B050"/>
                </a:solidFill>
              </a:rPr>
              <a:t>butcher</a:t>
            </a:r>
            <a:endParaRPr lang="cs-CZ" i="1" dirty="0" smtClean="0">
              <a:solidFill>
                <a:srgbClr val="00B050"/>
              </a:solidFill>
            </a:endParaRP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i="1" dirty="0"/>
          </a:p>
        </p:txBody>
      </p:sp>
      <p:sp>
        <p:nvSpPr>
          <p:cNvPr id="5" name="Obdélník 4"/>
          <p:cNvSpPr/>
          <p:nvPr/>
        </p:nvSpPr>
        <p:spPr>
          <a:xfrm rot="5400000">
            <a:off x="5580111" y="1196753"/>
            <a:ext cx="720081" cy="21602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5400000">
            <a:off x="5580111" y="1916833"/>
            <a:ext cx="720081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5400000">
            <a:off x="5580111" y="2564905"/>
            <a:ext cx="720081" cy="21602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5400000">
            <a:off x="5580111" y="3212977"/>
            <a:ext cx="720081" cy="21602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5400000">
            <a:off x="5580111" y="3789041"/>
            <a:ext cx="720081" cy="21602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993 0.01065 L 0.55138 0.0106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993 0.01064 L 0.5493 0.0106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0711 -0.01042 L 0.55711 -0.0104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151 4.07407E-6 L 0.5651 4.07407E-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2534 0.02107 L 0.57534 0.02107 " pathEditMode="fixed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3. </a:t>
            </a:r>
            <a:r>
              <a:rPr lang="cs-CZ" dirty="0" err="1" smtClean="0">
                <a:solidFill>
                  <a:srgbClr val="00B050"/>
                </a:solidFill>
              </a:rPr>
              <a:t>What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>
                <a:solidFill>
                  <a:srgbClr val="00B050"/>
                </a:solidFill>
              </a:rPr>
              <a:t> his/her </a:t>
            </a:r>
            <a:r>
              <a:rPr lang="cs-CZ" dirty="0" err="1" smtClean="0">
                <a:solidFill>
                  <a:srgbClr val="00B050"/>
                </a:solidFill>
              </a:rPr>
              <a:t>job</a:t>
            </a:r>
            <a:r>
              <a:rPr lang="cs-CZ" dirty="0" smtClean="0">
                <a:solidFill>
                  <a:srgbClr val="00B050"/>
                </a:solidFill>
              </a:rPr>
              <a:t>? </a:t>
            </a:r>
          </a:p>
          <a:p>
            <a:pPr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Petra\AppData\Local\Microsoft\Windows\Temporary Internet Files\Content.IE5\LJS1M6MT\MC900024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1821485" cy="1717243"/>
          </a:xfrm>
          <a:prstGeom prst="rect">
            <a:avLst/>
          </a:prstGeom>
          <a:noFill/>
        </p:spPr>
      </p:pic>
      <p:pic>
        <p:nvPicPr>
          <p:cNvPr id="1032" name="Picture 8" descr="C:\Users\Petra\AppData\Local\Microsoft\Windows\Temporary Internet Files\Content.IE5\RXCJVGF6\MC9001953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412776"/>
            <a:ext cx="1444752" cy="1837944"/>
          </a:xfrm>
          <a:prstGeom prst="rect">
            <a:avLst/>
          </a:prstGeom>
          <a:noFill/>
        </p:spPr>
      </p:pic>
      <p:pic>
        <p:nvPicPr>
          <p:cNvPr id="1035" name="Picture 11" descr="C:\Users\Petra\AppData\Local\Microsoft\Windows\Temporary Internet Files\Content.IE5\N5KWTAK9\MC9004041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556792"/>
            <a:ext cx="1825625" cy="1774825"/>
          </a:xfrm>
          <a:prstGeom prst="rect">
            <a:avLst/>
          </a:prstGeom>
          <a:noFill/>
        </p:spPr>
      </p:pic>
      <p:pic>
        <p:nvPicPr>
          <p:cNvPr id="1038" name="Picture 14" descr="C:\Users\Petra\AppData\Local\Microsoft\Windows\Temporary Internet Files\Content.IE5\MGRWS2OS\MC9002958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1484784"/>
            <a:ext cx="1679418" cy="1753354"/>
          </a:xfrm>
          <a:prstGeom prst="rect">
            <a:avLst/>
          </a:prstGeom>
          <a:noFill/>
        </p:spPr>
      </p:pic>
      <p:pic>
        <p:nvPicPr>
          <p:cNvPr id="1040" name="Picture 16" descr="C:\Users\Petra\AppData\Local\Microsoft\Windows\Temporary Internet Files\Content.IE5\RXCJVGF6\MC9002923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3861048"/>
            <a:ext cx="1764792" cy="1589227"/>
          </a:xfrm>
          <a:prstGeom prst="rect">
            <a:avLst/>
          </a:prstGeom>
          <a:noFill/>
        </p:spPr>
      </p:pic>
      <p:pic>
        <p:nvPicPr>
          <p:cNvPr id="1041" name="Picture 17" descr="C:\Users\Petra\AppData\Local\Microsoft\Windows\Temporary Internet Files\Content.IE5\RXCJVGF6\MC90028216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077072"/>
            <a:ext cx="1815998" cy="1483157"/>
          </a:xfrm>
          <a:prstGeom prst="rect">
            <a:avLst/>
          </a:prstGeom>
          <a:noFill/>
        </p:spPr>
      </p:pic>
      <p:pic>
        <p:nvPicPr>
          <p:cNvPr id="1043" name="Picture 19" descr="C:\Users\Petra\AppData\Local\Microsoft\Windows\Temporary Internet Files\Content.IE5\LJS1M6MT\MC90030014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3933056"/>
            <a:ext cx="1475842" cy="1825142"/>
          </a:xfrm>
          <a:prstGeom prst="rect">
            <a:avLst/>
          </a:prstGeom>
          <a:noFill/>
        </p:spPr>
      </p:pic>
      <p:pic>
        <p:nvPicPr>
          <p:cNvPr id="1045" name="Picture 21" descr="C:\Users\Petra\AppData\Local\Microsoft\Windows\Temporary Internet Files\Content.IE5\N5KWTAK9\MC90018617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3933056"/>
            <a:ext cx="1680667" cy="1833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Solution</a:t>
            </a:r>
            <a:r>
              <a:rPr lang="cs-CZ" dirty="0" smtClean="0">
                <a:solidFill>
                  <a:srgbClr val="00B050"/>
                </a:solidFill>
              </a:rPr>
              <a:t>:</a:t>
            </a:r>
            <a:r>
              <a:rPr lang="cs-CZ" dirty="0" smtClean="0"/>
              <a:t> </a:t>
            </a:r>
            <a:r>
              <a:rPr lang="cs-CZ" sz="2800" dirty="0" smtClean="0"/>
              <a:t>a </a:t>
            </a:r>
            <a:r>
              <a:rPr lang="cs-CZ" sz="2800" dirty="0" err="1" smtClean="0"/>
              <a:t>dentist</a:t>
            </a:r>
            <a:r>
              <a:rPr lang="cs-CZ" sz="2800" dirty="0" smtClean="0"/>
              <a:t>, a </a:t>
            </a:r>
            <a:r>
              <a:rPr lang="cs-CZ" sz="2800" dirty="0" err="1" smtClean="0"/>
              <a:t>waiter</a:t>
            </a:r>
            <a:r>
              <a:rPr lang="cs-CZ" sz="2800" dirty="0" smtClean="0"/>
              <a:t>, </a:t>
            </a:r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optitian</a:t>
            </a:r>
            <a:r>
              <a:rPr lang="cs-CZ" sz="2800" dirty="0" smtClean="0"/>
              <a:t>, </a:t>
            </a:r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actor</a:t>
            </a:r>
            <a:r>
              <a:rPr lang="cs-CZ" sz="2800" dirty="0" smtClean="0"/>
              <a:t>,</a:t>
            </a:r>
          </a:p>
          <a:p>
            <a:pPr>
              <a:buNone/>
            </a:pPr>
            <a:r>
              <a:rPr lang="cs-CZ" sz="2800" dirty="0" smtClean="0"/>
              <a:t>a </a:t>
            </a:r>
            <a:r>
              <a:rPr lang="cs-CZ" sz="2800" dirty="0" err="1" smtClean="0"/>
              <a:t>postman</a:t>
            </a:r>
            <a:r>
              <a:rPr lang="cs-CZ" sz="2800" dirty="0" smtClean="0"/>
              <a:t>, a </a:t>
            </a:r>
            <a:r>
              <a:rPr lang="cs-CZ" sz="2800" dirty="0" err="1" smtClean="0"/>
              <a:t>lorry</a:t>
            </a:r>
            <a:r>
              <a:rPr lang="cs-CZ" sz="2800" dirty="0" smtClean="0"/>
              <a:t> driver, a </a:t>
            </a:r>
            <a:r>
              <a:rPr lang="cs-CZ" sz="2800" dirty="0" err="1" smtClean="0"/>
              <a:t>dressmaker</a:t>
            </a:r>
            <a:r>
              <a:rPr lang="cs-CZ" sz="2800" dirty="0" smtClean="0"/>
              <a:t>, a </a:t>
            </a:r>
            <a:r>
              <a:rPr lang="cs-CZ" sz="2800" dirty="0" err="1" smtClean="0"/>
              <a:t>traffic</a:t>
            </a:r>
            <a:r>
              <a:rPr lang="cs-CZ" sz="2800" dirty="0" smtClean="0"/>
              <a:t> </a:t>
            </a:r>
            <a:r>
              <a:rPr lang="cs-CZ" sz="2800" dirty="0" err="1" smtClean="0"/>
              <a:t>warden</a:t>
            </a: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Picture 2" descr="C:\Users\Petra\AppData\Local\Microsoft\Windows\Temporary Internet Files\Content.IE5\LJS1M6MT\MC900024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44824"/>
            <a:ext cx="1821485" cy="1717243"/>
          </a:xfrm>
          <a:prstGeom prst="rect">
            <a:avLst/>
          </a:prstGeom>
          <a:noFill/>
        </p:spPr>
      </p:pic>
      <p:pic>
        <p:nvPicPr>
          <p:cNvPr id="6" name="Picture 8" descr="C:\Users\Petra\AppData\Local\Microsoft\Windows\Temporary Internet Files\Content.IE5\RXCJVGF6\MC9001953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844824"/>
            <a:ext cx="1444752" cy="1837944"/>
          </a:xfrm>
          <a:prstGeom prst="rect">
            <a:avLst/>
          </a:prstGeom>
          <a:noFill/>
        </p:spPr>
      </p:pic>
      <p:pic>
        <p:nvPicPr>
          <p:cNvPr id="7" name="Picture 11" descr="C:\Users\Petra\AppData\Local\Microsoft\Windows\Temporary Internet Files\Content.IE5\N5KWTAK9\MC9004041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72816"/>
            <a:ext cx="1825625" cy="1774825"/>
          </a:xfrm>
          <a:prstGeom prst="rect">
            <a:avLst/>
          </a:prstGeom>
          <a:noFill/>
        </p:spPr>
      </p:pic>
      <p:pic>
        <p:nvPicPr>
          <p:cNvPr id="9" name="Picture 14" descr="C:\Users\Petra\AppData\Local\Microsoft\Windows\Temporary Internet Files\Content.IE5\MGRWS2OS\MC9002958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1916832"/>
            <a:ext cx="1679418" cy="1753354"/>
          </a:xfrm>
          <a:prstGeom prst="rect">
            <a:avLst/>
          </a:prstGeom>
          <a:noFill/>
        </p:spPr>
      </p:pic>
      <p:pic>
        <p:nvPicPr>
          <p:cNvPr id="10" name="Picture 16" descr="C:\Users\Petra\AppData\Local\Microsoft\Windows\Temporary Internet Files\Content.IE5\RXCJVGF6\MC9002923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3861048"/>
            <a:ext cx="1764792" cy="1589227"/>
          </a:xfrm>
          <a:prstGeom prst="rect">
            <a:avLst/>
          </a:prstGeom>
          <a:noFill/>
        </p:spPr>
      </p:pic>
      <p:pic>
        <p:nvPicPr>
          <p:cNvPr id="11" name="Picture 17" descr="C:\Users\Petra\AppData\Local\Microsoft\Windows\Temporary Internet Files\Content.IE5\RXCJVGF6\MC90028216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077072"/>
            <a:ext cx="1815998" cy="1483157"/>
          </a:xfrm>
          <a:prstGeom prst="rect">
            <a:avLst/>
          </a:prstGeom>
          <a:noFill/>
        </p:spPr>
      </p:pic>
      <p:pic>
        <p:nvPicPr>
          <p:cNvPr id="12" name="Picture 19" descr="C:\Users\Petra\AppData\Local\Microsoft\Windows\Temporary Internet Files\Content.IE5\LJS1M6MT\MC90030014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3933056"/>
            <a:ext cx="1475842" cy="1825142"/>
          </a:xfrm>
          <a:prstGeom prst="rect">
            <a:avLst/>
          </a:prstGeom>
          <a:noFill/>
        </p:spPr>
      </p:pic>
      <p:pic>
        <p:nvPicPr>
          <p:cNvPr id="13" name="Picture 21" descr="C:\Users\Petra\AppData\Local\Microsoft\Windows\Temporary Internet Files\Content.IE5\N5KWTAK9\MC90018617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3933056"/>
            <a:ext cx="1680667" cy="1833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4. </a:t>
            </a:r>
            <a:r>
              <a:rPr lang="cs-CZ" dirty="0" err="1" smtClean="0">
                <a:solidFill>
                  <a:srgbClr val="00B050"/>
                </a:solidFill>
              </a:rPr>
              <a:t>Now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try</a:t>
            </a:r>
            <a:r>
              <a:rPr lang="cs-CZ" dirty="0" smtClean="0">
                <a:solidFill>
                  <a:srgbClr val="00B050"/>
                </a:solidFill>
              </a:rPr>
              <a:t> to </a:t>
            </a:r>
            <a:r>
              <a:rPr lang="cs-CZ" dirty="0" err="1" smtClean="0">
                <a:solidFill>
                  <a:srgbClr val="00B050"/>
                </a:solidFill>
              </a:rPr>
              <a:t>define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following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jobs</a:t>
            </a:r>
            <a:r>
              <a:rPr lang="cs-CZ" dirty="0" smtClean="0">
                <a:solidFill>
                  <a:srgbClr val="00B050"/>
                </a:solidFill>
              </a:rPr>
              <a:t> (</a:t>
            </a:r>
            <a:r>
              <a:rPr lang="cs-CZ" dirty="0" err="1" smtClean="0">
                <a:solidFill>
                  <a:srgbClr val="00B050"/>
                </a:solidFill>
              </a:rPr>
              <a:t>work</a:t>
            </a:r>
            <a:r>
              <a:rPr lang="cs-CZ" dirty="0" smtClean="0">
                <a:solidFill>
                  <a:srgbClr val="00B050"/>
                </a:solidFill>
              </a:rPr>
              <a:t> in </a:t>
            </a:r>
            <a:r>
              <a:rPr lang="cs-CZ" dirty="0" err="1" smtClean="0">
                <a:solidFill>
                  <a:srgbClr val="00B050"/>
                </a:solidFill>
              </a:rPr>
              <a:t>pairs</a:t>
            </a:r>
            <a:r>
              <a:rPr lang="cs-CZ" dirty="0" smtClean="0">
                <a:solidFill>
                  <a:srgbClr val="00B050"/>
                </a:solidFill>
              </a:rPr>
              <a:t>/</a:t>
            </a:r>
            <a:r>
              <a:rPr lang="cs-CZ" dirty="0" err="1" smtClean="0">
                <a:solidFill>
                  <a:srgbClr val="00B050"/>
                </a:solidFill>
              </a:rPr>
              <a:t>teams</a:t>
            </a:r>
            <a:r>
              <a:rPr lang="cs-CZ" dirty="0" smtClean="0">
                <a:solidFill>
                  <a:srgbClr val="00B050"/>
                </a:solidFill>
              </a:rPr>
              <a:t> – </a:t>
            </a:r>
            <a:r>
              <a:rPr lang="cs-CZ" dirty="0" err="1" smtClean="0">
                <a:solidFill>
                  <a:srgbClr val="00B050"/>
                </a:solidFill>
              </a:rPr>
              <a:t>take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turns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explaining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and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guessing</a:t>
            </a:r>
            <a:r>
              <a:rPr lang="cs-CZ" dirty="0" smtClean="0">
                <a:solidFill>
                  <a:srgbClr val="00B050"/>
                </a:solidFill>
              </a:rPr>
              <a:t>)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policeman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FF0000"/>
                </a:solidFill>
              </a:rPr>
              <a:t>shop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assistant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FFC000"/>
                </a:solidFill>
              </a:rPr>
              <a:t>lawyer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architect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00B0F0"/>
                </a:solidFill>
              </a:rPr>
              <a:t>dustman</a:t>
            </a:r>
            <a:r>
              <a:rPr lang="cs-CZ" dirty="0" smtClean="0">
                <a:solidFill>
                  <a:srgbClr val="00B0F0"/>
                </a:solidFill>
              </a:rPr>
              <a:t>	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bricklayer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rgbClr val="002060"/>
                </a:solidFill>
              </a:rPr>
              <a:t>real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estate</a:t>
            </a:r>
            <a:r>
              <a:rPr lang="cs-CZ" dirty="0" smtClean="0">
                <a:solidFill>
                  <a:srgbClr val="002060"/>
                </a:solidFill>
              </a:rPr>
              <a:t> agent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cook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C00000"/>
                </a:solidFill>
              </a:rPr>
              <a:t>teacher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hairdresser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00B050"/>
                </a:solidFill>
              </a:rPr>
              <a:t>painter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7030A0"/>
                </a:solidFill>
              </a:rPr>
              <a:t>nurse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err="1" smtClean="0">
                <a:solidFill>
                  <a:schemeClr val="accent2"/>
                </a:solidFill>
              </a:rPr>
              <a:t>surgeon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FF0000"/>
                </a:solidFill>
              </a:rPr>
              <a:t>farmer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carpenter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pilot</a:t>
            </a:r>
            <a:r>
              <a:rPr lang="cs-CZ" dirty="0" smtClean="0"/>
              <a:t>		</a:t>
            </a:r>
            <a:r>
              <a:rPr lang="cs-CZ" dirty="0" err="1" smtClean="0"/>
              <a:t>plumber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00B050"/>
                </a:solidFill>
              </a:rPr>
              <a:t>baker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rgbClr val="FF0066"/>
                </a:solidFill>
              </a:rPr>
              <a:t>secretary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0000FF"/>
                </a:solidFill>
              </a:rPr>
              <a:t>general</a:t>
            </a:r>
            <a:r>
              <a:rPr lang="cs-CZ" dirty="0" smtClean="0">
                <a:solidFill>
                  <a:srgbClr val="0000FF"/>
                </a:solidFill>
              </a:rPr>
              <a:t> </a:t>
            </a:r>
            <a:r>
              <a:rPr lang="cs-CZ" dirty="0" err="1" smtClean="0">
                <a:solidFill>
                  <a:srgbClr val="0000FF"/>
                </a:solidFill>
              </a:rPr>
              <a:t>practitioner</a:t>
            </a:r>
            <a:endParaRPr lang="cs-CZ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scientist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smtClean="0"/>
              <a:t>Zdroje:</a:t>
            </a:r>
            <a:endParaRPr lang="cs-CZ" dirty="0" smtClean="0"/>
          </a:p>
          <a:p>
            <a:pPr>
              <a:buNone/>
            </a:pPr>
            <a:r>
              <a:rPr lang="cs-CZ" i="1" dirty="0" smtClean="0"/>
              <a:t>Ilustrace </a:t>
            </a:r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333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JOBS – part 1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24</cp:revision>
  <dcterms:created xsi:type="dcterms:W3CDTF">2013-02-24T06:36:50Z</dcterms:created>
  <dcterms:modified xsi:type="dcterms:W3CDTF">2013-03-18T17:57:21Z</dcterms:modified>
</cp:coreProperties>
</file>