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NÁZEV ŠKOLY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/>
            <a:t>Gymnázium Lovosice, Sady pionýrů 600/6</a:t>
          </a:r>
          <a:endParaRPr lang="cs-CZ" sz="2000" b="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ČÍSLO PROJEKTU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/>
            <a:t>CZ.1.07/1.5.00/34.1073</a:t>
          </a:r>
          <a:endParaRPr lang="cs-CZ" sz="2000" b="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TÉMA SADY</a:t>
          </a:r>
          <a:r>
            <a:rPr lang="cs-CZ" sz="2000" dirty="0" smtClean="0">
              <a:solidFill>
                <a:schemeClr val="tx1"/>
              </a:solidFill>
            </a:rPr>
            <a:t>: Anglický jazyk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ROČNÍK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 </a:t>
          </a:r>
          <a:r>
            <a:rPr lang="cs-CZ" sz="2000" dirty="0" smtClean="0">
              <a:solidFill>
                <a:schemeClr val="tx1"/>
              </a:solidFill>
            </a:rPr>
            <a:t>3., 4. ročník/septima, oktáva</a:t>
          </a:r>
          <a:endParaRPr lang="cs-CZ" sz="2000" dirty="0">
            <a:solidFill>
              <a:schemeClr val="tx1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CEBA0FA6-500F-48B5-B7A1-B51529BD38F2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DATUM VZNIKU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dirty="0" smtClean="0">
              <a:solidFill>
                <a:schemeClr val="tx1"/>
              </a:solidFill>
            </a:rPr>
            <a:t>únor 2013</a:t>
          </a:r>
          <a:endParaRPr lang="cs-CZ" sz="2000" dirty="0">
            <a:solidFill>
              <a:schemeClr val="tx1"/>
            </a:solidFill>
          </a:endParaRPr>
        </a:p>
      </dgm:t>
    </dgm:pt>
    <dgm:pt modelId="{B2D1762D-083F-44FA-BFD2-87BA8632149C}" type="parTrans" cxnId="{CDDC32B8-2AB7-4B03-B555-4BCFF2ACF63B}">
      <dgm:prSet/>
      <dgm:spPr/>
      <dgm:t>
        <a:bodyPr/>
        <a:lstStyle/>
        <a:p>
          <a:endParaRPr lang="cs-CZ"/>
        </a:p>
      </dgm:t>
    </dgm:pt>
    <dgm:pt modelId="{F2F34559-107E-4D59-84FB-CC8578F10151}" type="sibTrans" cxnId="{CDDC32B8-2AB7-4B03-B555-4BCFF2ACF63B}">
      <dgm:prSet/>
      <dgm:spPr/>
      <dgm:t>
        <a:bodyPr/>
        <a:lstStyle/>
        <a:p>
          <a:endParaRPr lang="cs-CZ"/>
        </a:p>
      </dgm:t>
    </dgm:pt>
    <dgm:pt modelId="{BBE1F95E-D5AA-436D-B4F5-748C3834552C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AUTOR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>
              <a:solidFill>
                <a:schemeClr val="tx1"/>
              </a:solidFill>
            </a:rPr>
            <a:t>Mgr. Petra </a:t>
          </a:r>
          <a:r>
            <a:rPr lang="cs-CZ" sz="2000" b="0" dirty="0" err="1" smtClean="0">
              <a:solidFill>
                <a:schemeClr val="tx1"/>
              </a:solidFill>
            </a:rPr>
            <a:t>Dušánková</a:t>
          </a:r>
          <a:endParaRPr lang="cs-CZ" sz="2000" b="0" dirty="0">
            <a:solidFill>
              <a:schemeClr val="tx1"/>
            </a:solidFill>
          </a:endParaRPr>
        </a:p>
      </dgm:t>
    </dgm:pt>
    <dgm:pt modelId="{1CDD0471-B056-4567-BB1B-C38D4C611172}" type="parTrans" cxnId="{3901ACD1-A028-4E32-BA57-C4DC950E269D}">
      <dgm:prSet/>
      <dgm:spPr/>
      <dgm:t>
        <a:bodyPr/>
        <a:lstStyle/>
        <a:p>
          <a:endParaRPr lang="cs-CZ"/>
        </a:p>
      </dgm:t>
    </dgm:pt>
    <dgm:pt modelId="{20C8744E-8A24-4C9B-85A7-DA2DB058409A}" type="sibTrans" cxnId="{3901ACD1-A028-4E32-BA57-C4DC950E269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NÁZEV MATERIÁLU</a:t>
          </a:r>
          <a:r>
            <a:rPr lang="cs-CZ" sz="2000" smtClean="0">
              <a:solidFill>
                <a:schemeClr val="accent1">
                  <a:lumMod val="75000"/>
                </a:schemeClr>
              </a:solidFill>
            </a:rPr>
            <a:t>:</a:t>
          </a:r>
          <a:r>
            <a:rPr lang="cs-CZ" sz="2000" baseline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cs-CZ" sz="2000" b="0" baseline="0" smtClean="0"/>
            <a:t>VY_32_INOVACE_3B_04_</a:t>
          </a:r>
          <a:r>
            <a:rPr lang="cs-CZ" sz="2000" b="0" baseline="0" dirty="0" err="1" smtClean="0"/>
            <a:t>Jobs</a:t>
          </a:r>
          <a:r>
            <a:rPr lang="cs-CZ" sz="2000" b="0" baseline="0" dirty="0" smtClean="0"/>
            <a:t> </a:t>
          </a:r>
          <a:r>
            <a:rPr lang="cs-CZ" sz="2000" b="0" baseline="0" dirty="0" smtClean="0"/>
            <a:t>2</a:t>
          </a:r>
          <a:endParaRPr lang="cs-CZ" sz="2000" b="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 custLinFactNeighborX="1152" custLinFactNeighborY="4861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5955ED15-90AA-4F08-A8A5-1ED70581E58B}" type="pres">
      <dgm:prSet presAssocID="{CEBA0FA6-500F-48B5-B7A1-B51529BD38F2}" presName="vertSpace6" presStyleLbl="node1" presStyleIdx="4" presStyleCnt="7"/>
      <dgm:spPr/>
      <dgm:t>
        <a:bodyPr/>
        <a:lstStyle/>
        <a:p>
          <a:endParaRPr lang="cs-CZ"/>
        </a:p>
      </dgm:t>
    </dgm:pt>
    <dgm:pt modelId="{26528689-9DF4-4685-8F23-BABDBD774F07}" type="pres">
      <dgm:prSet presAssocID="{CEBA0FA6-500F-48B5-B7A1-B51529BD38F2}" presName="circle6" presStyleLbl="node1" presStyleIdx="5" presStyleCnt="7"/>
      <dgm:spPr/>
      <dgm:t>
        <a:bodyPr/>
        <a:lstStyle/>
        <a:p>
          <a:endParaRPr lang="cs-CZ"/>
        </a:p>
      </dgm:t>
    </dgm:pt>
    <dgm:pt modelId="{CAD3E342-3400-4A52-8AAC-15B5BF88AABE}" type="pres">
      <dgm:prSet presAssocID="{CEBA0FA6-500F-48B5-B7A1-B51529BD38F2}" presName="rect6" presStyleLbl="alignAcc1" presStyleIdx="5" presStyleCnt="7"/>
      <dgm:spPr/>
      <dgm:t>
        <a:bodyPr/>
        <a:lstStyle/>
        <a:p>
          <a:endParaRPr lang="cs-CZ"/>
        </a:p>
      </dgm:t>
    </dgm:pt>
    <dgm:pt modelId="{486F9B35-3F77-4B86-95AC-C956F2B86E44}" type="pres">
      <dgm:prSet presAssocID="{BBE1F95E-D5AA-436D-B4F5-748C3834552C}" presName="vertSpace7" presStyleLbl="node1" presStyleIdx="5" presStyleCnt="7"/>
      <dgm:spPr/>
      <dgm:t>
        <a:bodyPr/>
        <a:lstStyle/>
        <a:p>
          <a:endParaRPr lang="cs-CZ"/>
        </a:p>
      </dgm:t>
    </dgm:pt>
    <dgm:pt modelId="{FE72208B-B9B5-47BF-B463-2DC6D6185814}" type="pres">
      <dgm:prSet presAssocID="{BBE1F95E-D5AA-436D-B4F5-748C3834552C}" presName="circle7" presStyleLbl="node1" presStyleIdx="6" presStyleCnt="7"/>
      <dgm:spPr/>
      <dgm:t>
        <a:bodyPr/>
        <a:lstStyle/>
        <a:p>
          <a:endParaRPr lang="cs-CZ"/>
        </a:p>
      </dgm:t>
    </dgm:pt>
    <dgm:pt modelId="{A5C228C9-6EC4-4821-934B-9E2EFBAB4497}" type="pres">
      <dgm:prSet presAssocID="{BBE1F95E-D5AA-436D-B4F5-748C3834552C}" presName="rect7" presStyleLbl="alignAcc1" presStyleIdx="6" presStyleCnt="7" custLinFactNeighborX="320" custLinFactNeighborY="-6461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176FA0-10E9-44DC-9A54-485A362F109B}" type="pres">
      <dgm:prSet presAssocID="{CEBA0FA6-500F-48B5-B7A1-B51529BD38F2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AA812A-7391-47E3-B3BF-07AB9DC3D00C}" type="pres">
      <dgm:prSet presAssocID="{BBE1F95E-D5AA-436D-B4F5-748C3834552C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DDC32B8-2AB7-4B03-B555-4BCFF2ACF63B}" srcId="{757F3AB3-0718-4624-B441-E567A8F0AB56}" destId="{CEBA0FA6-500F-48B5-B7A1-B51529BD38F2}" srcOrd="5" destOrd="0" parTransId="{B2D1762D-083F-44FA-BFD2-87BA8632149C}" sibTransId="{F2F34559-107E-4D59-84FB-CC8578F10151}"/>
    <dgm:cxn modelId="{49F5BC47-E674-43A2-9742-BEDC2F12F0D0}" type="presOf" srcId="{D8197B8C-B260-4A16-BDF4-0947B075E274}" destId="{25B08C86-7E15-44DC-BE7F-FFB55DD49D12}" srcOrd="0" destOrd="0" presId="urn:microsoft.com/office/officeart/2005/8/layout/target3"/>
    <dgm:cxn modelId="{F8E33B0A-5F52-4D06-9ACD-3D08EF0E6789}" type="presOf" srcId="{CEBA0FA6-500F-48B5-B7A1-B51529BD38F2}" destId="{CAD3E342-3400-4A52-8AAC-15B5BF88AABE}" srcOrd="0" destOrd="0" presId="urn:microsoft.com/office/officeart/2005/8/layout/target3"/>
    <dgm:cxn modelId="{04BF64F1-8E7A-4FAA-923B-260C97EE014D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7016881-08C7-47B4-BC99-9F11F907251D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901ACD1-A028-4E32-BA57-C4DC950E269D}" srcId="{757F3AB3-0718-4624-B441-E567A8F0AB56}" destId="{BBE1F95E-D5AA-436D-B4F5-748C3834552C}" srcOrd="6" destOrd="0" parTransId="{1CDD0471-B056-4567-BB1B-C38D4C611172}" sibTransId="{20C8744E-8A24-4C9B-85A7-DA2DB058409A}"/>
    <dgm:cxn modelId="{CBECC75C-0000-4922-9117-9558E417B0F5}" type="presOf" srcId="{D1B46980-6531-4606-95E6-44980827E919}" destId="{2BE915AB-18AA-4053-B92C-3BFC9ED204BB}" srcOrd="1" destOrd="0" presId="urn:microsoft.com/office/officeart/2005/8/layout/target3"/>
    <dgm:cxn modelId="{BB7F1F3D-0AB2-4F37-858F-FC9AD8DF9259}" type="presOf" srcId="{D1B46980-6531-4606-95E6-44980827E919}" destId="{6140AFEC-043D-4C43-A2F9-D0F5331DF3A3}" srcOrd="0" destOrd="0" presId="urn:microsoft.com/office/officeart/2005/8/layout/target3"/>
    <dgm:cxn modelId="{6C957560-474F-4835-85E0-9BCD9CBB26AC}" type="presOf" srcId="{CEBA0FA6-500F-48B5-B7A1-B51529BD38F2}" destId="{02176FA0-10E9-44DC-9A54-485A362F109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B3DA1B6-0081-4B36-9E66-3500A664849F}" type="presOf" srcId="{B651F6E3-6281-48DB-9319-2AEAFDAE7572}" destId="{619D679B-A015-4ECF-8348-D1034C574F40}" srcOrd="0" destOrd="0" presId="urn:microsoft.com/office/officeart/2005/8/layout/target3"/>
    <dgm:cxn modelId="{4C195BC4-6363-4659-97F1-365785FCAB1A}" type="presOf" srcId="{D1D4F407-5343-4D3F-B5B9-D407B03CAEB4}" destId="{AED2198E-93D5-4001-81B4-73124B309672}" srcOrd="1" destOrd="0" presId="urn:microsoft.com/office/officeart/2005/8/layout/target3"/>
    <dgm:cxn modelId="{531ACC41-C2EC-4326-888B-7D36A25EC295}" type="presOf" srcId="{4C35D32F-0EAB-4CD7-82EE-45574DC2A586}" destId="{890E4F0B-2866-4A3F-A3C7-2A14B1797930}" srcOrd="1" destOrd="0" presId="urn:microsoft.com/office/officeart/2005/8/layout/target3"/>
    <dgm:cxn modelId="{FFA7C523-0BF4-4654-A31D-2CBA974F90C1}" type="presOf" srcId="{D1D4F407-5343-4D3F-B5B9-D407B03CAEB4}" destId="{D005CE8C-CC26-4C3E-AC11-E15060ECD759}" srcOrd="0" destOrd="0" presId="urn:microsoft.com/office/officeart/2005/8/layout/target3"/>
    <dgm:cxn modelId="{3435E119-A91C-4F44-865B-0147F174E400}" type="presOf" srcId="{4C35D32F-0EAB-4CD7-82EE-45574DC2A586}" destId="{8BEBB6EC-1DAA-4CAC-8A25-BC0FCBD5DBD5}" srcOrd="0" destOrd="0" presId="urn:microsoft.com/office/officeart/2005/8/layout/target3"/>
    <dgm:cxn modelId="{DE1A7199-48FF-4426-84E4-AF9210717C3C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2DA72F7-BAD6-4F8D-9B3B-C6E7163EA1EA}" type="presOf" srcId="{BBE1F95E-D5AA-436D-B4F5-748C3834552C}" destId="{A5C228C9-6EC4-4821-934B-9E2EFBAB4497}" srcOrd="0" destOrd="0" presId="urn:microsoft.com/office/officeart/2005/8/layout/target3"/>
    <dgm:cxn modelId="{E2C96EA8-914E-4CFF-8F98-CD4767E6E71B}" type="presOf" srcId="{BBE1F95E-D5AA-436D-B4F5-748C3834552C}" destId="{B5AA812A-7391-47E3-B3BF-07AB9DC3D00C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1954F65-024D-45B0-8724-BD1DF726174F}" type="presParOf" srcId="{333A1088-737F-45CB-B68E-254E46348037}" destId="{F5ABB229-8D3B-4694-996A-96F23CF14429}" srcOrd="0" destOrd="0" presId="urn:microsoft.com/office/officeart/2005/8/layout/target3"/>
    <dgm:cxn modelId="{A64A6678-4487-4D19-B0CE-1F4C34B7F201}" type="presParOf" srcId="{333A1088-737F-45CB-B68E-254E46348037}" destId="{F41139FD-01EE-4571-8B17-4FB00FC51163}" srcOrd="1" destOrd="0" presId="urn:microsoft.com/office/officeart/2005/8/layout/target3"/>
    <dgm:cxn modelId="{23511FE8-7750-4B02-86E2-46792438B17E}" type="presParOf" srcId="{333A1088-737F-45CB-B68E-254E46348037}" destId="{D005CE8C-CC26-4C3E-AC11-E15060ECD759}" srcOrd="2" destOrd="0" presId="urn:microsoft.com/office/officeart/2005/8/layout/target3"/>
    <dgm:cxn modelId="{FDDE3C10-D261-4EE8-BCFB-EACC46646307}" type="presParOf" srcId="{333A1088-737F-45CB-B68E-254E46348037}" destId="{2C702D82-9B77-49B7-9568-BB8EB47C3372}" srcOrd="3" destOrd="0" presId="urn:microsoft.com/office/officeart/2005/8/layout/target3"/>
    <dgm:cxn modelId="{09C587F4-CAE6-45AC-B6DB-BCC058D5A744}" type="presParOf" srcId="{333A1088-737F-45CB-B68E-254E46348037}" destId="{A52A0455-90FF-4808-ABD0-F02540D31D5A}" srcOrd="4" destOrd="0" presId="urn:microsoft.com/office/officeart/2005/8/layout/target3"/>
    <dgm:cxn modelId="{199B51EC-51C1-40EB-A014-3D1699FD7BA8}" type="presParOf" srcId="{333A1088-737F-45CB-B68E-254E46348037}" destId="{6140AFEC-043D-4C43-A2F9-D0F5331DF3A3}" srcOrd="5" destOrd="0" presId="urn:microsoft.com/office/officeart/2005/8/layout/target3"/>
    <dgm:cxn modelId="{227439CB-271D-46FD-B4D5-E4143E73CE0C}" type="presParOf" srcId="{333A1088-737F-45CB-B68E-254E46348037}" destId="{9358AC05-5D7D-4327-9F80-1AD486AEA664}" srcOrd="6" destOrd="0" presId="urn:microsoft.com/office/officeart/2005/8/layout/target3"/>
    <dgm:cxn modelId="{3921EFE5-9952-4696-8D36-8A117887A9AF}" type="presParOf" srcId="{333A1088-737F-45CB-B68E-254E46348037}" destId="{313FC574-E1CD-4FB4-B054-0B805CE0447D}" srcOrd="7" destOrd="0" presId="urn:microsoft.com/office/officeart/2005/8/layout/target3"/>
    <dgm:cxn modelId="{5FE3C3A2-A19A-4575-BE82-29D6EEACC963}" type="presParOf" srcId="{333A1088-737F-45CB-B68E-254E46348037}" destId="{619D679B-A015-4ECF-8348-D1034C574F40}" srcOrd="8" destOrd="0" presId="urn:microsoft.com/office/officeart/2005/8/layout/target3"/>
    <dgm:cxn modelId="{9B01D482-15C2-4612-A301-3CE0631F45DD}" type="presParOf" srcId="{333A1088-737F-45CB-B68E-254E46348037}" destId="{322283A8-4A27-4CDA-BAE3-F381106A9174}" srcOrd="9" destOrd="0" presId="urn:microsoft.com/office/officeart/2005/8/layout/target3"/>
    <dgm:cxn modelId="{2A5D36D6-0A85-4AB7-81C4-41DA6E7E9D16}" type="presParOf" srcId="{333A1088-737F-45CB-B68E-254E46348037}" destId="{FFC9F71D-1B4F-4AD9-A4A6-86ADEFC8AF5C}" srcOrd="10" destOrd="0" presId="urn:microsoft.com/office/officeart/2005/8/layout/target3"/>
    <dgm:cxn modelId="{5FEC4D23-0B5A-4188-9B88-E0B177212CCB}" type="presParOf" srcId="{333A1088-737F-45CB-B68E-254E46348037}" destId="{25B08C86-7E15-44DC-BE7F-FFB55DD49D12}" srcOrd="11" destOrd="0" presId="urn:microsoft.com/office/officeart/2005/8/layout/target3"/>
    <dgm:cxn modelId="{7BC801EF-419A-4684-84F0-2AE9F7A5925B}" type="presParOf" srcId="{333A1088-737F-45CB-B68E-254E46348037}" destId="{76644BE8-9D7C-4C09-B250-3D10AF48CBB7}" srcOrd="12" destOrd="0" presId="urn:microsoft.com/office/officeart/2005/8/layout/target3"/>
    <dgm:cxn modelId="{63287AEC-0ADB-4CF4-91A1-64BB6E17AEAB}" type="presParOf" srcId="{333A1088-737F-45CB-B68E-254E46348037}" destId="{EE85B701-7295-41C0-BA7A-34D3756A2AE6}" srcOrd="13" destOrd="0" presId="urn:microsoft.com/office/officeart/2005/8/layout/target3"/>
    <dgm:cxn modelId="{2476776A-6ACE-4AEC-B152-5226F4AC2677}" type="presParOf" srcId="{333A1088-737F-45CB-B68E-254E46348037}" destId="{8BEBB6EC-1DAA-4CAC-8A25-BC0FCBD5DBD5}" srcOrd="14" destOrd="0" presId="urn:microsoft.com/office/officeart/2005/8/layout/target3"/>
    <dgm:cxn modelId="{B78680DF-7B23-46C9-9571-279F95D6A30C}" type="presParOf" srcId="{333A1088-737F-45CB-B68E-254E46348037}" destId="{5955ED15-90AA-4F08-A8A5-1ED70581E58B}" srcOrd="15" destOrd="0" presId="urn:microsoft.com/office/officeart/2005/8/layout/target3"/>
    <dgm:cxn modelId="{65E6FA28-ADA4-4D53-BC86-B1E441649A1C}" type="presParOf" srcId="{333A1088-737F-45CB-B68E-254E46348037}" destId="{26528689-9DF4-4685-8F23-BABDBD774F07}" srcOrd="16" destOrd="0" presId="urn:microsoft.com/office/officeart/2005/8/layout/target3"/>
    <dgm:cxn modelId="{324DBC5A-C771-407D-82E5-27699A4470C5}" type="presParOf" srcId="{333A1088-737F-45CB-B68E-254E46348037}" destId="{CAD3E342-3400-4A52-8AAC-15B5BF88AABE}" srcOrd="17" destOrd="0" presId="urn:microsoft.com/office/officeart/2005/8/layout/target3"/>
    <dgm:cxn modelId="{7C74ACC0-12CF-4AE0-BF83-B484AAD61F64}" type="presParOf" srcId="{333A1088-737F-45CB-B68E-254E46348037}" destId="{486F9B35-3F77-4B86-95AC-C956F2B86E44}" srcOrd="18" destOrd="0" presId="urn:microsoft.com/office/officeart/2005/8/layout/target3"/>
    <dgm:cxn modelId="{DAD2A8DF-3C40-4D10-8234-641A270EA402}" type="presParOf" srcId="{333A1088-737F-45CB-B68E-254E46348037}" destId="{FE72208B-B9B5-47BF-B463-2DC6D6185814}" srcOrd="19" destOrd="0" presId="urn:microsoft.com/office/officeart/2005/8/layout/target3"/>
    <dgm:cxn modelId="{57912273-DE0F-4EA8-919E-D4EC05C628A7}" type="presParOf" srcId="{333A1088-737F-45CB-B68E-254E46348037}" destId="{A5C228C9-6EC4-4821-934B-9E2EFBAB4497}" srcOrd="20" destOrd="0" presId="urn:microsoft.com/office/officeart/2005/8/layout/target3"/>
    <dgm:cxn modelId="{D4CA97F3-42A8-4F05-B78C-61EF1A19C5D5}" type="presParOf" srcId="{333A1088-737F-45CB-B68E-254E46348037}" destId="{AED2198E-93D5-4001-81B4-73124B309672}" srcOrd="21" destOrd="0" presId="urn:microsoft.com/office/officeart/2005/8/layout/target3"/>
    <dgm:cxn modelId="{9205D5D3-A1D7-4600-8ADF-BF5E5AD169D7}" type="presParOf" srcId="{333A1088-737F-45CB-B68E-254E46348037}" destId="{2BE915AB-18AA-4053-B92C-3BFC9ED204BB}" srcOrd="22" destOrd="0" presId="urn:microsoft.com/office/officeart/2005/8/layout/target3"/>
    <dgm:cxn modelId="{AB4DB5DA-BBFF-4875-9419-4C7CDCAB2C1F}" type="presParOf" srcId="{333A1088-737F-45CB-B68E-254E46348037}" destId="{6BB5E863-4638-4E1D-BFDE-399D028AC4ED}" srcOrd="23" destOrd="0" presId="urn:microsoft.com/office/officeart/2005/8/layout/target3"/>
    <dgm:cxn modelId="{32891CC5-5941-4A70-85E8-86ED34E55EF1}" type="presParOf" srcId="{333A1088-737F-45CB-B68E-254E46348037}" destId="{5A5FFA88-C948-4069-8E93-59FA12366E83}" srcOrd="24" destOrd="0" presId="urn:microsoft.com/office/officeart/2005/8/layout/target3"/>
    <dgm:cxn modelId="{77B9C9A0-29D6-4172-A431-1EAB401E9AB6}" type="presParOf" srcId="{333A1088-737F-45CB-B68E-254E46348037}" destId="{890E4F0B-2866-4A3F-A3C7-2A14B1797930}" srcOrd="25" destOrd="0" presId="urn:microsoft.com/office/officeart/2005/8/layout/target3"/>
    <dgm:cxn modelId="{A584EB56-EDA9-4A4F-B24F-994598F01934}" type="presParOf" srcId="{333A1088-737F-45CB-B68E-254E46348037}" destId="{02176FA0-10E9-44DC-9A54-485A362F109B}" srcOrd="26" destOrd="0" presId="urn:microsoft.com/office/officeart/2005/8/layout/target3"/>
    <dgm:cxn modelId="{06B057CA-D22B-4080-8F8B-9A84FA756457}" type="presParOf" srcId="{333A1088-737F-45CB-B68E-254E46348037}" destId="{B5AA812A-7391-47E3-B3BF-07AB9DC3D00C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3" cy="25477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6841" y="0"/>
          <a:ext cx="6973433" cy="25477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NÁZEV ŠKOLY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kern="1200" dirty="0" smtClean="0"/>
            <a:t>Gymnázium Lovosice, Sady pionýrů 600/6</a:t>
          </a:r>
          <a:endParaRPr lang="cs-CZ" sz="2000" b="0" kern="1200" dirty="0"/>
        </a:p>
      </dsp:txBody>
      <dsp:txXfrm>
        <a:off x="1256841" y="0"/>
        <a:ext cx="6973433" cy="254771"/>
      </dsp:txXfrm>
    </dsp:sp>
    <dsp:sp modelId="{A52A0455-90FF-4808-ABD0-F02540D31D5A}">
      <dsp:nvSpPr>
        <dsp:cNvPr id="0" name=""/>
        <dsp:cNvSpPr/>
      </dsp:nvSpPr>
      <dsp:spPr>
        <a:xfrm>
          <a:off x="216025" y="360038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744128"/>
                <a:satOff val="4483"/>
                <a:lumOff val="359"/>
                <a:alphaOff val="0"/>
                <a:shade val="51000"/>
                <a:satMod val="130000"/>
              </a:schemeClr>
            </a:gs>
            <a:gs pos="80000">
              <a:schemeClr val="accent4">
                <a:hueOff val="-744128"/>
                <a:satOff val="4483"/>
                <a:lumOff val="359"/>
                <a:alphaOff val="0"/>
                <a:shade val="93000"/>
                <a:satMod val="130000"/>
              </a:schemeClr>
            </a:gs>
            <a:gs pos="100000">
              <a:schemeClr val="accent4">
                <a:hueOff val="-744128"/>
                <a:satOff val="4483"/>
                <a:lumOff val="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6" y="254771"/>
          <a:ext cx="697343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744128"/>
              <a:satOff val="4483"/>
              <a:lumOff val="35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ČÍSLO PROJEKTU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kern="1200" dirty="0" smtClean="0"/>
            <a:t>CZ.1.07/1.5.00/34.1073</a:t>
          </a:r>
          <a:endParaRPr lang="cs-CZ" sz="2000" b="0" kern="1200" dirty="0"/>
        </a:p>
      </dsp:txBody>
      <dsp:txXfrm>
        <a:off x="1273856" y="254771"/>
        <a:ext cx="6973433" cy="254771"/>
      </dsp:txXfrm>
    </dsp:sp>
    <dsp:sp modelId="{313FC574-E1CD-4FB4-B054-0B805CE0447D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6" y="509542"/>
          <a:ext cx="697343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NÁZEV MATERIÁLU</a:t>
          </a:r>
          <a:r>
            <a:rPr lang="cs-CZ" sz="2000" kern="1200" smtClean="0">
              <a:solidFill>
                <a:schemeClr val="accent1">
                  <a:lumMod val="75000"/>
                </a:schemeClr>
              </a:solidFill>
            </a:rPr>
            <a:t>:</a:t>
          </a:r>
          <a:r>
            <a:rPr lang="cs-CZ" sz="2000" kern="1200" baseline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cs-CZ" sz="2000" b="0" kern="1200" baseline="0" smtClean="0"/>
            <a:t>VY_32_INOVACE_3B_04_</a:t>
          </a:r>
          <a:r>
            <a:rPr lang="cs-CZ" sz="2000" b="0" kern="1200" baseline="0" dirty="0" err="1" smtClean="0"/>
            <a:t>Jobs</a:t>
          </a:r>
          <a:r>
            <a:rPr lang="cs-CZ" sz="2000" b="0" kern="1200" baseline="0" dirty="0" smtClean="0"/>
            <a:t> </a:t>
          </a:r>
          <a:r>
            <a:rPr lang="cs-CZ" sz="2000" b="0" kern="1200" baseline="0" dirty="0" smtClean="0"/>
            <a:t>2</a:t>
          </a:r>
          <a:endParaRPr lang="cs-CZ" sz="2000" b="0" kern="1200" dirty="0"/>
        </a:p>
      </dsp:txBody>
      <dsp:txXfrm>
        <a:off x="1273856" y="509542"/>
        <a:ext cx="6973433" cy="254771"/>
      </dsp:txXfrm>
    </dsp:sp>
    <dsp:sp modelId="{FFC9F71D-1B4F-4AD9-A4A6-86ADEFC8AF5C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6" y="764313"/>
          <a:ext cx="697343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TÉMA SADY</a:t>
          </a:r>
          <a:r>
            <a:rPr lang="cs-CZ" sz="2000" kern="1200" dirty="0" smtClean="0">
              <a:solidFill>
                <a:schemeClr val="tx1"/>
              </a:solidFill>
            </a:rPr>
            <a:t>: Anglický jazyk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6" y="764313"/>
        <a:ext cx="6973433" cy="254773"/>
      </dsp:txXfrm>
    </dsp:sp>
    <dsp:sp modelId="{EE85B701-7295-41C0-BA7A-34D3756A2AE6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6" y="1019086"/>
          <a:ext cx="697343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ROČNÍK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 </a:t>
          </a:r>
          <a:r>
            <a:rPr lang="cs-CZ" sz="2000" kern="1200" dirty="0" smtClean="0">
              <a:solidFill>
                <a:schemeClr val="tx1"/>
              </a:solidFill>
            </a:rPr>
            <a:t>3., 4. ročník/septima, oktáva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6" y="1019086"/>
        <a:ext cx="6973433" cy="254771"/>
      </dsp:txXfrm>
    </dsp:sp>
    <dsp:sp modelId="{26528689-9DF4-4685-8F23-BABDBD774F07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3720641"/>
                <a:satOff val="22416"/>
                <a:lumOff val="1797"/>
                <a:alphaOff val="0"/>
                <a:shade val="51000"/>
                <a:satMod val="130000"/>
              </a:schemeClr>
            </a:gs>
            <a:gs pos="80000">
              <a:schemeClr val="accent4">
                <a:hueOff val="-3720641"/>
                <a:satOff val="22416"/>
                <a:lumOff val="1797"/>
                <a:alphaOff val="0"/>
                <a:shade val="93000"/>
                <a:satMod val="130000"/>
              </a:schemeClr>
            </a:gs>
            <a:gs pos="100000">
              <a:schemeClr val="accent4">
                <a:hueOff val="-3720641"/>
                <a:satOff val="22416"/>
                <a:lumOff val="17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D3E342-3400-4A52-8AAC-15B5BF88AABE}">
      <dsp:nvSpPr>
        <dsp:cNvPr id="0" name=""/>
        <dsp:cNvSpPr/>
      </dsp:nvSpPr>
      <dsp:spPr>
        <a:xfrm>
          <a:off x="1273856" y="1273857"/>
          <a:ext cx="697343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720641"/>
              <a:satOff val="22416"/>
              <a:lumOff val="179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DATUM VZNIKU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kern="1200" dirty="0" smtClean="0">
              <a:solidFill>
                <a:schemeClr val="tx1"/>
              </a:solidFill>
            </a:rPr>
            <a:t>únor 2013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6" y="1273857"/>
        <a:ext cx="6973433" cy="254771"/>
      </dsp:txXfrm>
    </dsp:sp>
    <dsp:sp modelId="{FE72208B-B9B5-47BF-B463-2DC6D6185814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5C228C9-6EC4-4821-934B-9E2EFBAB4497}">
      <dsp:nvSpPr>
        <dsp:cNvPr id="0" name=""/>
        <dsp:cNvSpPr/>
      </dsp:nvSpPr>
      <dsp:spPr>
        <a:xfrm>
          <a:off x="1273856" y="1512168"/>
          <a:ext cx="697343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AUTOR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kern="1200" dirty="0" smtClean="0">
              <a:solidFill>
                <a:schemeClr val="tx1"/>
              </a:solidFill>
            </a:rPr>
            <a:t>Mgr. Petra </a:t>
          </a:r>
          <a:r>
            <a:rPr lang="cs-CZ" sz="2000" b="0" kern="1200" dirty="0" err="1" smtClean="0">
              <a:solidFill>
                <a:schemeClr val="tx1"/>
              </a:solidFill>
            </a:rPr>
            <a:t>Dušánková</a:t>
          </a:r>
          <a:endParaRPr lang="cs-CZ" sz="2000" b="0" kern="1200" dirty="0">
            <a:solidFill>
              <a:schemeClr val="tx1"/>
            </a:solidFill>
          </a:endParaRPr>
        </a:p>
      </dsp:txBody>
      <dsp:txXfrm>
        <a:off x="1273856" y="1512168"/>
        <a:ext cx="697343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20A94-1864-4B52-9F29-BEE859E7827F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7A6DD-A63D-4B8C-871D-A7F6F13DD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824729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GYMLOVO_logo BR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6100" y="115888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subTitle" idx="1"/>
          </p:nvPr>
        </p:nvSpPr>
        <p:spPr>
          <a:xfrm>
            <a:off x="1187450" y="692150"/>
            <a:ext cx="7129463" cy="4849813"/>
          </a:xfrm>
        </p:spPr>
        <p:txBody>
          <a:bodyPr>
            <a:normAutofit fontScale="70000" lnSpcReduction="20000"/>
          </a:bodyPr>
          <a:lstStyle/>
          <a:p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ANOTACE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Materiál je určen pro přípravu žáků k ústní maturitní zkoušce z anglického jazyka.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Žáci si osvojí slovní zásobu  a fráze týkající se tématu </a:t>
            </a:r>
            <a:r>
              <a:rPr lang="cs-CZ" dirty="0" err="1" smtClean="0">
                <a:solidFill>
                  <a:schemeClr val="tx1"/>
                </a:solidFill>
              </a:rPr>
              <a:t>Jobs</a:t>
            </a:r>
            <a:r>
              <a:rPr lang="cs-CZ" dirty="0" smtClean="0">
                <a:solidFill>
                  <a:schemeClr val="tx1"/>
                </a:solidFill>
              </a:rPr>
              <a:t> (zaměstnání).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V části 1 a 2 žáci ve dvojicích diskutují o ideálním zaměstnání a možnostech a způsobech získání zaměstnání (správné odpovědi jsou na snímcích 5 a 6), na snímcích 7-10 se seznámí s příklady dopisů, které uchazeč o zaměstnání musí napsat a také vyberou a seřadí údaje nutné pro napsání životopisu. V části 3 podle obrázků určí, čeho se vyvarovat při přijímacím pohovoru a jak se na něj připravit. Na snímku 14 spojují otázky se správnými odpověďmi.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Časová náročnost –  45 minut.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JOBS – part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b="1" dirty="0" smtClean="0">
                <a:solidFill>
                  <a:srgbClr val="00B050"/>
                </a:solidFill>
              </a:rPr>
              <a:t>Think of an ideal job for you – what would you consider important?</a:t>
            </a:r>
          </a:p>
          <a:p>
            <a:pPr marL="514350" indent="-514350">
              <a:buNone/>
            </a:pPr>
            <a:r>
              <a:rPr lang="en-GB" dirty="0" smtClean="0"/>
              <a:t>creativity			meeting new people</a:t>
            </a:r>
          </a:p>
          <a:p>
            <a:pPr marL="514350" indent="-514350">
              <a:buNone/>
            </a:pPr>
            <a:r>
              <a:rPr lang="en-GB" dirty="0" smtClean="0"/>
              <a:t>social status		suitable working hours</a:t>
            </a:r>
          </a:p>
          <a:p>
            <a:pPr marL="514350" indent="-514350">
              <a:buNone/>
            </a:pPr>
            <a:r>
              <a:rPr lang="en-GB" dirty="0" smtClean="0"/>
              <a:t>friendly colleagues	further education</a:t>
            </a:r>
          </a:p>
          <a:p>
            <a:pPr marL="514350" indent="-514350">
              <a:buNone/>
            </a:pPr>
            <a:r>
              <a:rPr lang="en-GB" dirty="0" smtClean="0"/>
              <a:t>opportunities to travel</a:t>
            </a:r>
          </a:p>
          <a:p>
            <a:pPr marL="514350" indent="-514350">
              <a:buNone/>
            </a:pPr>
            <a:r>
              <a:rPr lang="en-GB" dirty="0" smtClean="0"/>
              <a:t>making a lot of money</a:t>
            </a:r>
          </a:p>
          <a:p>
            <a:pPr marL="514350" indent="-514350">
              <a:buNone/>
            </a:pPr>
            <a:r>
              <a:rPr lang="en-GB" dirty="0" smtClean="0"/>
              <a:t>possibility to work at home</a:t>
            </a:r>
          </a:p>
          <a:p>
            <a:pPr marL="514350" indent="-514350">
              <a:buNone/>
            </a:pPr>
            <a:r>
              <a:rPr lang="en-GB" dirty="0" smtClean="0"/>
              <a:t>other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b="1" dirty="0" smtClean="0">
                <a:solidFill>
                  <a:srgbClr val="00B050"/>
                </a:solidFill>
              </a:rPr>
              <a:t>2. Applying for a job – answer the questions:</a:t>
            </a:r>
          </a:p>
          <a:p>
            <a:r>
              <a:rPr lang="en-GB" dirty="0" smtClean="0"/>
              <a:t>Where can you get information about job offers?</a:t>
            </a:r>
          </a:p>
          <a:p>
            <a:r>
              <a:rPr lang="en-GB" dirty="0" smtClean="0"/>
              <a:t>How should you apply for a job?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GB" dirty="0" smtClean="0"/>
              <a:t>The following vocabulary may help you:</a:t>
            </a: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vacancy, personnel department,</a:t>
            </a:r>
            <a:endParaRPr lang="cs-CZ" i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recruitment</a:t>
            </a:r>
            <a:r>
              <a:rPr lang="cs-CZ" i="1" dirty="0" smtClean="0">
                <a:solidFill>
                  <a:srgbClr val="7030A0"/>
                </a:solidFill>
              </a:rPr>
              <a:t>, </a:t>
            </a:r>
            <a:r>
              <a:rPr lang="en-GB" i="1" dirty="0" smtClean="0">
                <a:solidFill>
                  <a:srgbClr val="7030A0"/>
                </a:solidFill>
              </a:rPr>
              <a:t>advertisements, job centres, </a:t>
            </a:r>
            <a:endParaRPr lang="cs-CZ" i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applicant, employer,</a:t>
            </a: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application form, a letter of application,</a:t>
            </a: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curriculum vitae, references, qualification and</a:t>
            </a: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language certificates, </a:t>
            </a:r>
            <a:endParaRPr lang="cs-CZ" i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job interview</a:t>
            </a:r>
            <a:endParaRPr lang="en-GB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en-GB" dirty="0" smtClean="0"/>
              <a:t>Where can you get information about job offers?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    </a:t>
            </a:r>
          </a:p>
          <a:p>
            <a:pPr>
              <a:buNone/>
            </a:pPr>
            <a:r>
              <a:rPr lang="en-GB" dirty="0" smtClean="0">
                <a:solidFill>
                  <a:srgbClr val="0070C0"/>
                </a:solidFill>
              </a:rPr>
              <a:t>    In job centres, recruitment agencies, from newspaper or internet advertisements, personnel departments of companies</a:t>
            </a:r>
          </a:p>
          <a:p>
            <a:pPr>
              <a:buNone/>
            </a:pPr>
            <a:endParaRPr lang="en-GB" dirty="0" smtClean="0"/>
          </a:p>
          <a:p>
            <a:endParaRPr lang="en-GB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r>
              <a:rPr lang="en-GB" dirty="0" smtClean="0"/>
              <a:t>How should you apply for a job?</a:t>
            </a:r>
            <a:endParaRPr lang="cs-CZ" dirty="0" smtClean="0"/>
          </a:p>
          <a:p>
            <a:pPr>
              <a:buNone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0070C0"/>
                </a:solidFill>
              </a:rPr>
              <a:t>Fill in an application form</a:t>
            </a:r>
            <a:r>
              <a:rPr lang="cs-CZ" dirty="0" smtClean="0">
                <a:solidFill>
                  <a:srgbClr val="0070C0"/>
                </a:solidFill>
              </a:rPr>
              <a:t> / w</a:t>
            </a:r>
            <a:r>
              <a:rPr lang="en-GB" dirty="0" smtClean="0">
                <a:solidFill>
                  <a:srgbClr val="0070C0"/>
                </a:solidFill>
              </a:rPr>
              <a:t>rite a letter of application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0070C0"/>
                </a:solidFill>
              </a:rPr>
              <a:t>Write your personal statement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0070C0"/>
                </a:solidFill>
              </a:rPr>
              <a:t>Write your curriculum vitae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0070C0"/>
                </a:solidFill>
              </a:rPr>
              <a:t>Enclose necessary references and qualification certificates</a:t>
            </a:r>
            <a:endParaRPr lang="en-GB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GB" b="1" dirty="0" smtClean="0">
                <a:solidFill>
                  <a:srgbClr val="0070C0"/>
                </a:solidFill>
              </a:rPr>
              <a:t>A </a:t>
            </a:r>
            <a:r>
              <a:rPr lang="cs-CZ" b="1" dirty="0" smtClean="0">
                <a:solidFill>
                  <a:srgbClr val="0070C0"/>
                </a:solidFill>
              </a:rPr>
              <a:t>sample </a:t>
            </a:r>
            <a:r>
              <a:rPr lang="en-GB" b="1" dirty="0" smtClean="0">
                <a:solidFill>
                  <a:srgbClr val="0070C0"/>
                </a:solidFill>
              </a:rPr>
              <a:t>letter of application</a:t>
            </a:r>
          </a:p>
          <a:p>
            <a:pPr>
              <a:buNone/>
            </a:pPr>
            <a:r>
              <a:rPr lang="en-GB" i="1" dirty="0" smtClean="0"/>
              <a:t>Dear Sir or Madam,</a:t>
            </a:r>
          </a:p>
          <a:p>
            <a:pPr>
              <a:buNone/>
            </a:pPr>
            <a:r>
              <a:rPr lang="en-GB" i="1" dirty="0" smtClean="0"/>
              <a:t>I am writing to apply for the job of ……….</a:t>
            </a:r>
          </a:p>
          <a:p>
            <a:pPr>
              <a:buNone/>
            </a:pPr>
            <a:r>
              <a:rPr lang="en-GB" i="1" dirty="0" smtClean="0"/>
              <a:t>advertised in ………..</a:t>
            </a:r>
          </a:p>
          <a:p>
            <a:pPr>
              <a:buNone/>
            </a:pPr>
            <a:r>
              <a:rPr lang="en-GB" i="1" dirty="0" smtClean="0"/>
              <a:t>I am ..…….. years old and I have ………. years‘</a:t>
            </a:r>
          </a:p>
          <a:p>
            <a:pPr>
              <a:buNone/>
            </a:pPr>
            <a:r>
              <a:rPr lang="en-GB" i="1" dirty="0" smtClean="0"/>
              <a:t>experience in ……….</a:t>
            </a:r>
          </a:p>
          <a:p>
            <a:pPr>
              <a:buNone/>
            </a:pPr>
            <a:r>
              <a:rPr lang="en-GB" i="1" dirty="0" smtClean="0"/>
              <a:t>Please find enclosed my CV and personal</a:t>
            </a:r>
          </a:p>
          <a:p>
            <a:pPr>
              <a:buNone/>
            </a:pPr>
            <a:r>
              <a:rPr lang="en-GB" i="1" dirty="0" smtClean="0"/>
              <a:t>statement.</a:t>
            </a:r>
          </a:p>
          <a:p>
            <a:pPr>
              <a:buNone/>
            </a:pPr>
            <a:r>
              <a:rPr lang="en-GB" i="1" dirty="0" smtClean="0"/>
              <a:t>I shall be pleased to provide any further information.</a:t>
            </a:r>
          </a:p>
          <a:p>
            <a:pPr>
              <a:buNone/>
            </a:pPr>
            <a:r>
              <a:rPr lang="en-GB" i="1" dirty="0" smtClean="0"/>
              <a:t>I look forward to hearing from you.</a:t>
            </a:r>
          </a:p>
          <a:p>
            <a:pPr>
              <a:buNone/>
            </a:pPr>
            <a:r>
              <a:rPr lang="en-GB" i="1" dirty="0" smtClean="0"/>
              <a:t>Yours faithfully,</a:t>
            </a:r>
          </a:p>
          <a:p>
            <a:pPr>
              <a:buNone/>
            </a:pPr>
            <a:r>
              <a:rPr lang="en-GB" i="1" dirty="0" smtClean="0"/>
              <a:t>Jan </a:t>
            </a:r>
            <a:r>
              <a:rPr lang="en-GB" i="1" dirty="0" err="1" smtClean="0"/>
              <a:t>Nový</a:t>
            </a:r>
            <a:endParaRPr lang="en-GB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A </a:t>
            </a:r>
            <a:r>
              <a:rPr lang="cs-CZ" b="1" dirty="0" err="1" smtClean="0">
                <a:solidFill>
                  <a:srgbClr val="0070C0"/>
                </a:solidFill>
              </a:rPr>
              <a:t>personel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statement</a:t>
            </a: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overall</a:t>
            </a:r>
            <a:r>
              <a:rPr lang="cs-CZ" dirty="0" smtClean="0"/>
              <a:t> </a:t>
            </a:r>
            <a:r>
              <a:rPr lang="cs-CZ" dirty="0" err="1" smtClean="0"/>
              <a:t>statement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endParaRPr lang="cs-CZ" dirty="0" smtClean="0"/>
          </a:p>
          <a:p>
            <a:pPr>
              <a:buNone/>
            </a:pPr>
            <a:r>
              <a:rPr lang="cs-CZ" i="1" dirty="0" err="1" smtClean="0">
                <a:solidFill>
                  <a:srgbClr val="7030A0"/>
                </a:solidFill>
              </a:rPr>
              <a:t>achievements</a:t>
            </a:r>
            <a:r>
              <a:rPr lang="cs-CZ" i="1" dirty="0" smtClean="0">
                <a:solidFill>
                  <a:srgbClr val="7030A0"/>
                </a:solidFill>
              </a:rPr>
              <a:t>, </a:t>
            </a:r>
            <a:r>
              <a:rPr lang="cs-CZ" i="1" dirty="0" err="1" smtClean="0">
                <a:solidFill>
                  <a:srgbClr val="7030A0"/>
                </a:solidFill>
              </a:rPr>
              <a:t>abilities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and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interests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focuses</a:t>
            </a:r>
            <a:r>
              <a:rPr lang="cs-CZ" dirty="0" smtClean="0"/>
              <a:t> on </a:t>
            </a:r>
            <a:r>
              <a:rPr lang="cs-CZ" i="1" dirty="0" err="1" smtClean="0">
                <a:solidFill>
                  <a:srgbClr val="7030A0"/>
                </a:solidFill>
              </a:rPr>
              <a:t>your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long</a:t>
            </a:r>
            <a:r>
              <a:rPr lang="cs-CZ" i="1" dirty="0" smtClean="0">
                <a:solidFill>
                  <a:srgbClr val="7030A0"/>
                </a:solidFill>
              </a:rPr>
              <a:t>-term </a:t>
            </a:r>
            <a:r>
              <a:rPr lang="cs-CZ" i="1" dirty="0" err="1" smtClean="0">
                <a:solidFill>
                  <a:srgbClr val="7030A0"/>
                </a:solidFill>
              </a:rPr>
              <a:t>career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plans</a:t>
            </a:r>
            <a:r>
              <a:rPr lang="cs-CZ" i="1" dirty="0" smtClean="0">
                <a:solidFill>
                  <a:srgbClr val="7030A0"/>
                </a:solidFill>
              </a:rPr>
              <a:t>, </a:t>
            </a:r>
            <a:r>
              <a:rPr lang="cs-CZ" i="1" dirty="0" err="1" smtClean="0">
                <a:solidFill>
                  <a:srgbClr val="7030A0"/>
                </a:solidFill>
              </a:rPr>
              <a:t>your</a:t>
            </a:r>
            <a:endParaRPr lang="cs-CZ" i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i="1" dirty="0" err="1" smtClean="0">
                <a:solidFill>
                  <a:srgbClr val="7030A0"/>
                </a:solidFill>
              </a:rPr>
              <a:t>work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experience</a:t>
            </a:r>
            <a:r>
              <a:rPr lang="cs-CZ" i="1" dirty="0" smtClean="0">
                <a:solidFill>
                  <a:srgbClr val="7030A0"/>
                </a:solidFill>
              </a:rPr>
              <a:t>, </a:t>
            </a:r>
            <a:r>
              <a:rPr lang="cs-CZ" i="1" dirty="0" err="1" smtClean="0">
                <a:solidFill>
                  <a:srgbClr val="7030A0"/>
                </a:solidFill>
              </a:rPr>
              <a:t>your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hobbies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and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interests</a:t>
            </a:r>
            <a:r>
              <a:rPr lang="cs-CZ" i="1" dirty="0" smtClean="0">
                <a:solidFill>
                  <a:srgbClr val="7030A0"/>
                </a:solidFill>
              </a:rPr>
              <a:t>, </a:t>
            </a:r>
          </a:p>
          <a:p>
            <a:pPr>
              <a:buNone/>
            </a:pPr>
            <a:r>
              <a:rPr lang="cs-CZ" i="1" dirty="0" err="1" smtClean="0">
                <a:solidFill>
                  <a:srgbClr val="7030A0"/>
                </a:solidFill>
              </a:rPr>
              <a:t>your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short</a:t>
            </a:r>
            <a:r>
              <a:rPr lang="cs-CZ" i="1" dirty="0" smtClean="0">
                <a:solidFill>
                  <a:srgbClr val="7030A0"/>
                </a:solidFill>
              </a:rPr>
              <a:t>-term </a:t>
            </a:r>
            <a:r>
              <a:rPr lang="cs-CZ" i="1" dirty="0" err="1" smtClean="0">
                <a:solidFill>
                  <a:srgbClr val="7030A0"/>
                </a:solidFill>
              </a:rPr>
              <a:t>career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plans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</a:p>
          <a:p>
            <a:pPr>
              <a:buNone/>
            </a:pPr>
            <a:r>
              <a:rPr lang="cs-CZ" i="1" dirty="0" err="1" smtClean="0"/>
              <a:t>and</a:t>
            </a:r>
            <a:r>
              <a:rPr lang="cs-CZ" i="1" dirty="0" smtClean="0"/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your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skills</a:t>
            </a:r>
            <a:r>
              <a:rPr lang="cs-CZ" i="1" dirty="0" smtClean="0">
                <a:solidFill>
                  <a:srgbClr val="7030A0"/>
                </a:solidFill>
              </a:rPr>
              <a:t>, personality </a:t>
            </a:r>
            <a:r>
              <a:rPr lang="cs-CZ" i="1" dirty="0" err="1" smtClean="0">
                <a:solidFill>
                  <a:srgbClr val="7030A0"/>
                </a:solidFill>
              </a:rPr>
              <a:t>and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i="1" dirty="0" err="1" smtClean="0">
                <a:solidFill>
                  <a:srgbClr val="7030A0"/>
                </a:solidFill>
              </a:rPr>
              <a:t>character</a:t>
            </a:r>
            <a:r>
              <a:rPr lang="cs-CZ" i="1" dirty="0" smtClean="0"/>
              <a:t>.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b="1" dirty="0" smtClean="0">
                <a:solidFill>
                  <a:srgbClr val="0070C0"/>
                </a:solidFill>
              </a:rPr>
              <a:t>Curriculum Vitae (CV)</a:t>
            </a:r>
          </a:p>
          <a:p>
            <a:pPr>
              <a:buNone/>
            </a:pPr>
            <a:r>
              <a:rPr lang="en-GB" dirty="0" smtClean="0"/>
              <a:t>Look at the list of the items and decide which of</a:t>
            </a:r>
          </a:p>
          <a:p>
            <a:pPr>
              <a:buNone/>
            </a:pPr>
            <a:r>
              <a:rPr lang="en-GB" dirty="0" smtClean="0"/>
              <a:t>them are </a:t>
            </a:r>
            <a:r>
              <a:rPr lang="en-GB" b="1" dirty="0" smtClean="0"/>
              <a:t>not</a:t>
            </a:r>
            <a:r>
              <a:rPr lang="en-GB" dirty="0" smtClean="0"/>
              <a:t> convenient or necessary to include</a:t>
            </a:r>
          </a:p>
          <a:p>
            <a:pPr>
              <a:buNone/>
            </a:pPr>
            <a:r>
              <a:rPr lang="en-GB" dirty="0" smtClean="0"/>
              <a:t>in your CV.</a:t>
            </a:r>
          </a:p>
          <a:p>
            <a:pPr>
              <a:buNone/>
            </a:pPr>
            <a:r>
              <a:rPr lang="en-GB" dirty="0" smtClean="0"/>
              <a:t>Then, put the remaining ones in the correct</a:t>
            </a:r>
          </a:p>
          <a:p>
            <a:pPr>
              <a:buNone/>
            </a:pPr>
            <a:r>
              <a:rPr lang="en-GB" dirty="0" smtClean="0"/>
              <a:t>order:</a:t>
            </a:r>
          </a:p>
          <a:p>
            <a:pPr>
              <a:buNone/>
            </a:pPr>
            <a:r>
              <a:rPr lang="en-GB" i="1" dirty="0" smtClean="0">
                <a:solidFill>
                  <a:srgbClr val="FF0000"/>
                </a:solidFill>
              </a:rPr>
              <a:t>references</a:t>
            </a:r>
            <a:r>
              <a:rPr lang="en-GB" i="1" dirty="0" smtClean="0"/>
              <a:t>		</a:t>
            </a:r>
            <a:r>
              <a:rPr lang="en-GB" i="1" dirty="0" smtClean="0">
                <a:solidFill>
                  <a:srgbClr val="00B050"/>
                </a:solidFill>
              </a:rPr>
              <a:t>favourite kind of films</a:t>
            </a:r>
          </a:p>
          <a:p>
            <a:pPr>
              <a:buNone/>
            </a:pPr>
            <a:r>
              <a:rPr lang="en-GB" i="1" dirty="0" smtClean="0">
                <a:solidFill>
                  <a:srgbClr val="00B050"/>
                </a:solidFill>
              </a:rPr>
              <a:t>allergies</a:t>
            </a:r>
            <a:r>
              <a:rPr lang="en-GB" i="1" dirty="0" smtClean="0"/>
              <a:t>		</a:t>
            </a:r>
            <a:r>
              <a:rPr lang="en-GB" i="1" dirty="0" smtClean="0">
                <a:solidFill>
                  <a:srgbClr val="FF0000"/>
                </a:solidFill>
              </a:rPr>
              <a:t>other skills</a:t>
            </a:r>
            <a:r>
              <a:rPr lang="en-GB" i="1" dirty="0" smtClean="0"/>
              <a:t>		</a:t>
            </a:r>
            <a:r>
              <a:rPr lang="en-GB" i="1" dirty="0" smtClean="0">
                <a:solidFill>
                  <a:srgbClr val="7030A0"/>
                </a:solidFill>
              </a:rPr>
              <a:t>date of birth</a:t>
            </a: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education	</a:t>
            </a:r>
            <a:r>
              <a:rPr lang="en-GB" i="1" dirty="0" smtClean="0"/>
              <a:t>	</a:t>
            </a:r>
            <a:r>
              <a:rPr lang="en-GB" i="1" dirty="0" smtClean="0">
                <a:solidFill>
                  <a:srgbClr val="00B050"/>
                </a:solidFill>
              </a:rPr>
              <a:t>address</a:t>
            </a:r>
            <a:r>
              <a:rPr lang="en-GB" i="1" dirty="0" smtClean="0"/>
              <a:t>		</a:t>
            </a:r>
            <a:r>
              <a:rPr lang="en-GB" i="1" dirty="0" smtClean="0">
                <a:solidFill>
                  <a:srgbClr val="FF0000"/>
                </a:solidFill>
              </a:rPr>
              <a:t>hobbies</a:t>
            </a:r>
          </a:p>
          <a:p>
            <a:pPr>
              <a:buNone/>
            </a:pPr>
            <a:r>
              <a:rPr lang="en-GB" i="1" dirty="0" smtClean="0">
                <a:solidFill>
                  <a:srgbClr val="FF0000"/>
                </a:solidFill>
              </a:rPr>
              <a:t>name</a:t>
            </a:r>
            <a:r>
              <a:rPr lang="en-GB" i="1" dirty="0" smtClean="0"/>
              <a:t>			</a:t>
            </a:r>
            <a:r>
              <a:rPr lang="en-GB" i="1" dirty="0" smtClean="0">
                <a:solidFill>
                  <a:srgbClr val="7030A0"/>
                </a:solidFill>
              </a:rPr>
              <a:t>work experience</a:t>
            </a:r>
            <a:r>
              <a:rPr lang="en-GB" i="1" dirty="0" smtClean="0"/>
              <a:t>	 	</a:t>
            </a:r>
            <a:r>
              <a:rPr lang="en-GB" i="1" dirty="0" smtClean="0">
                <a:solidFill>
                  <a:srgbClr val="00B050"/>
                </a:solidFill>
              </a:rPr>
              <a:t>e-mail</a:t>
            </a:r>
          </a:p>
          <a:p>
            <a:pPr>
              <a:buNone/>
            </a:pPr>
            <a:r>
              <a:rPr lang="en-GB" i="1" dirty="0" smtClean="0">
                <a:solidFill>
                  <a:srgbClr val="00B050"/>
                </a:solidFill>
              </a:rPr>
              <a:t>marital status</a:t>
            </a:r>
            <a:r>
              <a:rPr lang="en-GB" i="1" dirty="0" smtClean="0"/>
              <a:t>	</a:t>
            </a:r>
            <a:r>
              <a:rPr lang="en-GB" i="1" dirty="0" smtClean="0">
                <a:solidFill>
                  <a:srgbClr val="FF0000"/>
                </a:solidFill>
              </a:rPr>
              <a:t>telephone number</a:t>
            </a:r>
            <a:r>
              <a:rPr lang="en-GB" i="1" dirty="0" smtClean="0"/>
              <a:t>	</a:t>
            </a:r>
            <a:r>
              <a:rPr lang="en-GB" i="1" dirty="0" smtClean="0">
                <a:solidFill>
                  <a:srgbClr val="7030A0"/>
                </a:solidFill>
              </a:rPr>
              <a:t>religion</a:t>
            </a:r>
          </a:p>
          <a:p>
            <a:pPr>
              <a:buNone/>
            </a:pPr>
            <a:r>
              <a:rPr lang="en-GB" i="1" dirty="0" smtClean="0">
                <a:solidFill>
                  <a:srgbClr val="7030A0"/>
                </a:solidFill>
              </a:rPr>
              <a:t>place of birth</a:t>
            </a:r>
            <a:r>
              <a:rPr lang="en-GB" i="1" dirty="0" smtClean="0"/>
              <a:t>	</a:t>
            </a:r>
            <a:r>
              <a:rPr lang="en-GB" i="1" dirty="0" smtClean="0">
                <a:solidFill>
                  <a:srgbClr val="00B050"/>
                </a:solidFill>
              </a:rPr>
              <a:t>examinations/certificates</a:t>
            </a:r>
            <a:endParaRPr lang="en-GB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 numCol="2">
            <a:normAutofit/>
          </a:bodyPr>
          <a:lstStyle/>
          <a:p>
            <a:pPr>
              <a:buNone/>
            </a:pPr>
            <a:r>
              <a:rPr lang="en-GB" b="1" dirty="0" smtClean="0">
                <a:solidFill>
                  <a:srgbClr val="0070C0"/>
                </a:solidFill>
              </a:rPr>
              <a:t>Curriculum Vitae: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Personal information </a:t>
            </a:r>
          </a:p>
          <a:p>
            <a:pPr>
              <a:buNone/>
            </a:pPr>
            <a:r>
              <a:rPr lang="en-GB" dirty="0" smtClean="0"/>
              <a:t>	Name</a:t>
            </a:r>
          </a:p>
          <a:p>
            <a:pPr>
              <a:buNone/>
            </a:pPr>
            <a:r>
              <a:rPr lang="en-GB" dirty="0" smtClean="0"/>
              <a:t>	Address</a:t>
            </a:r>
          </a:p>
          <a:p>
            <a:pPr>
              <a:buNone/>
            </a:pPr>
            <a:r>
              <a:rPr lang="en-GB" dirty="0" smtClean="0"/>
              <a:t>	Date of birth</a:t>
            </a:r>
          </a:p>
          <a:p>
            <a:pPr>
              <a:buNone/>
            </a:pPr>
            <a:r>
              <a:rPr lang="en-GB" dirty="0" smtClean="0"/>
              <a:t>	Telephone number</a:t>
            </a:r>
          </a:p>
          <a:p>
            <a:pPr>
              <a:buNone/>
            </a:pPr>
            <a:r>
              <a:rPr lang="en-GB" dirty="0" smtClean="0"/>
              <a:t>	E-mail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Work experience</a:t>
            </a:r>
          </a:p>
          <a:p>
            <a:pPr>
              <a:buNone/>
            </a:pPr>
            <a:r>
              <a:rPr lang="en-GB" dirty="0" smtClean="0"/>
              <a:t>	(from the most current)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>
                <a:solidFill>
                  <a:srgbClr val="7030A0"/>
                </a:solidFill>
              </a:rPr>
              <a:t>Education</a:t>
            </a:r>
          </a:p>
          <a:p>
            <a:pPr>
              <a:buNone/>
            </a:pPr>
            <a:r>
              <a:rPr lang="en-GB" dirty="0" smtClean="0"/>
              <a:t>    (from the highest)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Examinations and certificates </a:t>
            </a:r>
            <a:r>
              <a:rPr lang="en-GB" dirty="0" smtClean="0"/>
              <a:t>(languages, PC, driving licence)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Other skills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Hobbies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References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0"/>
            <a:ext cx="8229600" cy="6525344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3. A </a:t>
            </a:r>
            <a:r>
              <a:rPr lang="cs-CZ" b="1" dirty="0" err="1" smtClean="0">
                <a:solidFill>
                  <a:srgbClr val="00B050"/>
                </a:solidFill>
              </a:rPr>
              <a:t>job</a:t>
            </a:r>
            <a:r>
              <a:rPr lang="cs-CZ" b="1" dirty="0" smtClean="0">
                <a:solidFill>
                  <a:srgbClr val="00B050"/>
                </a:solidFill>
              </a:rPr>
              <a:t> interview</a:t>
            </a:r>
          </a:p>
          <a:p>
            <a:pPr>
              <a:buNone/>
            </a:pPr>
            <a:r>
              <a:rPr lang="cs-CZ" dirty="0" smtClean="0"/>
              <a:t>Look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pictures</a:t>
            </a:r>
            <a:r>
              <a:rPr lang="cs-CZ" dirty="0" smtClean="0"/>
              <a:t> </a:t>
            </a:r>
            <a:r>
              <a:rPr lang="cs-CZ" dirty="0" err="1" smtClean="0"/>
              <a:t>showing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biggest</a:t>
            </a:r>
            <a:r>
              <a:rPr lang="cs-CZ" dirty="0" smtClean="0"/>
              <a:t> </a:t>
            </a:r>
            <a:r>
              <a:rPr lang="cs-CZ" dirty="0" err="1" smtClean="0"/>
              <a:t>mistakes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being</a:t>
            </a:r>
            <a:r>
              <a:rPr lang="cs-CZ" dirty="0" smtClean="0"/>
              <a:t> </a:t>
            </a:r>
            <a:r>
              <a:rPr lang="cs-CZ" dirty="0" err="1" smtClean="0"/>
              <a:t>interviewed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explain</a:t>
            </a:r>
            <a:r>
              <a:rPr lang="cs-CZ" dirty="0" smtClean="0"/>
              <a:t> </a:t>
            </a:r>
            <a:r>
              <a:rPr lang="cs-CZ" dirty="0" err="1" smtClean="0"/>
              <a:t>why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not </a:t>
            </a:r>
            <a:r>
              <a:rPr lang="cs-CZ" dirty="0" err="1" smtClean="0"/>
              <a:t>appropriate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sz="2400" i="1" dirty="0" smtClean="0">
                <a:solidFill>
                  <a:srgbClr val="7030A0"/>
                </a:solidFill>
              </a:rPr>
              <a:t> </a:t>
            </a:r>
            <a:r>
              <a:rPr lang="cs-CZ" sz="2400" i="1" dirty="0" err="1" smtClean="0">
                <a:solidFill>
                  <a:srgbClr val="7030A0"/>
                </a:solidFill>
              </a:rPr>
              <a:t>heavy</a:t>
            </a:r>
            <a:r>
              <a:rPr lang="cs-CZ" sz="2400" i="1" dirty="0" smtClean="0">
                <a:solidFill>
                  <a:srgbClr val="7030A0"/>
                </a:solidFill>
              </a:rPr>
              <a:t> </a:t>
            </a:r>
            <a:r>
              <a:rPr lang="cs-CZ" sz="2400" i="1" dirty="0" err="1" smtClean="0">
                <a:solidFill>
                  <a:srgbClr val="7030A0"/>
                </a:solidFill>
              </a:rPr>
              <a:t>perfume</a:t>
            </a:r>
            <a:r>
              <a:rPr lang="cs-CZ" sz="2400" i="1" dirty="0" smtClean="0">
                <a:solidFill>
                  <a:srgbClr val="7030A0"/>
                </a:solidFill>
              </a:rPr>
              <a:t>, </a:t>
            </a:r>
            <a:r>
              <a:rPr lang="cs-CZ" sz="2400" i="1" dirty="0" err="1" smtClean="0">
                <a:solidFill>
                  <a:srgbClr val="7030A0"/>
                </a:solidFill>
              </a:rPr>
              <a:t>informal</a:t>
            </a:r>
            <a:r>
              <a:rPr lang="cs-CZ" sz="2400" i="1" dirty="0" smtClean="0">
                <a:solidFill>
                  <a:srgbClr val="7030A0"/>
                </a:solidFill>
              </a:rPr>
              <a:t> </a:t>
            </a:r>
            <a:r>
              <a:rPr lang="cs-CZ" sz="2400" i="1" dirty="0" err="1" smtClean="0">
                <a:solidFill>
                  <a:srgbClr val="7030A0"/>
                </a:solidFill>
              </a:rPr>
              <a:t>clothes</a:t>
            </a:r>
            <a:r>
              <a:rPr lang="cs-CZ" sz="2400" i="1" dirty="0" smtClean="0">
                <a:solidFill>
                  <a:srgbClr val="7030A0"/>
                </a:solidFill>
              </a:rPr>
              <a:t>, </a:t>
            </a:r>
            <a:r>
              <a:rPr lang="cs-CZ" sz="2400" i="1" dirty="0" err="1" smtClean="0">
                <a:solidFill>
                  <a:srgbClr val="7030A0"/>
                </a:solidFill>
              </a:rPr>
              <a:t>too</a:t>
            </a:r>
            <a:r>
              <a:rPr lang="cs-CZ" sz="2400" i="1" dirty="0" smtClean="0">
                <a:solidFill>
                  <a:srgbClr val="7030A0"/>
                </a:solidFill>
              </a:rPr>
              <a:t> much make-up, </a:t>
            </a:r>
            <a:r>
              <a:rPr lang="cs-CZ" sz="2400" i="1" dirty="0" err="1" smtClean="0">
                <a:solidFill>
                  <a:srgbClr val="7030A0"/>
                </a:solidFill>
              </a:rPr>
              <a:t>chewing</a:t>
            </a:r>
            <a:r>
              <a:rPr lang="cs-CZ" sz="2400" i="1" dirty="0" smtClean="0">
                <a:solidFill>
                  <a:srgbClr val="7030A0"/>
                </a:solidFill>
              </a:rPr>
              <a:t>, </a:t>
            </a:r>
            <a:r>
              <a:rPr lang="cs-CZ" sz="2400" i="1" dirty="0" err="1" smtClean="0">
                <a:solidFill>
                  <a:srgbClr val="7030A0"/>
                </a:solidFill>
              </a:rPr>
              <a:t>arriving</a:t>
            </a:r>
            <a:r>
              <a:rPr lang="cs-CZ" sz="2400" i="1" dirty="0" smtClean="0">
                <a:solidFill>
                  <a:srgbClr val="7030A0"/>
                </a:solidFill>
              </a:rPr>
              <a:t> </a:t>
            </a:r>
            <a:r>
              <a:rPr lang="cs-CZ" sz="2400" i="1" dirty="0" err="1" smtClean="0">
                <a:solidFill>
                  <a:srgbClr val="7030A0"/>
                </a:solidFill>
              </a:rPr>
              <a:t>late</a:t>
            </a:r>
            <a:r>
              <a:rPr lang="cs-CZ" sz="2400" i="1" dirty="0" smtClean="0">
                <a:solidFill>
                  <a:srgbClr val="7030A0"/>
                </a:solidFill>
              </a:rPr>
              <a:t> / </a:t>
            </a:r>
            <a:r>
              <a:rPr lang="cs-CZ" sz="2400" i="1" dirty="0" err="1" smtClean="0">
                <a:solidFill>
                  <a:srgbClr val="7030A0"/>
                </a:solidFill>
              </a:rPr>
              <a:t>being</a:t>
            </a:r>
            <a:r>
              <a:rPr lang="cs-CZ" sz="2400" i="1" dirty="0" smtClean="0">
                <a:solidFill>
                  <a:srgbClr val="7030A0"/>
                </a:solidFill>
              </a:rPr>
              <a:t> </a:t>
            </a:r>
            <a:r>
              <a:rPr lang="cs-CZ" sz="2400" i="1" dirty="0" err="1" smtClean="0">
                <a:solidFill>
                  <a:srgbClr val="7030A0"/>
                </a:solidFill>
              </a:rPr>
              <a:t>nervous</a:t>
            </a:r>
            <a:endParaRPr lang="cs-CZ" sz="2400" i="1" dirty="0">
              <a:solidFill>
                <a:srgbClr val="7030A0"/>
              </a:solidFill>
            </a:endParaRPr>
          </a:p>
        </p:txBody>
      </p:sp>
      <p:pic>
        <p:nvPicPr>
          <p:cNvPr id="1036" name="Picture 12" descr="C:\Users\Petra\AppData\Local\Microsoft\Windows\Temporary Internet Files\Content.IE5\N5KWTAK9\MC9003572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212976"/>
            <a:ext cx="1408176" cy="1815084"/>
          </a:xfrm>
          <a:prstGeom prst="rect">
            <a:avLst/>
          </a:prstGeom>
          <a:noFill/>
        </p:spPr>
      </p:pic>
      <p:pic>
        <p:nvPicPr>
          <p:cNvPr id="1053" name="Picture 29" descr="C:\Users\Petra\AppData\Local\Microsoft\Windows\Temporary Internet Files\Content.IE5\LJS1M6MT\MC90039669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212976"/>
            <a:ext cx="1099109" cy="1859648"/>
          </a:xfrm>
          <a:prstGeom prst="rect">
            <a:avLst/>
          </a:prstGeom>
          <a:noFill/>
        </p:spPr>
      </p:pic>
      <p:pic>
        <p:nvPicPr>
          <p:cNvPr id="1054" name="Picture 30" descr="C:\Users\Petra\AppData\Local\Microsoft\Windows\Temporary Internet Files\Content.IE5\LJS1M6MT\MC90043756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941168"/>
            <a:ext cx="1475606" cy="1506951"/>
          </a:xfrm>
          <a:prstGeom prst="rect">
            <a:avLst/>
          </a:prstGeom>
          <a:noFill/>
        </p:spPr>
      </p:pic>
      <p:pic>
        <p:nvPicPr>
          <p:cNvPr id="1056" name="Picture 32" descr="C:\Users\Petra\AppData\Local\Microsoft\Windows\Temporary Internet Files\Content.IE5\MGRWS2OS\MC90043443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356992"/>
            <a:ext cx="1898650" cy="1660525"/>
          </a:xfrm>
          <a:prstGeom prst="rect">
            <a:avLst/>
          </a:prstGeom>
          <a:noFill/>
        </p:spPr>
      </p:pic>
      <p:pic>
        <p:nvPicPr>
          <p:cNvPr id="1059" name="Picture 35" descr="C:\Users\Petra\AppData\Local\Microsoft\Windows\Temporary Internet Files\Content.IE5\LJS1M6MT\MC90023211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4581128"/>
            <a:ext cx="1456099" cy="1843889"/>
          </a:xfrm>
          <a:prstGeom prst="rect">
            <a:avLst/>
          </a:prstGeom>
          <a:noFill/>
        </p:spPr>
      </p:pic>
      <p:sp>
        <p:nvSpPr>
          <p:cNvPr id="38" name="Obdélník 37"/>
          <p:cNvSpPr/>
          <p:nvPr/>
        </p:nvSpPr>
        <p:spPr>
          <a:xfrm>
            <a:off x="539552" y="2204864"/>
            <a:ext cx="784887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How to get ready for a job interview:</a:t>
            </a:r>
          </a:p>
          <a:p>
            <a:r>
              <a:rPr lang="en-US" dirty="0" smtClean="0"/>
              <a:t>Prepare the copies of your CV, academic qualifications and all required certificates</a:t>
            </a:r>
          </a:p>
          <a:p>
            <a:r>
              <a:rPr lang="en-US" dirty="0" smtClean="0"/>
              <a:t>Get some basic knowledge of the company, its departments and the position you are applying for</a:t>
            </a:r>
          </a:p>
          <a:p>
            <a:r>
              <a:rPr lang="en-US" dirty="0" smtClean="0"/>
              <a:t>Dress smartly</a:t>
            </a:r>
          </a:p>
          <a:p>
            <a:r>
              <a:rPr lang="en-US" dirty="0" smtClean="0"/>
              <a:t>Avoid heavy perfume, too much make-up, bold jewel</a:t>
            </a:r>
            <a:r>
              <a:rPr lang="cs-CZ" dirty="0" err="1" smtClean="0"/>
              <a:t>lery</a:t>
            </a:r>
            <a:r>
              <a:rPr lang="en-US" dirty="0" smtClean="0"/>
              <a:t>, chewing gum</a:t>
            </a:r>
          </a:p>
          <a:p>
            <a:r>
              <a:rPr lang="en-US" dirty="0" smtClean="0"/>
              <a:t>Do</a:t>
            </a:r>
            <a:r>
              <a:rPr lang="cs-CZ" dirty="0" smtClean="0"/>
              <a:t> </a:t>
            </a:r>
            <a:r>
              <a:rPr lang="en-US" dirty="0" smtClean="0"/>
              <a:t>n</a:t>
            </a:r>
            <a:r>
              <a:rPr lang="cs-CZ" dirty="0" smtClean="0"/>
              <a:t>o</a:t>
            </a:r>
            <a:r>
              <a:rPr lang="en-US" dirty="0" smtClean="0"/>
              <a:t>t arrive 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err="1" smtClean="0"/>
              <a:t>Greet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interviewer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a smile </a:t>
            </a:r>
            <a:r>
              <a:rPr lang="cs-CZ" dirty="0" err="1" smtClean="0"/>
              <a:t>and</a:t>
            </a:r>
            <a:r>
              <a:rPr lang="cs-CZ" dirty="0" smtClean="0"/>
              <a:t> a </a:t>
            </a:r>
            <a:r>
              <a:rPr lang="cs-CZ" dirty="0" err="1" smtClean="0"/>
              <a:t>firm</a:t>
            </a:r>
            <a:r>
              <a:rPr lang="cs-CZ" dirty="0" smtClean="0"/>
              <a:t> </a:t>
            </a:r>
            <a:r>
              <a:rPr lang="cs-CZ" dirty="0" err="1" smtClean="0"/>
              <a:t>handshake</a:t>
            </a:r>
            <a:endParaRPr lang="cs-CZ" dirty="0" smtClean="0"/>
          </a:p>
          <a:p>
            <a:r>
              <a:rPr lang="cs-CZ" dirty="0" err="1" smtClean="0"/>
              <a:t>Sit</a:t>
            </a:r>
            <a:r>
              <a:rPr lang="cs-CZ" dirty="0" smtClean="0"/>
              <a:t> </a:t>
            </a:r>
            <a:r>
              <a:rPr lang="cs-CZ" dirty="0" err="1" smtClean="0"/>
              <a:t>straight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eye</a:t>
            </a:r>
            <a:r>
              <a:rPr lang="cs-CZ" dirty="0" smtClean="0"/>
              <a:t> </a:t>
            </a:r>
            <a:r>
              <a:rPr lang="cs-CZ" dirty="0" err="1" smtClean="0"/>
              <a:t>contact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interviewer</a:t>
            </a:r>
            <a:endParaRPr lang="cs-CZ" dirty="0" smtClean="0"/>
          </a:p>
          <a:p>
            <a:r>
              <a:rPr lang="cs-CZ" dirty="0" err="1" smtClean="0"/>
              <a:t>Always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honest</a:t>
            </a:r>
            <a:r>
              <a:rPr lang="cs-CZ" dirty="0" smtClean="0"/>
              <a:t>, </a:t>
            </a:r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answers</a:t>
            </a:r>
            <a:r>
              <a:rPr lang="cs-CZ" dirty="0" smtClean="0"/>
              <a:t> </a:t>
            </a:r>
            <a:r>
              <a:rPr lang="cs-CZ" dirty="0" err="1" smtClean="0"/>
              <a:t>clear</a:t>
            </a:r>
            <a:endParaRPr lang="cs-CZ" dirty="0" smtClean="0"/>
          </a:p>
          <a:p>
            <a:r>
              <a:rPr lang="cs-CZ" dirty="0" err="1" smtClean="0"/>
              <a:t>Try</a:t>
            </a:r>
            <a:r>
              <a:rPr lang="cs-CZ" dirty="0" smtClean="0"/>
              <a:t> to </a:t>
            </a:r>
            <a:r>
              <a:rPr lang="cs-CZ" dirty="0" err="1" smtClean="0"/>
              <a:t>avoid</a:t>
            </a:r>
            <a:r>
              <a:rPr lang="cs-CZ" dirty="0" smtClean="0"/>
              <a:t> </a:t>
            </a:r>
            <a:r>
              <a:rPr lang="cs-CZ" dirty="0" err="1" smtClean="0"/>
              <a:t>improper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endParaRPr lang="cs-CZ" dirty="0" smtClean="0"/>
          </a:p>
          <a:p>
            <a:r>
              <a:rPr lang="cs-CZ" dirty="0" err="1" smtClean="0"/>
              <a:t>Never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badly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former</a:t>
            </a:r>
            <a:r>
              <a:rPr lang="cs-CZ" dirty="0" smtClean="0"/>
              <a:t> </a:t>
            </a:r>
            <a:r>
              <a:rPr lang="cs-CZ" dirty="0" err="1" smtClean="0"/>
              <a:t>employer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597352"/>
          </a:xfrm>
        </p:spPr>
        <p:txBody>
          <a:bodyPr numCol="2">
            <a:normAutofit/>
          </a:bodyPr>
          <a:lstStyle/>
          <a:p>
            <a:pPr>
              <a:buNone/>
            </a:pPr>
            <a:r>
              <a:rPr lang="en-GB" dirty="0" smtClean="0">
                <a:solidFill>
                  <a:srgbClr val="0070C0"/>
                </a:solidFill>
              </a:rPr>
              <a:t>Match the questions</a:t>
            </a:r>
          </a:p>
          <a:p>
            <a:pPr marL="514350" indent="-514350">
              <a:buAutoNum type="arabicPeriod"/>
            </a:pPr>
            <a:r>
              <a:rPr lang="en-GB" sz="2800" dirty="0" smtClean="0">
                <a:solidFill>
                  <a:srgbClr val="FF0000"/>
                </a:solidFill>
              </a:rPr>
              <a:t>How did you learn about this job? E</a:t>
            </a:r>
          </a:p>
          <a:p>
            <a:pPr marL="514350" indent="-514350">
              <a:buAutoNum type="arabicPeriod"/>
            </a:pPr>
            <a:r>
              <a:rPr lang="en-GB" sz="2800" dirty="0" smtClean="0">
                <a:solidFill>
                  <a:srgbClr val="FF0000"/>
                </a:solidFill>
              </a:rPr>
              <a:t>Have you ever worked in public relations? D</a:t>
            </a:r>
          </a:p>
          <a:p>
            <a:pPr marL="514350" indent="-514350">
              <a:buAutoNum type="arabicPeriod"/>
            </a:pPr>
            <a:r>
              <a:rPr lang="en-GB" sz="2800" dirty="0" smtClean="0">
                <a:solidFill>
                  <a:srgbClr val="FF0000"/>
                </a:solidFill>
              </a:rPr>
              <a:t>Why do you think you are the right person for this job? A</a:t>
            </a:r>
          </a:p>
          <a:p>
            <a:pPr marL="514350" indent="-514350">
              <a:buAutoNum type="arabicPeriod"/>
            </a:pPr>
            <a:r>
              <a:rPr lang="en-GB" sz="2800" dirty="0" smtClean="0">
                <a:solidFill>
                  <a:srgbClr val="FF0000"/>
                </a:solidFill>
              </a:rPr>
              <a:t>How do you think other people would describe you? C</a:t>
            </a:r>
          </a:p>
          <a:p>
            <a:pPr marL="514350" indent="-514350">
              <a:buAutoNum type="arabicPeriod"/>
            </a:pPr>
            <a:r>
              <a:rPr lang="en-GB" sz="2800" dirty="0" smtClean="0">
                <a:solidFill>
                  <a:srgbClr val="FF0000"/>
                </a:solidFill>
              </a:rPr>
              <a:t>Where do you see yourself in five years? B</a:t>
            </a:r>
          </a:p>
          <a:p>
            <a:pPr marL="514350" indent="-514350">
              <a:buNone/>
            </a:pPr>
            <a:endParaRPr lang="en-GB" sz="2400" dirty="0" smtClean="0"/>
          </a:p>
          <a:p>
            <a:pPr marL="514350" indent="-514350">
              <a:buNone/>
            </a:pPr>
            <a:r>
              <a:rPr lang="en-GB" dirty="0" smtClean="0">
                <a:solidFill>
                  <a:srgbClr val="0070C0"/>
                </a:solidFill>
              </a:rPr>
              <a:t>with their answers:</a:t>
            </a:r>
          </a:p>
          <a:p>
            <a:pPr marL="514350" indent="-514350">
              <a:buNone/>
            </a:pPr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A I am hard-working and reliable.</a:t>
            </a:r>
          </a:p>
          <a:p>
            <a:pPr marL="514350" indent="-514350">
              <a:buNone/>
            </a:pPr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B I see myself in a management position…</a:t>
            </a:r>
          </a:p>
          <a:p>
            <a:pPr marL="514350" indent="-514350">
              <a:buNone/>
            </a:pPr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C They would say I am a good friend who they can trust </a:t>
            </a:r>
            <a:r>
              <a:rPr lang="cs-CZ" sz="2800" dirty="0" err="1" smtClean="0">
                <a:solidFill>
                  <a:schemeClr val="accent6">
                    <a:lumMod val="75000"/>
                  </a:schemeClr>
                </a:solidFill>
              </a:rPr>
              <a:t>and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ask for help.</a:t>
            </a:r>
          </a:p>
          <a:p>
            <a:pPr marL="514350" indent="-514350">
              <a:buNone/>
            </a:pPr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D Yes, I have. I used to be employed in …</a:t>
            </a:r>
          </a:p>
          <a:p>
            <a:pPr marL="514350" indent="-514350">
              <a:buNone/>
            </a:pPr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E I saw your advert in the local newspaper.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75856" y="1052736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851920" y="2060848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339752" y="3356992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835696" y="4797152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211960" y="5733256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i="1" dirty="0" smtClean="0"/>
              <a:t>Ilustrace </a:t>
            </a:r>
            <a:r>
              <a:rPr lang="cs-CZ" i="1" dirty="0" smtClean="0">
                <a:hlinkClick r:id="rId2"/>
              </a:rPr>
              <a:t>www.office.</a:t>
            </a:r>
            <a:r>
              <a:rPr lang="cs-CZ" i="1" dirty="0" err="1" smtClean="0">
                <a:hlinkClick r:id="rId2"/>
              </a:rPr>
              <a:t>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738</Words>
  <Application>Microsoft Office PowerPoint</Application>
  <PresentationFormat>Předvádění na obrazovce (4:3)</PresentationFormat>
  <Paragraphs>120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Snímek 2</vt:lpstr>
      <vt:lpstr>JOBS – part 2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Petra</dc:creator>
  <cp:lastModifiedBy>Petra</cp:lastModifiedBy>
  <cp:revision>32</cp:revision>
  <dcterms:created xsi:type="dcterms:W3CDTF">2013-02-24T17:11:56Z</dcterms:created>
  <dcterms:modified xsi:type="dcterms:W3CDTF">2013-03-18T17:57:34Z</dcterms:modified>
</cp:coreProperties>
</file>