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71" r:id="rId14"/>
    <p:sldId id="269" r:id="rId15"/>
    <p:sldId id="272" r:id="rId16"/>
    <p:sldId id="270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36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VY_32_INOVACE_06_AJ_12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/>
            <a:t>AJ-7.B </a:t>
          </a:r>
          <a:r>
            <a:rPr lang="cs-CZ" sz="2000" dirty="0" smtClean="0"/>
            <a:t>– </a:t>
          </a:r>
          <a:r>
            <a:rPr lang="cs-CZ" sz="2000" dirty="0" smtClean="0"/>
            <a:t>Počitatelná x nepočitatelná podstatná jména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A8983B-466A-4CB6-8996-C725E4DBE288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562CC1-F65F-4BBC-87AE-8FF1CA8ED59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882D156-4598-4A1D-B1BA-F529B45B22C6}" type="presOf" srcId="{D1D4F407-5343-4D3F-B5B9-D407B03CAEB4}" destId="{D005CE8C-CC26-4C3E-AC11-E15060ECD759}" srcOrd="0" destOrd="0" presId="urn:microsoft.com/office/officeart/2005/8/layout/target3"/>
    <dgm:cxn modelId="{35112770-AE4A-4B5E-8D0D-16102B176C25}" type="presOf" srcId="{757F3AB3-0718-4624-B441-E567A8F0AB56}" destId="{333A1088-737F-45CB-B68E-254E46348037}" srcOrd="0" destOrd="0" presId="urn:microsoft.com/office/officeart/2005/8/layout/target3"/>
    <dgm:cxn modelId="{EF7C275A-9607-4962-9BDD-618FF43D0E5B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67374FC-C712-4A32-A385-72ED779E127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00D7365-C732-4E0A-9AC8-9594ED4C62FE}" type="presOf" srcId="{D1B46980-6531-4606-95E6-44980827E919}" destId="{6140AFEC-043D-4C43-A2F9-D0F5331DF3A3}" srcOrd="0" destOrd="0" presId="urn:microsoft.com/office/officeart/2005/8/layout/target3"/>
    <dgm:cxn modelId="{245D8897-F6F7-459C-8D48-FBAB84E59701}" type="presOf" srcId="{4C35D32F-0EAB-4CD7-82EE-45574DC2A586}" destId="{890E4F0B-2866-4A3F-A3C7-2A14B1797930}" srcOrd="1" destOrd="0" presId="urn:microsoft.com/office/officeart/2005/8/layout/target3"/>
    <dgm:cxn modelId="{D8B08F89-CC6D-4FC6-9DD8-7AEC37B43A99}" type="presOf" srcId="{D8197B8C-B260-4A16-BDF4-0947B075E274}" destId="{5A5FFA88-C948-4069-8E93-59FA12366E83}" srcOrd="1" destOrd="0" presId="urn:microsoft.com/office/officeart/2005/8/layout/target3"/>
    <dgm:cxn modelId="{73C84CBD-658D-4257-89BC-F9ED5B09CD70}" type="presOf" srcId="{D8197B8C-B260-4A16-BDF4-0947B075E274}" destId="{25B08C86-7E15-44DC-BE7F-FFB55DD49D12}" srcOrd="0" destOrd="0" presId="urn:microsoft.com/office/officeart/2005/8/layout/target3"/>
    <dgm:cxn modelId="{4CBFD160-E3DC-4206-B62B-087BE3165943}" type="presOf" srcId="{D1D4F407-5343-4D3F-B5B9-D407B03CAEB4}" destId="{AED2198E-93D5-4001-81B4-73124B309672}" srcOrd="1" destOrd="0" presId="urn:microsoft.com/office/officeart/2005/8/layout/target3"/>
    <dgm:cxn modelId="{F68CA781-5576-4FAC-A82D-9B892A76F532}" type="presParOf" srcId="{333A1088-737F-45CB-B68E-254E46348037}" destId="{F5ABB229-8D3B-4694-996A-96F23CF14429}" srcOrd="0" destOrd="0" presId="urn:microsoft.com/office/officeart/2005/8/layout/target3"/>
    <dgm:cxn modelId="{6DC7B714-0F16-424B-B0F2-7297A1771DD4}" type="presParOf" srcId="{333A1088-737F-45CB-B68E-254E46348037}" destId="{F41139FD-01EE-4571-8B17-4FB00FC51163}" srcOrd="1" destOrd="0" presId="urn:microsoft.com/office/officeart/2005/8/layout/target3"/>
    <dgm:cxn modelId="{06FDAB48-A416-42FE-9405-B67AC37C2464}" type="presParOf" srcId="{333A1088-737F-45CB-B68E-254E46348037}" destId="{D005CE8C-CC26-4C3E-AC11-E15060ECD759}" srcOrd="2" destOrd="0" presId="urn:microsoft.com/office/officeart/2005/8/layout/target3"/>
    <dgm:cxn modelId="{6AE024F9-8F32-4F7B-AB36-A0D174084CAE}" type="presParOf" srcId="{333A1088-737F-45CB-B68E-254E46348037}" destId="{2C702D82-9B77-49B7-9568-BB8EB47C3372}" srcOrd="3" destOrd="0" presId="urn:microsoft.com/office/officeart/2005/8/layout/target3"/>
    <dgm:cxn modelId="{8ADBFAE7-E3FE-44F2-8D4D-CF637F3502FD}" type="presParOf" srcId="{333A1088-737F-45CB-B68E-254E46348037}" destId="{A52A0455-90FF-4808-ABD0-F02540D31D5A}" srcOrd="4" destOrd="0" presId="urn:microsoft.com/office/officeart/2005/8/layout/target3"/>
    <dgm:cxn modelId="{A33603DD-4AFF-4EC0-9216-87A953415919}" type="presParOf" srcId="{333A1088-737F-45CB-B68E-254E46348037}" destId="{6140AFEC-043D-4C43-A2F9-D0F5331DF3A3}" srcOrd="5" destOrd="0" presId="urn:microsoft.com/office/officeart/2005/8/layout/target3"/>
    <dgm:cxn modelId="{47255709-B44D-4566-BED3-74C04D958922}" type="presParOf" srcId="{333A1088-737F-45CB-B68E-254E46348037}" destId="{9358AC05-5D7D-4327-9F80-1AD486AEA664}" srcOrd="6" destOrd="0" presId="urn:microsoft.com/office/officeart/2005/8/layout/target3"/>
    <dgm:cxn modelId="{D2EEBC26-7B0D-414B-A335-FA37B185990F}" type="presParOf" srcId="{333A1088-737F-45CB-B68E-254E46348037}" destId="{313FC574-E1CD-4FB4-B054-0B805CE0447D}" srcOrd="7" destOrd="0" presId="urn:microsoft.com/office/officeart/2005/8/layout/target3"/>
    <dgm:cxn modelId="{C649F5D5-8933-4370-8E6F-1C442DBC26E7}" type="presParOf" srcId="{333A1088-737F-45CB-B68E-254E46348037}" destId="{619D679B-A015-4ECF-8348-D1034C574F40}" srcOrd="8" destOrd="0" presId="urn:microsoft.com/office/officeart/2005/8/layout/target3"/>
    <dgm:cxn modelId="{1D01B560-5A20-490A-8078-D0CA88B0D2DA}" type="presParOf" srcId="{333A1088-737F-45CB-B68E-254E46348037}" destId="{322283A8-4A27-4CDA-BAE3-F381106A9174}" srcOrd="9" destOrd="0" presId="urn:microsoft.com/office/officeart/2005/8/layout/target3"/>
    <dgm:cxn modelId="{32743AD8-3BE7-4D18-9D23-79F7C9B04A5B}" type="presParOf" srcId="{333A1088-737F-45CB-B68E-254E46348037}" destId="{FFC9F71D-1B4F-4AD9-A4A6-86ADEFC8AF5C}" srcOrd="10" destOrd="0" presId="urn:microsoft.com/office/officeart/2005/8/layout/target3"/>
    <dgm:cxn modelId="{14DED725-DC4F-4A77-B3DA-A5E6EFFFF409}" type="presParOf" srcId="{333A1088-737F-45CB-B68E-254E46348037}" destId="{25B08C86-7E15-44DC-BE7F-FFB55DD49D12}" srcOrd="11" destOrd="0" presId="urn:microsoft.com/office/officeart/2005/8/layout/target3"/>
    <dgm:cxn modelId="{BB4B7909-6F28-44BA-BFFF-0DA1ED471112}" type="presParOf" srcId="{333A1088-737F-45CB-B68E-254E46348037}" destId="{76644BE8-9D7C-4C09-B250-3D10AF48CBB7}" srcOrd="12" destOrd="0" presId="urn:microsoft.com/office/officeart/2005/8/layout/target3"/>
    <dgm:cxn modelId="{874C8AA0-FC71-4EB1-8C48-00D6FD20BEB4}" type="presParOf" srcId="{333A1088-737F-45CB-B68E-254E46348037}" destId="{EE85B701-7295-41C0-BA7A-34D3756A2AE6}" srcOrd="13" destOrd="0" presId="urn:microsoft.com/office/officeart/2005/8/layout/target3"/>
    <dgm:cxn modelId="{C6C089C6-5DBB-4A47-B5CA-30587775C8EC}" type="presParOf" srcId="{333A1088-737F-45CB-B68E-254E46348037}" destId="{8BEBB6EC-1DAA-4CAC-8A25-BC0FCBD5DBD5}" srcOrd="14" destOrd="0" presId="urn:microsoft.com/office/officeart/2005/8/layout/target3"/>
    <dgm:cxn modelId="{0B63866D-4D94-4050-9276-09EFA135ADE5}" type="presParOf" srcId="{333A1088-737F-45CB-B68E-254E46348037}" destId="{AED2198E-93D5-4001-81B4-73124B309672}" srcOrd="15" destOrd="0" presId="urn:microsoft.com/office/officeart/2005/8/layout/target3"/>
    <dgm:cxn modelId="{F8C3AE48-898F-4150-A5AD-AED095297665}" type="presParOf" srcId="{333A1088-737F-45CB-B68E-254E46348037}" destId="{2BE915AB-18AA-4053-B92C-3BFC9ED204BB}" srcOrd="16" destOrd="0" presId="urn:microsoft.com/office/officeart/2005/8/layout/target3"/>
    <dgm:cxn modelId="{F25B29AC-B04B-40B6-B985-9168F84CD21B}" type="presParOf" srcId="{333A1088-737F-45CB-B68E-254E46348037}" destId="{6BB5E863-4638-4E1D-BFDE-399D028AC4ED}" srcOrd="17" destOrd="0" presId="urn:microsoft.com/office/officeart/2005/8/layout/target3"/>
    <dgm:cxn modelId="{D8B13405-4104-4D69-B7A8-E40B219F5348}" type="presParOf" srcId="{333A1088-737F-45CB-B68E-254E46348037}" destId="{5A5FFA88-C948-4069-8E93-59FA12366E83}" srcOrd="18" destOrd="0" presId="urn:microsoft.com/office/officeart/2005/8/layout/target3"/>
    <dgm:cxn modelId="{50F4B66C-AF60-4E31-AD23-21ECECB82B8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VY_32_INOVACE_06_AJ_17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AJ-9.A – </a:t>
          </a:r>
          <a:r>
            <a:rPr lang="cs-CZ" sz="2000" kern="1200" dirty="0" err="1" smtClean="0"/>
            <a:t>Present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Perfect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8918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9257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1692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2500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1489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2599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9716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6619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398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0295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110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EC7EC8-0C43-41A6-A41B-8A7BDC55B2C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0AA07-9D5C-46CC-99A4-EBF751E1A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2324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8826412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53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Tento materiál byl použit v souvislosti se slovní zásobou </a:t>
            </a:r>
            <a:r>
              <a:rPr lang="cs-CZ" dirty="0" err="1" smtClean="0"/>
              <a:t>Food</a:t>
            </a:r>
            <a:r>
              <a:rPr lang="cs-CZ" dirty="0" smtClean="0"/>
              <a:t>, proto se  většina příkladů odkazuje na tuto oblast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1. část se věnuje počitatelnosti potravin v anglickém jazyce</a:t>
            </a:r>
          </a:p>
          <a:p>
            <a:endParaRPr lang="cs-CZ" dirty="0" smtClean="0"/>
          </a:p>
          <a:p>
            <a:r>
              <a:rPr lang="cs-CZ" dirty="0" smtClean="0"/>
              <a:t>2. část je zaměřena použití členů a podstatných jmen počitatelných a nepočitatelných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část  procvičuje spojení many/much, </a:t>
            </a:r>
            <a:r>
              <a:rPr lang="cs-CZ" dirty="0" err="1" smtClean="0"/>
              <a:t>few</a:t>
            </a:r>
            <a:r>
              <a:rPr lang="cs-CZ" dirty="0" smtClean="0"/>
              <a:t>/</a:t>
            </a:r>
            <a:r>
              <a:rPr lang="cs-CZ" dirty="0" err="1" smtClean="0"/>
              <a:t>little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/are</a:t>
            </a:r>
          </a:p>
          <a:p>
            <a:endParaRPr lang="cs-CZ" dirty="0" smtClean="0"/>
          </a:p>
          <a:p>
            <a:r>
              <a:rPr lang="cs-CZ" dirty="0" smtClean="0"/>
              <a:t>Žákům jsem doporučila před samotným řešení úkolů si označit počitatelná a nepočitatelná podstatná jména (C a UC). Velmi se to osvědčilo.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17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Počitatelná a nepočitatelná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podstatná jména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    Podstatná </a:t>
            </a:r>
            <a:r>
              <a:rPr lang="cs-CZ" b="1" dirty="0"/>
              <a:t>jména počitatelná </a:t>
            </a:r>
            <a:r>
              <a:rPr lang="cs-CZ" dirty="0"/>
              <a:t>označují </a:t>
            </a:r>
            <a:r>
              <a:rPr lang="cs-CZ" i="1" dirty="0"/>
              <a:t>konkrétní předměty</a:t>
            </a:r>
            <a:r>
              <a:rPr lang="cs-CZ" dirty="0"/>
              <a:t>, </a:t>
            </a:r>
            <a:r>
              <a:rPr lang="cs-CZ" i="1" dirty="0"/>
              <a:t>osoby, jednotky časové míry,váhy </a:t>
            </a:r>
            <a:r>
              <a:rPr lang="cs-CZ" dirty="0"/>
              <a:t>apod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r>
              <a:rPr lang="cs-CZ" dirty="0"/>
              <a:t>Je možno je užít s </a:t>
            </a:r>
            <a:r>
              <a:rPr lang="cs-CZ" dirty="0">
                <a:solidFill>
                  <a:srgbClr val="FF0000"/>
                </a:solidFill>
              </a:rPr>
              <a:t>číslovkou</a:t>
            </a:r>
            <a:r>
              <a:rPr lang="cs-CZ" dirty="0"/>
              <a:t>  - </a:t>
            </a:r>
            <a:r>
              <a:rPr lang="cs-CZ" dirty="0" err="1">
                <a:solidFill>
                  <a:srgbClr val="FF0000"/>
                </a:solidFill>
              </a:rPr>
              <a:t>one</a:t>
            </a:r>
            <a:r>
              <a:rPr lang="cs-CZ" dirty="0"/>
              <a:t> </a:t>
            </a:r>
            <a:r>
              <a:rPr lang="cs-CZ" dirty="0" err="1"/>
              <a:t>member</a:t>
            </a:r>
            <a:r>
              <a:rPr lang="cs-CZ" dirty="0"/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three</a:t>
            </a:r>
            <a:r>
              <a:rPr lang="cs-CZ" dirty="0" smtClean="0"/>
              <a:t> </a:t>
            </a:r>
            <a:r>
              <a:rPr lang="cs-CZ" dirty="0" err="1" smtClean="0"/>
              <a:t>apples</a:t>
            </a:r>
            <a:endParaRPr lang="cs-CZ" dirty="0"/>
          </a:p>
          <a:p>
            <a:r>
              <a:rPr lang="cs-CZ" dirty="0"/>
              <a:t>S neurčitým členem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a/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an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/>
              <a:t>   -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an</a:t>
            </a:r>
            <a:r>
              <a:rPr lang="cs-CZ" dirty="0"/>
              <a:t> </a:t>
            </a:r>
            <a:r>
              <a:rPr lang="cs-CZ" dirty="0" err="1"/>
              <a:t>apple</a:t>
            </a:r>
            <a:r>
              <a:rPr lang="cs-CZ" dirty="0"/>
              <a:t>,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</a:t>
            </a:r>
            <a:r>
              <a:rPr lang="cs-CZ" dirty="0"/>
              <a:t> </a:t>
            </a:r>
            <a:r>
              <a:rPr lang="cs-CZ" dirty="0" err="1"/>
              <a:t>slice</a:t>
            </a:r>
            <a:endParaRPr lang="cs-CZ" dirty="0"/>
          </a:p>
          <a:p>
            <a:r>
              <a:rPr lang="cs-CZ" dirty="0"/>
              <a:t>S neurčitým členem  </a:t>
            </a:r>
            <a:r>
              <a:rPr lang="cs-CZ" dirty="0" err="1">
                <a:solidFill>
                  <a:srgbClr val="FFC000"/>
                </a:solidFill>
              </a:rPr>
              <a:t>some</a:t>
            </a:r>
            <a:r>
              <a:rPr lang="cs-CZ" dirty="0">
                <a:solidFill>
                  <a:srgbClr val="FFC000"/>
                </a:solidFill>
              </a:rPr>
              <a:t> + množné číslo </a:t>
            </a:r>
            <a:r>
              <a:rPr lang="cs-CZ" dirty="0"/>
              <a:t>počitatelného podstatného jména  -   </a:t>
            </a:r>
            <a:r>
              <a:rPr lang="cs-CZ" dirty="0" err="1">
                <a:solidFill>
                  <a:srgbClr val="FFC000"/>
                </a:solidFill>
              </a:rPr>
              <a:t>some</a:t>
            </a: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err="1"/>
              <a:t>sausage</a:t>
            </a:r>
            <a:r>
              <a:rPr lang="cs-CZ" dirty="0" err="1">
                <a:solidFill>
                  <a:srgbClr val="FFC000"/>
                </a:solidFill>
              </a:rPr>
              <a:t>s</a:t>
            </a:r>
            <a:r>
              <a:rPr lang="cs-CZ" dirty="0"/>
              <a:t>, </a:t>
            </a:r>
            <a:r>
              <a:rPr lang="cs-CZ" dirty="0" err="1">
                <a:solidFill>
                  <a:srgbClr val="FFC000"/>
                </a:solidFill>
              </a:rPr>
              <a:t>some</a:t>
            </a:r>
            <a:r>
              <a:rPr lang="cs-CZ" dirty="0"/>
              <a:t> </a:t>
            </a:r>
            <a:r>
              <a:rPr lang="cs-CZ" dirty="0" err="1"/>
              <a:t>potato</a:t>
            </a:r>
            <a:r>
              <a:rPr lang="cs-CZ" dirty="0" err="1">
                <a:solidFill>
                  <a:srgbClr val="FFC000"/>
                </a:solidFill>
              </a:rPr>
              <a:t>es</a:t>
            </a:r>
            <a:endParaRPr lang="cs-CZ" dirty="0">
              <a:solidFill>
                <a:srgbClr val="FFC000"/>
              </a:solidFill>
            </a:endParaRPr>
          </a:p>
          <a:p>
            <a:r>
              <a:rPr lang="cs-CZ" dirty="0"/>
              <a:t> Množné číslo počitatelných podstatných  jmen se pojí s </a:t>
            </a:r>
            <a:r>
              <a:rPr lang="cs-CZ" dirty="0" smtClean="0"/>
              <a:t>výrazy: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7030A0"/>
                </a:solidFill>
              </a:rPr>
              <a:t>Many </a:t>
            </a:r>
            <a:r>
              <a:rPr lang="cs-CZ" dirty="0" err="1"/>
              <a:t>potatoes</a:t>
            </a:r>
            <a:r>
              <a:rPr lang="cs-CZ" dirty="0"/>
              <a:t>/ </a:t>
            </a:r>
            <a:r>
              <a:rPr lang="cs-CZ" dirty="0" err="1"/>
              <a:t>tomatoes</a:t>
            </a:r>
            <a:r>
              <a:rPr lang="cs-CZ" dirty="0"/>
              <a:t>/</a:t>
            </a:r>
            <a:r>
              <a:rPr lang="cs-CZ" dirty="0" err="1"/>
              <a:t>people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>
                <a:solidFill>
                  <a:srgbClr val="7030A0"/>
                </a:solidFill>
              </a:rPr>
              <a:t>Few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/>
              <a:t>apples</a:t>
            </a:r>
            <a:r>
              <a:rPr lang="cs-CZ" dirty="0"/>
              <a:t>/ </a:t>
            </a:r>
            <a:r>
              <a:rPr lang="cs-CZ" dirty="0" err="1" smtClean="0"/>
              <a:t>eggs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7030A0"/>
                </a:solidFill>
              </a:rPr>
              <a:t>A </a:t>
            </a:r>
            <a:r>
              <a:rPr lang="cs-CZ" dirty="0" err="1">
                <a:solidFill>
                  <a:srgbClr val="7030A0"/>
                </a:solidFill>
              </a:rPr>
              <a:t>few</a:t>
            </a:r>
            <a:r>
              <a:rPr lang="cs-CZ" dirty="0">
                <a:solidFill>
                  <a:srgbClr val="7030A0"/>
                </a:solidFill>
              </a:rPr>
              <a:t>  </a:t>
            </a:r>
            <a:r>
              <a:rPr lang="cs-CZ" dirty="0" err="1"/>
              <a:t>potatoes</a:t>
            </a:r>
            <a:r>
              <a:rPr lang="cs-CZ" dirty="0"/>
              <a:t>/</a:t>
            </a:r>
            <a:r>
              <a:rPr lang="cs-CZ" dirty="0" err="1"/>
              <a:t>crisps</a:t>
            </a:r>
            <a:r>
              <a:rPr lang="cs-CZ" dirty="0"/>
              <a:t>/ </a:t>
            </a:r>
            <a:r>
              <a:rPr lang="cs-CZ" dirty="0" err="1"/>
              <a:t>cakes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9660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363272" cy="5793507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Nepočitatelná podstatná jména</a:t>
            </a:r>
          </a:p>
          <a:p>
            <a:pPr lvl="0"/>
            <a:r>
              <a:rPr lang="cs-CZ" sz="3000" dirty="0"/>
              <a:t>LÁTKOVÁ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water</a:t>
            </a:r>
            <a:r>
              <a:rPr lang="cs-CZ" dirty="0" smtClean="0"/>
              <a:t>,</a:t>
            </a:r>
            <a:r>
              <a:rPr lang="cs-CZ" dirty="0" err="1" smtClean="0"/>
              <a:t>milk</a:t>
            </a:r>
            <a:r>
              <a:rPr lang="cs-CZ" dirty="0"/>
              <a:t>, </a:t>
            </a:r>
            <a:r>
              <a:rPr lang="cs-CZ" dirty="0" err="1"/>
              <a:t>meat</a:t>
            </a:r>
            <a:r>
              <a:rPr lang="cs-CZ" dirty="0"/>
              <a:t>, iron…</a:t>
            </a:r>
          </a:p>
          <a:p>
            <a:pPr lvl="0"/>
            <a:r>
              <a:rPr lang="cs-CZ" sz="3000" dirty="0"/>
              <a:t>ABSTRAKTNÍ  POJMY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work</a:t>
            </a:r>
            <a:r>
              <a:rPr lang="cs-CZ" dirty="0"/>
              <a:t>, love, </a:t>
            </a:r>
            <a:r>
              <a:rPr lang="cs-CZ" dirty="0" err="1"/>
              <a:t>time</a:t>
            </a:r>
            <a:r>
              <a:rPr lang="cs-CZ" dirty="0"/>
              <a:t>, </a:t>
            </a:r>
            <a:r>
              <a:rPr lang="cs-CZ" dirty="0" err="1"/>
              <a:t>culture</a:t>
            </a:r>
            <a:r>
              <a:rPr lang="cs-CZ" dirty="0"/>
              <a:t>, rest</a:t>
            </a:r>
          </a:p>
          <a:p>
            <a:pPr lvl="0"/>
            <a:r>
              <a:rPr lang="cs-CZ" sz="3000" dirty="0"/>
              <a:t>HROMADNÁ</a:t>
            </a:r>
          </a:p>
          <a:p>
            <a:pPr marL="0" indent="0">
              <a:buNone/>
            </a:pPr>
            <a:r>
              <a:rPr lang="cs-CZ" dirty="0" smtClean="0"/>
              <a:t>    money</a:t>
            </a:r>
            <a:r>
              <a:rPr lang="cs-CZ" dirty="0"/>
              <a:t>, </a:t>
            </a:r>
            <a:r>
              <a:rPr lang="cs-CZ" dirty="0" err="1"/>
              <a:t>hair</a:t>
            </a:r>
            <a:r>
              <a:rPr lang="cs-CZ" dirty="0"/>
              <a:t>, </a:t>
            </a:r>
            <a:r>
              <a:rPr lang="cs-CZ" dirty="0" err="1"/>
              <a:t>fruit</a:t>
            </a:r>
            <a:r>
              <a:rPr lang="cs-CZ" dirty="0"/>
              <a:t>, </a:t>
            </a:r>
            <a:r>
              <a:rPr lang="cs-CZ" dirty="0" err="1"/>
              <a:t>feather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 Nepočitatelná podstatná jména buď </a:t>
            </a:r>
            <a:r>
              <a:rPr lang="cs-CZ" i="1" dirty="0"/>
              <a:t>množné číslo </a:t>
            </a:r>
            <a:r>
              <a:rPr lang="cs-CZ" dirty="0"/>
              <a:t>vůbec </a:t>
            </a:r>
            <a:r>
              <a:rPr lang="cs-CZ" b="1" i="1" dirty="0"/>
              <a:t>netvoří</a:t>
            </a:r>
            <a:r>
              <a:rPr lang="cs-CZ" dirty="0"/>
              <a:t> nebo v množném čísle </a:t>
            </a:r>
            <a:r>
              <a:rPr lang="cs-CZ" i="1" dirty="0"/>
              <a:t>mění význam</a:t>
            </a:r>
            <a:r>
              <a:rPr lang="cs-CZ" dirty="0"/>
              <a:t>. (</a:t>
            </a:r>
            <a:r>
              <a:rPr lang="cs-CZ" dirty="0" err="1"/>
              <a:t>sand</a:t>
            </a:r>
            <a:r>
              <a:rPr lang="cs-CZ" dirty="0"/>
              <a:t> – písek, </a:t>
            </a:r>
            <a:r>
              <a:rPr lang="cs-CZ" dirty="0" err="1"/>
              <a:t>sands</a:t>
            </a:r>
            <a:r>
              <a:rPr lang="cs-CZ" dirty="0"/>
              <a:t> – písčiny, </a:t>
            </a:r>
            <a:r>
              <a:rPr lang="cs-CZ" dirty="0" err="1"/>
              <a:t>fish</a:t>
            </a:r>
            <a:r>
              <a:rPr lang="cs-CZ" dirty="0"/>
              <a:t> – ryby, </a:t>
            </a:r>
            <a:r>
              <a:rPr lang="cs-CZ" dirty="0" err="1"/>
              <a:t>fishes</a:t>
            </a:r>
            <a:r>
              <a:rPr lang="cs-CZ" dirty="0"/>
              <a:t> – různé druhy ryb)</a:t>
            </a:r>
          </a:p>
          <a:p>
            <a:r>
              <a:rPr lang="cs-CZ" dirty="0"/>
              <a:t>Zpravidla </a:t>
            </a:r>
            <a:r>
              <a:rPr lang="cs-CZ" dirty="0">
                <a:solidFill>
                  <a:srgbClr val="FF0000"/>
                </a:solidFill>
              </a:rPr>
              <a:t>nemají </a:t>
            </a:r>
            <a:r>
              <a:rPr lang="cs-CZ" dirty="0"/>
              <a:t>člen neurčitý </a:t>
            </a:r>
            <a:r>
              <a:rPr lang="cs-CZ" dirty="0">
                <a:solidFill>
                  <a:srgbClr val="FF0000"/>
                </a:solidFill>
              </a:rPr>
              <a:t>a/ </a:t>
            </a:r>
            <a:r>
              <a:rPr lang="cs-CZ" dirty="0" err="1">
                <a:solidFill>
                  <a:srgbClr val="FF0000"/>
                </a:solidFill>
              </a:rPr>
              <a:t>an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6633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91264" cy="5577483"/>
          </a:xfrm>
        </p:spPr>
        <p:txBody>
          <a:bodyPr>
            <a:normAutofit/>
          </a:bodyPr>
          <a:lstStyle/>
          <a:p>
            <a:r>
              <a:rPr lang="cs-CZ" dirty="0"/>
              <a:t>Pro vyjádření jistého množství  nepočitatelného podstatného jména užíváme neurčitého zájmena </a:t>
            </a:r>
            <a:r>
              <a:rPr lang="cs-CZ" dirty="0">
                <a:solidFill>
                  <a:srgbClr val="00B050"/>
                </a:solidFill>
              </a:rPr>
              <a:t>SOME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/>
              <a:t>need</a:t>
            </a:r>
            <a:r>
              <a:rPr lang="cs-CZ" sz="2800" dirty="0"/>
              <a:t> </a:t>
            </a:r>
            <a:r>
              <a:rPr lang="cs-CZ" sz="2800" dirty="0" err="1">
                <a:solidFill>
                  <a:srgbClr val="00B050"/>
                </a:solidFill>
              </a:rPr>
              <a:t>some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  <a:r>
              <a:rPr lang="cs-CZ" sz="2800" dirty="0" err="1"/>
              <a:t>bread</a:t>
            </a:r>
            <a:r>
              <a:rPr lang="cs-CZ" sz="2800" dirty="0"/>
              <a:t>.)</a:t>
            </a:r>
          </a:p>
          <a:p>
            <a:r>
              <a:rPr lang="cs-CZ" dirty="0"/>
              <a:t>Nepočitatelná podstatná jména se pojí s výrazy: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Much</a:t>
            </a:r>
            <a:r>
              <a:rPr lang="cs-CZ" dirty="0" smtClean="0"/>
              <a:t> </a:t>
            </a:r>
            <a:r>
              <a:rPr lang="cs-CZ" dirty="0" err="1"/>
              <a:t>money</a:t>
            </a:r>
            <a:r>
              <a:rPr lang="cs-CZ" dirty="0"/>
              <a:t>/</a:t>
            </a:r>
            <a:r>
              <a:rPr lang="cs-CZ" dirty="0" err="1"/>
              <a:t>fruit</a:t>
            </a:r>
            <a:r>
              <a:rPr lang="cs-CZ" dirty="0"/>
              <a:t>/</a:t>
            </a:r>
            <a:r>
              <a:rPr lang="cs-CZ" dirty="0" err="1"/>
              <a:t>meat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Little</a:t>
            </a:r>
            <a:r>
              <a:rPr lang="cs-CZ" dirty="0" smtClean="0"/>
              <a:t> </a:t>
            </a:r>
            <a:r>
              <a:rPr lang="cs-CZ" dirty="0" err="1"/>
              <a:t>milk</a:t>
            </a:r>
            <a:r>
              <a:rPr lang="cs-CZ" dirty="0"/>
              <a:t>/</a:t>
            </a:r>
            <a:r>
              <a:rPr lang="cs-CZ" dirty="0" err="1"/>
              <a:t>water</a:t>
            </a:r>
            <a:r>
              <a:rPr lang="cs-CZ" dirty="0"/>
              <a:t>/ </a:t>
            </a:r>
            <a:r>
              <a:rPr lang="cs-CZ" dirty="0" err="1"/>
              <a:t>pepper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</a:t>
            </a:r>
            <a:r>
              <a:rPr lang="cs-CZ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little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/>
              <a:t>coal</a:t>
            </a:r>
            <a:r>
              <a:rPr lang="cs-CZ" dirty="0"/>
              <a:t>/ </a:t>
            </a:r>
            <a:r>
              <a:rPr lang="cs-CZ" dirty="0" err="1"/>
              <a:t>bread</a:t>
            </a:r>
            <a:r>
              <a:rPr lang="cs-CZ" dirty="0"/>
              <a:t>/</a:t>
            </a:r>
            <a:r>
              <a:rPr lang="cs-CZ" dirty="0" err="1"/>
              <a:t>paper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2056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Doplň další potraviny</a:t>
            </a:r>
            <a:endParaRPr lang="cs-CZ" b="1" dirty="0">
              <a:solidFill>
                <a:srgbClr val="0070C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2243868"/>
              </p:ext>
            </p:extLst>
          </p:nvPr>
        </p:nvGraphicFramePr>
        <p:xfrm>
          <a:off x="457200" y="1600200"/>
          <a:ext cx="8229600" cy="3337560"/>
        </p:xfrm>
        <a:graphic>
          <a:graphicData uri="http://schemas.openxmlformats.org/drawingml/2006/table">
            <a:tbl>
              <a:tblPr firstRow="1" bandRow="1">
                <a:tableStyleId>{8FD4443E-F989-4FC4-A0C8-D5A2AF1F390B}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počitatelná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nepočitatelná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tomatoes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cheese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4719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Doplň  a /</a:t>
            </a:r>
            <a:r>
              <a:rPr lang="cs-CZ" sz="3200" dirty="0" err="1" smtClean="0"/>
              <a:t>an</a:t>
            </a:r>
            <a:r>
              <a:rPr lang="cs-CZ" sz="3200" dirty="0" smtClean="0"/>
              <a:t>/ -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1.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               </a:t>
            </a:r>
            <a:r>
              <a:rPr lang="cs-CZ" dirty="0" err="1" smtClean="0"/>
              <a:t>fish</a:t>
            </a:r>
            <a:r>
              <a:rPr lang="cs-CZ" dirty="0" smtClean="0"/>
              <a:t>?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                </a:t>
            </a:r>
            <a:r>
              <a:rPr lang="cs-CZ" dirty="0" err="1" smtClean="0"/>
              <a:t>apple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r>
              <a:rPr lang="cs-CZ" dirty="0" smtClean="0"/>
              <a:t>3.We </a:t>
            </a:r>
            <a:r>
              <a:rPr lang="cs-CZ" dirty="0" err="1" smtClean="0"/>
              <a:t>always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                 </a:t>
            </a:r>
            <a:r>
              <a:rPr lang="cs-CZ" dirty="0" err="1" smtClean="0"/>
              <a:t>beans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  </a:t>
            </a:r>
            <a:r>
              <a:rPr lang="cs-CZ" dirty="0" err="1" smtClean="0"/>
              <a:t>dinner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                   </a:t>
            </a:r>
            <a:r>
              <a:rPr lang="cs-CZ" dirty="0" err="1" smtClean="0"/>
              <a:t>sandwich</a:t>
            </a:r>
            <a:r>
              <a:rPr lang="cs-CZ" dirty="0" smtClean="0"/>
              <a:t> ,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357554" y="1428736"/>
            <a:ext cx="914400" cy="5715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357554" y="2143116"/>
            <a:ext cx="914400" cy="5715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6248" y="2786058"/>
            <a:ext cx="914400" cy="5715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500430" y="3786190"/>
            <a:ext cx="914400" cy="57150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1.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  </a:t>
            </a:r>
            <a:r>
              <a:rPr lang="cs-CZ" dirty="0" err="1" smtClean="0"/>
              <a:t>fish</a:t>
            </a:r>
            <a:r>
              <a:rPr lang="cs-CZ" dirty="0" smtClean="0"/>
              <a:t>?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    </a:t>
            </a:r>
            <a:r>
              <a:rPr lang="cs-CZ" dirty="0" err="1" smtClean="0">
                <a:solidFill>
                  <a:srgbClr val="00B050"/>
                </a:solidFill>
              </a:rPr>
              <a:t>an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     </a:t>
            </a:r>
            <a:r>
              <a:rPr lang="cs-CZ" dirty="0" err="1" smtClean="0"/>
              <a:t>apple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always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 -   </a:t>
            </a:r>
            <a:r>
              <a:rPr lang="cs-CZ" dirty="0" err="1" smtClean="0"/>
              <a:t>beans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  </a:t>
            </a:r>
            <a:r>
              <a:rPr lang="cs-CZ" dirty="0" err="1" smtClean="0"/>
              <a:t>dinner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00B050"/>
                </a:solidFill>
              </a:rPr>
              <a:t>a</a:t>
            </a:r>
            <a:r>
              <a:rPr lang="cs-CZ" dirty="0" smtClean="0"/>
              <a:t>   </a:t>
            </a:r>
            <a:r>
              <a:rPr lang="cs-CZ" dirty="0" err="1" smtClean="0"/>
              <a:t>sandwich</a:t>
            </a:r>
            <a:r>
              <a:rPr lang="cs-CZ" dirty="0" smtClean="0"/>
              <a:t> ,</a:t>
            </a:r>
            <a:r>
              <a:rPr lang="cs-CZ" dirty="0" err="1" smtClean="0"/>
              <a:t>please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Test</a:t>
            </a:r>
            <a:br>
              <a:rPr lang="cs-CZ" sz="3600" b="1" dirty="0" smtClean="0"/>
            </a:br>
            <a:r>
              <a:rPr lang="cs-CZ" dirty="0" smtClean="0"/>
              <a:t> </a:t>
            </a:r>
            <a:r>
              <a:rPr lang="cs-CZ" sz="2800" dirty="0" smtClean="0"/>
              <a:t>Doplň </a:t>
            </a:r>
            <a:r>
              <a:rPr lang="cs-CZ" sz="2800" b="1" dirty="0" smtClean="0"/>
              <a:t>a/</a:t>
            </a:r>
            <a:r>
              <a:rPr lang="cs-CZ" sz="2800" b="1" dirty="0" err="1" smtClean="0"/>
              <a:t>an</a:t>
            </a:r>
            <a:r>
              <a:rPr lang="cs-CZ" sz="2800" dirty="0" smtClean="0"/>
              <a:t> nebo </a:t>
            </a:r>
            <a:r>
              <a:rPr lang="cs-CZ" sz="2800" b="1" dirty="0" smtClean="0"/>
              <a:t>-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554551"/>
          </a:xfrm>
        </p:spPr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usally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……………</a:t>
            </a:r>
            <a:r>
              <a:rPr lang="cs-CZ" dirty="0" err="1" smtClean="0"/>
              <a:t>egg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don´t </a:t>
            </a:r>
            <a:r>
              <a:rPr lang="cs-CZ" dirty="0" err="1" smtClean="0"/>
              <a:t>eat</a:t>
            </a:r>
            <a:r>
              <a:rPr lang="cs-CZ" dirty="0" smtClean="0"/>
              <a:t> ………….</a:t>
            </a:r>
            <a:r>
              <a:rPr lang="cs-CZ" dirty="0" err="1" smtClean="0"/>
              <a:t>meat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loves</a:t>
            </a:r>
            <a:r>
              <a:rPr lang="cs-CZ" dirty="0" smtClean="0"/>
              <a:t> …………</a:t>
            </a:r>
            <a:r>
              <a:rPr lang="cs-CZ" dirty="0" err="1" smtClean="0"/>
              <a:t>fruit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he </a:t>
            </a:r>
            <a:r>
              <a:rPr lang="cs-CZ" dirty="0" err="1" smtClean="0"/>
              <a:t>doesn</a:t>
            </a:r>
            <a:r>
              <a:rPr lang="cs-CZ" dirty="0" smtClean="0"/>
              <a:t>´t </a:t>
            </a:r>
            <a:r>
              <a:rPr lang="cs-CZ" dirty="0" err="1" smtClean="0"/>
              <a:t>like</a:t>
            </a:r>
            <a:r>
              <a:rPr lang="cs-CZ" dirty="0" smtClean="0"/>
              <a:t>…………</a:t>
            </a:r>
            <a:r>
              <a:rPr lang="cs-CZ" dirty="0" err="1" smtClean="0"/>
              <a:t>vegetables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…………… </a:t>
            </a:r>
            <a:r>
              <a:rPr lang="cs-CZ" dirty="0" err="1" smtClean="0"/>
              <a:t>cheese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pizza?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………….</a:t>
            </a:r>
            <a:r>
              <a:rPr lang="cs-CZ" dirty="0" err="1" smtClean="0"/>
              <a:t>lettuce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need</a:t>
            </a:r>
            <a:r>
              <a:rPr lang="cs-CZ" dirty="0" smtClean="0"/>
              <a:t> …………….</a:t>
            </a:r>
            <a:r>
              <a:rPr lang="cs-CZ" dirty="0" err="1" smtClean="0"/>
              <a:t>paper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my </a:t>
            </a:r>
            <a:r>
              <a:rPr lang="cs-CZ" dirty="0" err="1" smtClean="0"/>
              <a:t>project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/>
              <a:t>Test</a:t>
            </a:r>
            <a:br>
              <a:rPr lang="cs-CZ" sz="1400" b="1" dirty="0" smtClean="0"/>
            </a:br>
            <a:r>
              <a:rPr lang="cs-CZ" sz="1400" dirty="0" smtClean="0"/>
              <a:t> Doplň </a:t>
            </a:r>
            <a:r>
              <a:rPr lang="cs-CZ" sz="1400" b="1" dirty="0" smtClean="0"/>
              <a:t>a/</a:t>
            </a:r>
            <a:r>
              <a:rPr lang="cs-CZ" sz="1400" b="1" dirty="0" err="1" smtClean="0"/>
              <a:t>an</a:t>
            </a:r>
            <a:r>
              <a:rPr lang="cs-CZ" sz="1400" dirty="0" smtClean="0"/>
              <a:t> nebo </a:t>
            </a:r>
            <a:r>
              <a:rPr lang="cs-CZ" sz="1400" b="1" dirty="0" smtClean="0"/>
              <a:t>–</a:t>
            </a:r>
          </a:p>
          <a:p>
            <a:r>
              <a:rPr lang="cs-CZ" sz="1400" dirty="0" smtClean="0"/>
              <a:t>I </a:t>
            </a:r>
            <a:r>
              <a:rPr lang="cs-CZ" sz="1400" dirty="0" err="1" smtClean="0"/>
              <a:t>usally</a:t>
            </a:r>
            <a:r>
              <a:rPr lang="cs-CZ" sz="1400" dirty="0" smtClean="0"/>
              <a:t> </a:t>
            </a:r>
            <a:r>
              <a:rPr lang="cs-CZ" sz="1400" dirty="0" err="1" smtClean="0"/>
              <a:t>have</a:t>
            </a:r>
            <a:r>
              <a:rPr lang="cs-CZ" sz="1400" dirty="0" smtClean="0"/>
              <a:t> ……………</a:t>
            </a:r>
            <a:r>
              <a:rPr lang="cs-CZ" sz="1400" dirty="0" err="1" smtClean="0"/>
              <a:t>egg</a:t>
            </a:r>
            <a:r>
              <a:rPr lang="cs-CZ" sz="1400" dirty="0" smtClean="0"/>
              <a:t> </a:t>
            </a:r>
            <a:r>
              <a:rPr lang="cs-CZ" sz="1400" dirty="0" err="1" smtClean="0"/>
              <a:t>for</a:t>
            </a:r>
            <a:r>
              <a:rPr lang="cs-CZ" sz="1400" dirty="0" smtClean="0"/>
              <a:t> </a:t>
            </a:r>
            <a:r>
              <a:rPr lang="cs-CZ" sz="1400" dirty="0" err="1" smtClean="0"/>
              <a:t>breakfast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I don´t </a:t>
            </a:r>
            <a:r>
              <a:rPr lang="cs-CZ" sz="1400" dirty="0" err="1" smtClean="0"/>
              <a:t>eat</a:t>
            </a:r>
            <a:r>
              <a:rPr lang="cs-CZ" sz="1400" dirty="0" smtClean="0"/>
              <a:t> ………….</a:t>
            </a:r>
            <a:r>
              <a:rPr lang="cs-CZ" sz="1400" dirty="0" err="1" smtClean="0"/>
              <a:t>meat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He </a:t>
            </a:r>
            <a:r>
              <a:rPr lang="cs-CZ" sz="1400" dirty="0" err="1" smtClean="0"/>
              <a:t>loves</a:t>
            </a:r>
            <a:r>
              <a:rPr lang="cs-CZ" sz="1400" dirty="0" smtClean="0"/>
              <a:t> …………</a:t>
            </a:r>
            <a:r>
              <a:rPr lang="cs-CZ" sz="1400" dirty="0" err="1" smtClean="0"/>
              <a:t>fruit</a:t>
            </a:r>
            <a:r>
              <a:rPr lang="cs-CZ" sz="1400" dirty="0" smtClean="0"/>
              <a:t>, </a:t>
            </a:r>
            <a:r>
              <a:rPr lang="cs-CZ" sz="1400" dirty="0" err="1" smtClean="0"/>
              <a:t>but</a:t>
            </a:r>
            <a:r>
              <a:rPr lang="cs-CZ" sz="1400" dirty="0" smtClean="0"/>
              <a:t> he </a:t>
            </a:r>
            <a:r>
              <a:rPr lang="cs-CZ" sz="1400" dirty="0" err="1" smtClean="0"/>
              <a:t>doesn</a:t>
            </a:r>
            <a:r>
              <a:rPr lang="cs-CZ" sz="1400" dirty="0" smtClean="0"/>
              <a:t>´t </a:t>
            </a:r>
            <a:r>
              <a:rPr lang="cs-CZ" sz="1400" dirty="0" err="1" smtClean="0"/>
              <a:t>like</a:t>
            </a:r>
            <a:r>
              <a:rPr lang="cs-CZ" sz="1400" dirty="0" smtClean="0"/>
              <a:t>…………</a:t>
            </a:r>
            <a:r>
              <a:rPr lang="cs-CZ" sz="1400" dirty="0" err="1" smtClean="0"/>
              <a:t>vegetables</a:t>
            </a:r>
            <a:r>
              <a:rPr lang="cs-CZ" sz="1400" dirty="0" smtClean="0"/>
              <a:t>.</a:t>
            </a:r>
          </a:p>
          <a:p>
            <a:r>
              <a:rPr lang="cs-CZ" sz="1400" dirty="0" err="1" smtClean="0"/>
              <a:t>Can</a:t>
            </a:r>
            <a:r>
              <a:rPr lang="cs-CZ" sz="1400" dirty="0" smtClean="0"/>
              <a:t> I </a:t>
            </a:r>
            <a:r>
              <a:rPr lang="cs-CZ" sz="1400" dirty="0" err="1" smtClean="0"/>
              <a:t>have</a:t>
            </a:r>
            <a:r>
              <a:rPr lang="cs-CZ" sz="1400" dirty="0" smtClean="0"/>
              <a:t> …………… </a:t>
            </a:r>
            <a:r>
              <a:rPr lang="cs-CZ" sz="1400" dirty="0" err="1" smtClean="0"/>
              <a:t>cheese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my pizza?</a:t>
            </a:r>
          </a:p>
          <a:p>
            <a:r>
              <a:rPr lang="cs-CZ" sz="1400" dirty="0" smtClean="0"/>
              <a:t>Do </a:t>
            </a:r>
            <a:r>
              <a:rPr lang="cs-CZ" sz="1400" dirty="0" err="1" smtClean="0"/>
              <a:t>you</a:t>
            </a:r>
            <a:r>
              <a:rPr lang="cs-CZ" sz="1400" dirty="0" smtClean="0"/>
              <a:t> </a:t>
            </a:r>
            <a:r>
              <a:rPr lang="cs-CZ" sz="1400" dirty="0" err="1" smtClean="0"/>
              <a:t>like</a:t>
            </a:r>
            <a:r>
              <a:rPr lang="cs-CZ" sz="1400" dirty="0" smtClean="0"/>
              <a:t> ………….</a:t>
            </a:r>
            <a:r>
              <a:rPr lang="cs-CZ" sz="1400" dirty="0" err="1" smtClean="0"/>
              <a:t>lettuce</a:t>
            </a:r>
            <a:r>
              <a:rPr lang="cs-CZ" sz="1400" dirty="0" smtClean="0"/>
              <a:t>?</a:t>
            </a:r>
          </a:p>
          <a:p>
            <a:r>
              <a:rPr lang="cs-CZ" sz="1400" dirty="0" smtClean="0"/>
              <a:t>I </a:t>
            </a:r>
            <a:r>
              <a:rPr lang="cs-CZ" sz="1400" dirty="0" err="1" smtClean="0"/>
              <a:t>need</a:t>
            </a:r>
            <a:r>
              <a:rPr lang="cs-CZ" sz="1400" dirty="0" smtClean="0"/>
              <a:t> …………….</a:t>
            </a:r>
            <a:r>
              <a:rPr lang="cs-CZ" sz="1400" dirty="0" err="1" smtClean="0"/>
              <a:t>paper</a:t>
            </a:r>
            <a:r>
              <a:rPr lang="cs-CZ" sz="1400" dirty="0" smtClean="0"/>
              <a:t> </a:t>
            </a:r>
            <a:r>
              <a:rPr lang="cs-CZ" sz="1400" dirty="0" err="1" smtClean="0"/>
              <a:t>for</a:t>
            </a:r>
            <a:r>
              <a:rPr lang="cs-CZ" sz="1400" dirty="0" smtClean="0"/>
              <a:t> my </a:t>
            </a:r>
            <a:r>
              <a:rPr lang="cs-CZ" sz="1400" dirty="0" err="1" smtClean="0"/>
              <a:t>project</a:t>
            </a:r>
            <a:r>
              <a:rPr lang="cs-CZ" sz="1400" dirty="0" smtClean="0"/>
              <a:t>.</a:t>
            </a:r>
            <a:r>
              <a:rPr lang="cs-CZ" sz="1400" b="1" dirty="0" smtClean="0"/>
              <a:t> </a:t>
            </a:r>
          </a:p>
          <a:p>
            <a:endParaRPr lang="cs-CZ" sz="1400" b="1" dirty="0" smtClean="0"/>
          </a:p>
          <a:p>
            <a:pPr>
              <a:buNone/>
            </a:pPr>
            <a:r>
              <a:rPr lang="cs-CZ" sz="1800" b="1" dirty="0" smtClean="0"/>
              <a:t>Test</a:t>
            </a:r>
            <a:br>
              <a:rPr lang="cs-CZ" sz="1800" b="1" dirty="0" smtClean="0"/>
            </a:br>
            <a:r>
              <a:rPr lang="cs-CZ" sz="1800" dirty="0" smtClean="0"/>
              <a:t> </a:t>
            </a:r>
            <a:r>
              <a:rPr lang="cs-CZ" sz="1400" dirty="0" smtClean="0"/>
              <a:t>Doplň </a:t>
            </a:r>
            <a:r>
              <a:rPr lang="cs-CZ" sz="1400" b="1" dirty="0" smtClean="0"/>
              <a:t>a/</a:t>
            </a:r>
            <a:r>
              <a:rPr lang="cs-CZ" sz="1400" b="1" dirty="0" err="1" smtClean="0"/>
              <a:t>an</a:t>
            </a:r>
            <a:r>
              <a:rPr lang="cs-CZ" sz="1400" dirty="0" smtClean="0"/>
              <a:t> nebo </a:t>
            </a:r>
            <a:r>
              <a:rPr lang="cs-CZ" sz="1400" b="1" dirty="0" smtClean="0"/>
              <a:t>–</a:t>
            </a:r>
          </a:p>
          <a:p>
            <a:r>
              <a:rPr lang="cs-CZ" sz="1400" dirty="0" smtClean="0"/>
              <a:t>I </a:t>
            </a:r>
            <a:r>
              <a:rPr lang="cs-CZ" sz="1400" dirty="0" err="1" smtClean="0"/>
              <a:t>usally</a:t>
            </a:r>
            <a:r>
              <a:rPr lang="cs-CZ" sz="1400" dirty="0" smtClean="0"/>
              <a:t> </a:t>
            </a:r>
            <a:r>
              <a:rPr lang="cs-CZ" sz="1400" dirty="0" err="1" smtClean="0"/>
              <a:t>have</a:t>
            </a:r>
            <a:r>
              <a:rPr lang="cs-CZ" sz="1400" dirty="0" smtClean="0"/>
              <a:t> ……………</a:t>
            </a:r>
            <a:r>
              <a:rPr lang="cs-CZ" sz="1400" dirty="0" err="1" smtClean="0"/>
              <a:t>egg</a:t>
            </a:r>
            <a:r>
              <a:rPr lang="cs-CZ" sz="1400" dirty="0" smtClean="0"/>
              <a:t> </a:t>
            </a:r>
            <a:r>
              <a:rPr lang="cs-CZ" sz="1400" dirty="0" err="1" smtClean="0"/>
              <a:t>for</a:t>
            </a:r>
            <a:r>
              <a:rPr lang="cs-CZ" sz="1400" dirty="0" smtClean="0"/>
              <a:t> </a:t>
            </a:r>
            <a:r>
              <a:rPr lang="cs-CZ" sz="1400" dirty="0" err="1" smtClean="0"/>
              <a:t>breakfast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I don´t </a:t>
            </a:r>
            <a:r>
              <a:rPr lang="cs-CZ" sz="1400" dirty="0" err="1" smtClean="0"/>
              <a:t>eat</a:t>
            </a:r>
            <a:r>
              <a:rPr lang="cs-CZ" sz="1400" dirty="0" smtClean="0"/>
              <a:t> ………….</a:t>
            </a:r>
            <a:r>
              <a:rPr lang="cs-CZ" sz="1400" dirty="0" err="1" smtClean="0"/>
              <a:t>meat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He </a:t>
            </a:r>
            <a:r>
              <a:rPr lang="cs-CZ" sz="1400" dirty="0" err="1" smtClean="0"/>
              <a:t>loves</a:t>
            </a:r>
            <a:r>
              <a:rPr lang="cs-CZ" sz="1400" dirty="0" smtClean="0"/>
              <a:t> …………</a:t>
            </a:r>
            <a:r>
              <a:rPr lang="cs-CZ" sz="1400" dirty="0" err="1" smtClean="0"/>
              <a:t>fruit</a:t>
            </a:r>
            <a:r>
              <a:rPr lang="cs-CZ" sz="1400" dirty="0" smtClean="0"/>
              <a:t>, </a:t>
            </a:r>
            <a:r>
              <a:rPr lang="cs-CZ" sz="1400" dirty="0" err="1" smtClean="0"/>
              <a:t>but</a:t>
            </a:r>
            <a:r>
              <a:rPr lang="cs-CZ" sz="1400" dirty="0" smtClean="0"/>
              <a:t> he </a:t>
            </a:r>
            <a:r>
              <a:rPr lang="cs-CZ" sz="1400" dirty="0" err="1" smtClean="0"/>
              <a:t>doesn</a:t>
            </a:r>
            <a:r>
              <a:rPr lang="cs-CZ" sz="1400" dirty="0" smtClean="0"/>
              <a:t>´t </a:t>
            </a:r>
            <a:r>
              <a:rPr lang="cs-CZ" sz="1400" dirty="0" err="1" smtClean="0"/>
              <a:t>like</a:t>
            </a:r>
            <a:r>
              <a:rPr lang="cs-CZ" sz="1400" dirty="0" smtClean="0"/>
              <a:t>…………</a:t>
            </a:r>
            <a:r>
              <a:rPr lang="cs-CZ" sz="1400" dirty="0" err="1" smtClean="0"/>
              <a:t>vegetables</a:t>
            </a:r>
            <a:r>
              <a:rPr lang="cs-CZ" sz="1400" dirty="0" smtClean="0"/>
              <a:t>.</a:t>
            </a:r>
          </a:p>
          <a:p>
            <a:r>
              <a:rPr lang="cs-CZ" sz="1400" dirty="0" err="1" smtClean="0"/>
              <a:t>Can</a:t>
            </a:r>
            <a:r>
              <a:rPr lang="cs-CZ" sz="1400" dirty="0" smtClean="0"/>
              <a:t> I </a:t>
            </a:r>
            <a:r>
              <a:rPr lang="cs-CZ" sz="1400" dirty="0" err="1" smtClean="0"/>
              <a:t>have</a:t>
            </a:r>
            <a:r>
              <a:rPr lang="cs-CZ" sz="1400" dirty="0" smtClean="0"/>
              <a:t> …………… </a:t>
            </a:r>
            <a:r>
              <a:rPr lang="cs-CZ" sz="1400" dirty="0" err="1" smtClean="0"/>
              <a:t>cheese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my pizza?</a:t>
            </a:r>
          </a:p>
          <a:p>
            <a:r>
              <a:rPr lang="cs-CZ" sz="1400" dirty="0" smtClean="0"/>
              <a:t>Do </a:t>
            </a:r>
            <a:r>
              <a:rPr lang="cs-CZ" sz="1400" dirty="0" err="1" smtClean="0"/>
              <a:t>you</a:t>
            </a:r>
            <a:r>
              <a:rPr lang="cs-CZ" sz="1400" dirty="0" smtClean="0"/>
              <a:t> </a:t>
            </a:r>
            <a:r>
              <a:rPr lang="cs-CZ" sz="1400" dirty="0" err="1" smtClean="0"/>
              <a:t>like</a:t>
            </a:r>
            <a:r>
              <a:rPr lang="cs-CZ" sz="1400" dirty="0" smtClean="0"/>
              <a:t> ………….</a:t>
            </a:r>
            <a:r>
              <a:rPr lang="cs-CZ" sz="1400" dirty="0" err="1" smtClean="0"/>
              <a:t>lettuce</a:t>
            </a:r>
            <a:r>
              <a:rPr lang="cs-CZ" sz="1400" dirty="0" smtClean="0"/>
              <a:t>?</a:t>
            </a:r>
          </a:p>
          <a:p>
            <a:r>
              <a:rPr lang="cs-CZ" sz="1400" dirty="0" smtClean="0"/>
              <a:t>I </a:t>
            </a:r>
            <a:r>
              <a:rPr lang="cs-CZ" sz="1400" dirty="0" err="1" smtClean="0"/>
              <a:t>need</a:t>
            </a:r>
            <a:r>
              <a:rPr lang="cs-CZ" sz="1400" dirty="0" smtClean="0"/>
              <a:t> …………….</a:t>
            </a:r>
            <a:r>
              <a:rPr lang="cs-CZ" sz="1400" dirty="0" err="1" smtClean="0"/>
              <a:t>paper</a:t>
            </a:r>
            <a:r>
              <a:rPr lang="cs-CZ" sz="1400" dirty="0" smtClean="0"/>
              <a:t> </a:t>
            </a:r>
            <a:r>
              <a:rPr lang="cs-CZ" sz="1400" dirty="0" err="1" smtClean="0"/>
              <a:t>for</a:t>
            </a:r>
            <a:r>
              <a:rPr lang="cs-CZ" sz="1400" dirty="0" smtClean="0"/>
              <a:t> my </a:t>
            </a:r>
            <a:r>
              <a:rPr lang="cs-CZ" sz="1400" dirty="0" err="1" smtClean="0"/>
              <a:t>project</a:t>
            </a:r>
            <a:r>
              <a:rPr lang="cs-CZ" sz="1400" dirty="0" smtClean="0"/>
              <a:t>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testu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usally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b="1" i="1" dirty="0" err="1" smtClean="0">
                <a:solidFill>
                  <a:srgbClr val="00B050"/>
                </a:solidFill>
              </a:rPr>
              <a:t>an</a:t>
            </a:r>
            <a:r>
              <a:rPr lang="cs-CZ" dirty="0" smtClean="0"/>
              <a:t> </a:t>
            </a:r>
            <a:r>
              <a:rPr lang="cs-CZ" dirty="0" err="1" smtClean="0"/>
              <a:t>egg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don´t </a:t>
            </a:r>
            <a:r>
              <a:rPr lang="cs-CZ" dirty="0" err="1" smtClean="0"/>
              <a:t>eat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loves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 </a:t>
            </a:r>
            <a:r>
              <a:rPr lang="cs-CZ" dirty="0" err="1" smtClean="0"/>
              <a:t>fruit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he </a:t>
            </a:r>
            <a:r>
              <a:rPr lang="cs-CZ" dirty="0" err="1" smtClean="0"/>
              <a:t>doesn</a:t>
            </a:r>
            <a:r>
              <a:rPr lang="cs-CZ" dirty="0" smtClean="0"/>
              <a:t>´t </a:t>
            </a:r>
            <a:r>
              <a:rPr lang="cs-CZ" dirty="0" err="1" smtClean="0"/>
              <a:t>like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err="1" smtClean="0"/>
              <a:t>vegetables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 </a:t>
            </a:r>
            <a:r>
              <a:rPr lang="cs-CZ" dirty="0" err="1" smtClean="0"/>
              <a:t>cheese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pizza?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/>
              <a:t> </a:t>
            </a:r>
            <a:r>
              <a:rPr lang="cs-CZ" dirty="0" err="1" smtClean="0"/>
              <a:t>lettuce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  -  </a:t>
            </a:r>
            <a:r>
              <a:rPr lang="cs-CZ" dirty="0" err="1" smtClean="0"/>
              <a:t>paper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my </a:t>
            </a:r>
            <a:r>
              <a:rPr lang="cs-CZ" dirty="0" err="1" smtClean="0"/>
              <a:t>project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správný výraz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5"/>
            <a:ext cx="8229600" cy="4286280"/>
          </a:xfrm>
        </p:spPr>
        <p:txBody>
          <a:bodyPr/>
          <a:lstStyle/>
          <a:p>
            <a:r>
              <a:rPr lang="cs-CZ" dirty="0" smtClean="0"/>
              <a:t>Let‘s </a:t>
            </a:r>
            <a:r>
              <a:rPr lang="cs-CZ" dirty="0" err="1" smtClean="0"/>
              <a:t>make</a:t>
            </a:r>
            <a:r>
              <a:rPr lang="cs-CZ" dirty="0" smtClean="0"/>
              <a:t> a/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few</a:t>
            </a:r>
            <a:r>
              <a:rPr lang="cs-CZ" dirty="0" smtClean="0"/>
              <a:t>/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slice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/ a </a:t>
            </a:r>
            <a:r>
              <a:rPr lang="cs-CZ" dirty="0" err="1" smtClean="0"/>
              <a:t>rice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much /many  </a:t>
            </a:r>
            <a:r>
              <a:rPr lang="cs-CZ" dirty="0" err="1" smtClean="0"/>
              <a:t>sugar</a:t>
            </a:r>
            <a:r>
              <a:rPr lang="cs-CZ" dirty="0" smtClean="0"/>
              <a:t> do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/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flour</a:t>
            </a:r>
            <a:r>
              <a:rPr lang="cs-CZ" dirty="0" smtClean="0"/>
              <a:t>.</a:t>
            </a:r>
          </a:p>
          <a:p>
            <a:r>
              <a:rPr lang="cs-CZ" dirty="0" smtClean="0"/>
              <a:t>Put </a:t>
            </a:r>
            <a:r>
              <a:rPr lang="cs-CZ" dirty="0" err="1" smtClean="0"/>
              <a:t>some</a:t>
            </a:r>
            <a:r>
              <a:rPr lang="cs-CZ" dirty="0" smtClean="0"/>
              <a:t> /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frying</a:t>
            </a:r>
            <a:r>
              <a:rPr lang="cs-CZ" dirty="0" smtClean="0"/>
              <a:t> pan.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Let‘s </a:t>
            </a:r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/</a:t>
            </a:r>
            <a:r>
              <a:rPr lang="cs-CZ" dirty="0" err="1" smtClean="0"/>
              <a:t>an</a:t>
            </a:r>
            <a:r>
              <a:rPr lang="cs-CZ" dirty="0" smtClean="0"/>
              <a:t>      </a:t>
            </a:r>
            <a:r>
              <a:rPr lang="cs-CZ" dirty="0" err="1" smtClean="0"/>
              <a:t>chocolate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few</a:t>
            </a:r>
            <a:r>
              <a:rPr lang="cs-CZ" dirty="0" smtClean="0"/>
              <a:t>/</a:t>
            </a:r>
            <a:r>
              <a:rPr lang="cs-CZ" dirty="0" err="1" smtClean="0"/>
              <a:t>little</a:t>
            </a:r>
            <a:r>
              <a:rPr lang="cs-CZ" dirty="0" smtClean="0"/>
              <a:t>   </a:t>
            </a:r>
            <a:r>
              <a:rPr lang="cs-CZ" dirty="0" err="1" smtClean="0"/>
              <a:t>slice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/>
              <a:t>/ a </a:t>
            </a:r>
            <a:r>
              <a:rPr lang="cs-CZ" dirty="0" smtClean="0"/>
              <a:t>   </a:t>
            </a:r>
            <a:r>
              <a:rPr lang="cs-CZ" dirty="0" err="1" smtClean="0"/>
              <a:t>rice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much</a:t>
            </a:r>
            <a:r>
              <a:rPr lang="cs-CZ" dirty="0" smtClean="0"/>
              <a:t> /many  </a:t>
            </a:r>
            <a:r>
              <a:rPr lang="cs-CZ" dirty="0" err="1" smtClean="0"/>
              <a:t>sugar</a:t>
            </a:r>
            <a:r>
              <a:rPr lang="cs-CZ" dirty="0" smtClean="0"/>
              <a:t> do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/</a:t>
            </a:r>
            <a:r>
              <a:rPr lang="cs-CZ" dirty="0" err="1" smtClean="0">
                <a:solidFill>
                  <a:srgbClr val="FF0000"/>
                </a:solidFill>
              </a:rPr>
              <a:t>some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flour</a:t>
            </a:r>
            <a:r>
              <a:rPr lang="cs-CZ" dirty="0" smtClean="0"/>
              <a:t>.</a:t>
            </a:r>
          </a:p>
          <a:p>
            <a:r>
              <a:rPr lang="cs-CZ" dirty="0" smtClean="0"/>
              <a:t>Put </a:t>
            </a:r>
            <a:r>
              <a:rPr lang="cs-CZ" dirty="0" err="1" smtClean="0"/>
              <a:t>some</a:t>
            </a:r>
            <a:r>
              <a:rPr lang="cs-CZ" dirty="0" smtClean="0"/>
              <a:t> /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frying</a:t>
            </a:r>
            <a:r>
              <a:rPr lang="cs-CZ" dirty="0" smtClean="0"/>
              <a:t> pan.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do otázek </a:t>
            </a:r>
            <a:r>
              <a:rPr lang="cs-CZ" sz="31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much/ many</a:t>
            </a:r>
            <a:r>
              <a:rPr lang="cs-CZ" sz="3100" dirty="0" smtClean="0"/>
              <a:t>/ </a:t>
            </a:r>
            <a:r>
              <a:rPr lang="cs-CZ" sz="3100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is</a:t>
            </a:r>
            <a:r>
              <a:rPr lang="cs-CZ" sz="31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/ are</a:t>
            </a:r>
            <a:endParaRPr lang="cs-CZ" sz="31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Př.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i="1" dirty="0" smtClean="0"/>
              <a:t>MUCH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            </a:t>
            </a:r>
            <a:r>
              <a:rPr lang="cs-CZ" dirty="0" err="1" smtClean="0"/>
              <a:t>cola</a:t>
            </a:r>
            <a:r>
              <a:rPr lang="cs-CZ" dirty="0" smtClean="0"/>
              <a:t>                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bottle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            </a:t>
            </a:r>
            <a:r>
              <a:rPr lang="cs-CZ" dirty="0" err="1" smtClean="0"/>
              <a:t>tea</a:t>
            </a:r>
            <a:r>
              <a:rPr lang="cs-CZ" dirty="0" smtClean="0"/>
              <a:t>                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cup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            </a:t>
            </a:r>
            <a:r>
              <a:rPr lang="cs-CZ" dirty="0" err="1" smtClean="0"/>
              <a:t>eggs</a:t>
            </a:r>
            <a:r>
              <a:rPr lang="cs-CZ" dirty="0" smtClean="0"/>
              <a:t>                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fridge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            </a:t>
            </a:r>
            <a:r>
              <a:rPr lang="cs-CZ" dirty="0" err="1" smtClean="0"/>
              <a:t>hamburgers</a:t>
            </a:r>
            <a:r>
              <a:rPr lang="cs-CZ" dirty="0" smtClean="0"/>
              <a:t>                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            </a:t>
            </a:r>
            <a:r>
              <a:rPr lang="cs-CZ" dirty="0" err="1" smtClean="0"/>
              <a:t>bananas</a:t>
            </a:r>
            <a:r>
              <a:rPr lang="cs-CZ" dirty="0" smtClean="0"/>
              <a:t>                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trolley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            </a:t>
            </a:r>
            <a:r>
              <a:rPr lang="cs-CZ" dirty="0" err="1" smtClean="0"/>
              <a:t>flour</a:t>
            </a:r>
            <a:r>
              <a:rPr lang="cs-CZ" dirty="0" smtClean="0"/>
              <a:t>                 in </a:t>
            </a:r>
            <a:r>
              <a:rPr lang="cs-CZ" dirty="0" err="1" smtClean="0"/>
              <a:t>the</a:t>
            </a:r>
            <a:r>
              <a:rPr lang="cs-CZ" dirty="0" smtClean="0"/>
              <a:t> box?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00232" y="2214554"/>
            <a:ext cx="91440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28794" y="2786058"/>
            <a:ext cx="91440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28794" y="3357562"/>
            <a:ext cx="91440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28794" y="3929066"/>
            <a:ext cx="91440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857356" y="5143512"/>
            <a:ext cx="91440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28794" y="4572008"/>
            <a:ext cx="914400" cy="4286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143372" y="2143116"/>
            <a:ext cx="914400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071934" y="2786058"/>
            <a:ext cx="914400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43372" y="3357562"/>
            <a:ext cx="914400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57818" y="4000504"/>
            <a:ext cx="914400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857752" y="4572008"/>
            <a:ext cx="914400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214810" y="5143512"/>
            <a:ext cx="914400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0070C0"/>
                </a:solidFill>
              </a:rPr>
              <a:t>much  </a:t>
            </a:r>
            <a:r>
              <a:rPr lang="cs-CZ" dirty="0" smtClean="0"/>
              <a:t>   </a:t>
            </a:r>
            <a:r>
              <a:rPr lang="cs-CZ" dirty="0" err="1" smtClean="0"/>
              <a:t>cola</a:t>
            </a:r>
            <a:r>
              <a:rPr lang="cs-CZ" dirty="0" smtClean="0"/>
              <a:t>      </a:t>
            </a:r>
            <a:r>
              <a:rPr lang="cs-CZ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is</a:t>
            </a:r>
            <a:r>
              <a:rPr lang="cs-CZ" dirty="0" smtClean="0"/>
              <a:t>          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bottle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0070C0"/>
                </a:solidFill>
              </a:rPr>
              <a:t>much</a:t>
            </a:r>
            <a:r>
              <a:rPr lang="cs-CZ" dirty="0" smtClean="0"/>
              <a:t>      </a:t>
            </a:r>
            <a:r>
              <a:rPr lang="cs-CZ" dirty="0" err="1" smtClean="0"/>
              <a:t>tea</a:t>
            </a:r>
            <a:r>
              <a:rPr lang="cs-CZ" dirty="0" smtClean="0"/>
              <a:t>    </a:t>
            </a:r>
            <a:r>
              <a:rPr lang="cs-CZ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is</a:t>
            </a:r>
            <a:r>
              <a:rPr lang="cs-CZ" dirty="0" smtClean="0"/>
              <a:t>            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cup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0070C0"/>
                </a:solidFill>
              </a:rPr>
              <a:t>many</a:t>
            </a:r>
            <a:r>
              <a:rPr lang="cs-CZ" dirty="0" smtClean="0"/>
              <a:t>      </a:t>
            </a:r>
            <a:r>
              <a:rPr lang="cs-CZ" dirty="0" err="1" smtClean="0"/>
              <a:t>eggs</a:t>
            </a:r>
            <a:r>
              <a:rPr lang="cs-CZ" dirty="0" smtClean="0"/>
              <a:t>  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are</a:t>
            </a:r>
            <a:r>
              <a:rPr lang="cs-CZ" dirty="0" smtClean="0"/>
              <a:t>      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fridge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0070C0"/>
                </a:solidFill>
              </a:rPr>
              <a:t>many</a:t>
            </a:r>
            <a:r>
              <a:rPr lang="cs-CZ" dirty="0" smtClean="0"/>
              <a:t>    </a:t>
            </a:r>
            <a:r>
              <a:rPr lang="cs-CZ" dirty="0" err="1" smtClean="0"/>
              <a:t>hamburgers</a:t>
            </a:r>
            <a:r>
              <a:rPr lang="cs-CZ" dirty="0" smtClean="0"/>
              <a:t>  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are</a:t>
            </a:r>
            <a:r>
              <a:rPr lang="cs-CZ" dirty="0" smtClean="0"/>
              <a:t>    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0070C0"/>
                </a:solidFill>
              </a:rPr>
              <a:t>many</a:t>
            </a:r>
            <a:r>
              <a:rPr lang="cs-CZ" dirty="0" smtClean="0"/>
              <a:t>    </a:t>
            </a:r>
            <a:r>
              <a:rPr lang="cs-CZ" dirty="0" err="1" smtClean="0"/>
              <a:t>bananas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are</a:t>
            </a:r>
            <a:r>
              <a:rPr lang="cs-CZ" dirty="0" smtClean="0"/>
              <a:t>  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trolley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0070C0"/>
                </a:solidFill>
              </a:rPr>
              <a:t>much</a:t>
            </a:r>
            <a:r>
              <a:rPr lang="cs-CZ" dirty="0" smtClean="0"/>
              <a:t>    </a:t>
            </a:r>
            <a:r>
              <a:rPr lang="cs-CZ" dirty="0" err="1" smtClean="0"/>
              <a:t>flour</a:t>
            </a:r>
            <a:r>
              <a:rPr lang="cs-CZ" dirty="0" smtClean="0"/>
              <a:t>   </a:t>
            </a:r>
            <a:r>
              <a:rPr lang="cs-CZ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is</a:t>
            </a:r>
            <a:r>
              <a:rPr lang="cs-CZ" dirty="0" smtClean="0"/>
              <a:t>     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box?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Pracovnílist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1400" dirty="0" smtClean="0"/>
              <a:t>Let‘s </a:t>
            </a:r>
            <a:r>
              <a:rPr lang="cs-CZ" sz="1400" dirty="0" err="1" smtClean="0"/>
              <a:t>make</a:t>
            </a:r>
            <a:r>
              <a:rPr lang="cs-CZ" sz="1400" dirty="0" smtClean="0"/>
              <a:t> a/</a:t>
            </a:r>
            <a:r>
              <a:rPr lang="cs-CZ" sz="1400" dirty="0" err="1" smtClean="0"/>
              <a:t>an</a:t>
            </a:r>
            <a:r>
              <a:rPr lang="cs-CZ" sz="1400" dirty="0" smtClean="0"/>
              <a:t> </a:t>
            </a:r>
            <a:r>
              <a:rPr lang="cs-CZ" sz="1400" dirty="0" err="1" smtClean="0"/>
              <a:t>chocolate</a:t>
            </a:r>
            <a:r>
              <a:rPr lang="cs-CZ" sz="1400" dirty="0" smtClean="0"/>
              <a:t> </a:t>
            </a:r>
            <a:r>
              <a:rPr lang="cs-CZ" sz="1400" dirty="0" err="1" smtClean="0"/>
              <a:t>cake</a:t>
            </a:r>
            <a:r>
              <a:rPr lang="cs-CZ" sz="14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Can</a:t>
            </a:r>
            <a:r>
              <a:rPr lang="cs-CZ" sz="1400" dirty="0" smtClean="0"/>
              <a:t> I </a:t>
            </a:r>
            <a:r>
              <a:rPr lang="cs-CZ" sz="1400" dirty="0" err="1" smtClean="0"/>
              <a:t>have</a:t>
            </a:r>
            <a:r>
              <a:rPr lang="cs-CZ" sz="1400" dirty="0" smtClean="0"/>
              <a:t> </a:t>
            </a:r>
            <a:r>
              <a:rPr lang="cs-CZ" sz="1400" dirty="0" err="1" smtClean="0"/>
              <a:t>few</a:t>
            </a:r>
            <a:r>
              <a:rPr lang="cs-CZ" sz="1400" dirty="0" smtClean="0"/>
              <a:t>/</a:t>
            </a:r>
            <a:r>
              <a:rPr lang="cs-CZ" sz="1400" dirty="0" err="1" smtClean="0"/>
              <a:t>little</a:t>
            </a:r>
            <a:r>
              <a:rPr lang="cs-CZ" sz="1400" dirty="0" smtClean="0"/>
              <a:t> </a:t>
            </a:r>
            <a:r>
              <a:rPr lang="cs-CZ" sz="1400" dirty="0" err="1" smtClean="0"/>
              <a:t>slice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cake</a:t>
            </a:r>
            <a:r>
              <a:rPr lang="cs-CZ" sz="1400" dirty="0" smtClean="0"/>
              <a:t>?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Add</a:t>
            </a:r>
            <a:r>
              <a:rPr lang="cs-CZ" sz="1400" dirty="0" smtClean="0"/>
              <a:t> </a:t>
            </a:r>
            <a:r>
              <a:rPr lang="cs-CZ" sz="1400" dirty="0" err="1" smtClean="0"/>
              <a:t>some</a:t>
            </a:r>
            <a:r>
              <a:rPr lang="cs-CZ" sz="1400" dirty="0" smtClean="0"/>
              <a:t>/ a </a:t>
            </a:r>
            <a:r>
              <a:rPr lang="cs-CZ" sz="1400" dirty="0" err="1" smtClean="0"/>
              <a:t>rice</a:t>
            </a:r>
            <a:r>
              <a:rPr lang="cs-CZ" sz="14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How</a:t>
            </a:r>
            <a:r>
              <a:rPr lang="cs-CZ" sz="1400" dirty="0" smtClean="0"/>
              <a:t> much /many  </a:t>
            </a:r>
            <a:r>
              <a:rPr lang="cs-CZ" sz="1400" dirty="0" err="1" smtClean="0"/>
              <a:t>sugar</a:t>
            </a:r>
            <a:r>
              <a:rPr lang="cs-CZ" sz="1400" dirty="0" smtClean="0"/>
              <a:t> do </a:t>
            </a:r>
            <a:r>
              <a:rPr lang="cs-CZ" sz="1400" dirty="0" err="1" smtClean="0"/>
              <a:t>we</a:t>
            </a:r>
            <a:r>
              <a:rPr lang="cs-CZ" sz="1400" dirty="0" smtClean="0"/>
              <a:t> </a:t>
            </a:r>
            <a:r>
              <a:rPr lang="cs-CZ" sz="1400" dirty="0" err="1" smtClean="0"/>
              <a:t>need</a:t>
            </a:r>
            <a:r>
              <a:rPr lang="cs-CZ" sz="1400" dirty="0" smtClean="0"/>
              <a:t>?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We</a:t>
            </a:r>
            <a:r>
              <a:rPr lang="cs-CZ" sz="1400" dirty="0" smtClean="0"/>
              <a:t> </a:t>
            </a:r>
            <a:r>
              <a:rPr lang="cs-CZ" sz="1400" dirty="0" err="1" smtClean="0"/>
              <a:t>need</a:t>
            </a:r>
            <a:r>
              <a:rPr lang="cs-CZ" sz="1400" dirty="0" smtClean="0"/>
              <a:t> </a:t>
            </a:r>
            <a:r>
              <a:rPr lang="cs-CZ" sz="1400" dirty="0" err="1" smtClean="0"/>
              <a:t>any</a:t>
            </a:r>
            <a:r>
              <a:rPr lang="cs-CZ" sz="1400" dirty="0" smtClean="0"/>
              <a:t>/</a:t>
            </a:r>
            <a:r>
              <a:rPr lang="cs-CZ" sz="1400" dirty="0" err="1" smtClean="0"/>
              <a:t>some</a:t>
            </a:r>
            <a:r>
              <a:rPr lang="cs-CZ" sz="1400" dirty="0" smtClean="0"/>
              <a:t> </a:t>
            </a:r>
            <a:r>
              <a:rPr lang="cs-CZ" sz="1400" dirty="0" err="1" smtClean="0"/>
              <a:t>flour</a:t>
            </a:r>
            <a:r>
              <a:rPr lang="cs-CZ" sz="1400" dirty="0" smtClean="0"/>
              <a:t>.</a:t>
            </a:r>
          </a:p>
          <a:p>
            <a:pPr>
              <a:buFont typeface="+mj-lt"/>
              <a:buAutoNum type="arabicPeriod"/>
            </a:pPr>
            <a:r>
              <a:rPr lang="cs-CZ" sz="1400" dirty="0" smtClean="0"/>
              <a:t>Put </a:t>
            </a:r>
            <a:r>
              <a:rPr lang="cs-CZ" sz="1400" dirty="0" err="1" smtClean="0"/>
              <a:t>some</a:t>
            </a:r>
            <a:r>
              <a:rPr lang="cs-CZ" sz="1400" dirty="0" smtClean="0"/>
              <a:t> / </a:t>
            </a:r>
            <a:r>
              <a:rPr lang="cs-CZ" sz="1400" dirty="0" err="1" smtClean="0"/>
              <a:t>an</a:t>
            </a:r>
            <a:r>
              <a:rPr lang="cs-CZ" sz="1400" dirty="0" smtClean="0"/>
              <a:t> </a:t>
            </a:r>
            <a:r>
              <a:rPr lang="cs-CZ" sz="1400" dirty="0" err="1" smtClean="0"/>
              <a:t>onion</a:t>
            </a:r>
            <a:r>
              <a:rPr lang="cs-CZ" sz="1400" dirty="0" smtClean="0"/>
              <a:t>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frying</a:t>
            </a:r>
            <a:r>
              <a:rPr lang="cs-CZ" sz="1400" dirty="0" smtClean="0"/>
              <a:t> pan.</a:t>
            </a:r>
          </a:p>
          <a:p>
            <a:pPr>
              <a:buFont typeface="+mj-lt"/>
              <a:buAutoNum type="arabicPeriod"/>
            </a:pPr>
            <a:endParaRPr lang="cs-CZ" sz="1400" dirty="0" smtClean="0"/>
          </a:p>
          <a:p>
            <a:pPr>
              <a:buNone/>
            </a:pPr>
            <a:r>
              <a:rPr lang="cs-CZ" sz="1100" dirty="0" smtClean="0"/>
              <a:t>Doplň do otázek </a:t>
            </a:r>
            <a:r>
              <a:rPr lang="cs-CZ" sz="1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much/ many</a:t>
            </a:r>
            <a:r>
              <a:rPr lang="cs-CZ" sz="1400" dirty="0" smtClean="0"/>
              <a:t>/ </a:t>
            </a:r>
            <a:r>
              <a:rPr lang="cs-CZ" sz="1400" dirty="0" err="1" smtClean="0">
                <a:solidFill>
                  <a:srgbClr val="FF0000"/>
                </a:solidFill>
              </a:rPr>
              <a:t>is</a:t>
            </a:r>
            <a:r>
              <a:rPr lang="cs-CZ" sz="1400" dirty="0" smtClean="0">
                <a:solidFill>
                  <a:srgbClr val="FF0000"/>
                </a:solidFill>
              </a:rPr>
              <a:t>/ are</a:t>
            </a:r>
          </a:p>
          <a:p>
            <a:pPr>
              <a:buFont typeface="+mj-lt"/>
              <a:buAutoNum type="arabicPeriod"/>
            </a:pPr>
            <a:r>
              <a:rPr lang="cs-CZ" sz="1400" dirty="0" smtClean="0"/>
              <a:t>Př. </a:t>
            </a:r>
            <a:r>
              <a:rPr lang="cs-CZ" sz="1400" dirty="0" err="1" smtClean="0"/>
              <a:t>How</a:t>
            </a:r>
            <a:r>
              <a:rPr lang="cs-CZ" sz="1400" dirty="0" smtClean="0"/>
              <a:t> </a:t>
            </a:r>
            <a:r>
              <a:rPr lang="cs-CZ" sz="1400" i="1" dirty="0" smtClean="0"/>
              <a:t>MUCH</a:t>
            </a:r>
            <a:r>
              <a:rPr lang="cs-CZ" sz="1400" dirty="0" smtClean="0"/>
              <a:t> </a:t>
            </a:r>
            <a:r>
              <a:rPr lang="cs-CZ" sz="1400" dirty="0" err="1" smtClean="0"/>
              <a:t>water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there</a:t>
            </a:r>
            <a:r>
              <a:rPr lang="cs-CZ" sz="1400" dirty="0" smtClean="0"/>
              <a:t>?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How</a:t>
            </a:r>
            <a:r>
              <a:rPr lang="cs-CZ" sz="1400" dirty="0" smtClean="0"/>
              <a:t>                </a:t>
            </a:r>
            <a:r>
              <a:rPr lang="cs-CZ" sz="1400" dirty="0" err="1" smtClean="0"/>
              <a:t>cola</a:t>
            </a:r>
            <a:r>
              <a:rPr lang="cs-CZ" sz="1400" dirty="0" smtClean="0"/>
              <a:t>                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bottle</a:t>
            </a:r>
            <a:r>
              <a:rPr lang="cs-CZ" sz="1400" dirty="0" smtClean="0"/>
              <a:t>?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How</a:t>
            </a:r>
            <a:r>
              <a:rPr lang="cs-CZ" sz="1400" dirty="0" smtClean="0"/>
              <a:t>                </a:t>
            </a:r>
            <a:r>
              <a:rPr lang="cs-CZ" sz="1400" dirty="0" err="1" smtClean="0"/>
              <a:t>tea</a:t>
            </a:r>
            <a:r>
              <a:rPr lang="cs-CZ" sz="1400" dirty="0" smtClean="0"/>
              <a:t>                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cup</a:t>
            </a:r>
            <a:r>
              <a:rPr lang="cs-CZ" sz="1400" dirty="0" smtClean="0"/>
              <a:t>?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How</a:t>
            </a:r>
            <a:r>
              <a:rPr lang="cs-CZ" sz="1400" dirty="0" smtClean="0"/>
              <a:t>                </a:t>
            </a:r>
            <a:r>
              <a:rPr lang="cs-CZ" sz="1400" dirty="0" err="1" smtClean="0"/>
              <a:t>eggs</a:t>
            </a:r>
            <a:r>
              <a:rPr lang="cs-CZ" sz="1400" dirty="0" smtClean="0"/>
              <a:t>                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fridge</a:t>
            </a:r>
            <a:r>
              <a:rPr lang="cs-CZ" sz="1400" dirty="0" smtClean="0"/>
              <a:t>?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How</a:t>
            </a:r>
            <a:r>
              <a:rPr lang="cs-CZ" sz="1400" dirty="0" smtClean="0"/>
              <a:t>                </a:t>
            </a:r>
            <a:r>
              <a:rPr lang="cs-CZ" sz="1400" dirty="0" err="1" smtClean="0"/>
              <a:t>hamburgers</a:t>
            </a:r>
            <a:r>
              <a:rPr lang="cs-CZ" sz="1400" dirty="0" smtClean="0"/>
              <a:t>                 </a:t>
            </a:r>
            <a:r>
              <a:rPr lang="cs-CZ" sz="1400" dirty="0" err="1" smtClean="0"/>
              <a:t>there</a:t>
            </a:r>
            <a:r>
              <a:rPr lang="cs-CZ" sz="1400" dirty="0" smtClean="0"/>
              <a:t>?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How</a:t>
            </a:r>
            <a:r>
              <a:rPr lang="cs-CZ" sz="1400" dirty="0" smtClean="0"/>
              <a:t>                </a:t>
            </a:r>
            <a:r>
              <a:rPr lang="cs-CZ" sz="1400" dirty="0" err="1" smtClean="0"/>
              <a:t>bananas</a:t>
            </a:r>
            <a:r>
              <a:rPr lang="cs-CZ" sz="1400" dirty="0" smtClean="0"/>
              <a:t>                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trolley</a:t>
            </a:r>
            <a:r>
              <a:rPr lang="cs-CZ" sz="1400" dirty="0" smtClean="0"/>
              <a:t>?</a:t>
            </a:r>
          </a:p>
          <a:p>
            <a:pPr>
              <a:buFont typeface="+mj-lt"/>
              <a:buAutoNum type="arabicPeriod"/>
            </a:pPr>
            <a:r>
              <a:rPr lang="cs-CZ" sz="1400" dirty="0" err="1" smtClean="0"/>
              <a:t>How</a:t>
            </a:r>
            <a:r>
              <a:rPr lang="cs-CZ" sz="1400" dirty="0" smtClean="0"/>
              <a:t>                </a:t>
            </a:r>
            <a:r>
              <a:rPr lang="cs-CZ" sz="1400" dirty="0" err="1" smtClean="0"/>
              <a:t>flour</a:t>
            </a:r>
            <a:r>
              <a:rPr lang="cs-CZ" sz="1400" dirty="0" smtClean="0"/>
              <a:t>                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box?</a:t>
            </a:r>
          </a:p>
          <a:p>
            <a:pPr>
              <a:buFont typeface="+mj-lt"/>
              <a:buAutoNum type="arabicPeriod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Text: vlastní </a:t>
            </a:r>
            <a:r>
              <a:rPr lang="cs-CZ" smtClean="0"/>
              <a:t>autorské dílo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04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686</Words>
  <Application>Microsoft Office PowerPoint</Application>
  <PresentationFormat>Předvádění na obrazovce (4:3)</PresentationFormat>
  <Paragraphs>138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Anotace</vt:lpstr>
      <vt:lpstr>Počitatelná a nepočitatelná  podstatná jména</vt:lpstr>
      <vt:lpstr>Snímek 4</vt:lpstr>
      <vt:lpstr>Snímek 5</vt:lpstr>
      <vt:lpstr>Doplň další potraviny</vt:lpstr>
      <vt:lpstr>Doplň  a /an/ -</vt:lpstr>
      <vt:lpstr>ŘEŠENÍ</vt:lpstr>
      <vt:lpstr>Test  Doplň a/an nebo - </vt:lpstr>
      <vt:lpstr>Pracovní list</vt:lpstr>
      <vt:lpstr>Řešení testu</vt:lpstr>
      <vt:lpstr>Vyber správný výraz</vt:lpstr>
      <vt:lpstr>Řešení</vt:lpstr>
      <vt:lpstr>Doplň do otázek much/ many/ is/ are</vt:lpstr>
      <vt:lpstr>Řešení</vt:lpstr>
      <vt:lpstr>Pracovnílist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ZŠ Uh.Ostroh</cp:lastModifiedBy>
  <cp:revision>17</cp:revision>
  <dcterms:created xsi:type="dcterms:W3CDTF">2011-12-11T15:43:48Z</dcterms:created>
  <dcterms:modified xsi:type="dcterms:W3CDTF">2011-12-16T14:48:37Z</dcterms:modified>
</cp:coreProperties>
</file>