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3" r:id="rId3"/>
    <p:sldId id="314" r:id="rId4"/>
    <p:sldId id="257" r:id="rId5"/>
    <p:sldId id="258" r:id="rId6"/>
    <p:sldId id="31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5" r:id="rId15"/>
    <p:sldId id="268" r:id="rId16"/>
    <p:sldId id="276" r:id="rId17"/>
    <p:sldId id="269" r:id="rId18"/>
    <p:sldId id="277" r:id="rId19"/>
    <p:sldId id="270" r:id="rId20"/>
    <p:sldId id="278" r:id="rId21"/>
    <p:sldId id="271" r:id="rId22"/>
    <p:sldId id="279" r:id="rId23"/>
    <p:sldId id="272" r:id="rId24"/>
    <p:sldId id="280" r:id="rId25"/>
    <p:sldId id="318" r:id="rId26"/>
    <p:sldId id="281" r:id="rId27"/>
    <p:sldId id="274" r:id="rId28"/>
    <p:sldId id="282" r:id="rId29"/>
    <p:sldId id="298" r:id="rId30"/>
    <p:sldId id="283" r:id="rId31"/>
    <p:sldId id="301" r:id="rId32"/>
    <p:sldId id="285" r:id="rId33"/>
    <p:sldId id="302" r:id="rId34"/>
    <p:sldId id="286" r:id="rId35"/>
    <p:sldId id="303" r:id="rId36"/>
    <p:sldId id="288" r:id="rId37"/>
    <p:sldId id="304" r:id="rId38"/>
    <p:sldId id="289" r:id="rId39"/>
    <p:sldId id="305" r:id="rId40"/>
    <p:sldId id="290" r:id="rId41"/>
    <p:sldId id="306" r:id="rId42"/>
    <p:sldId id="291" r:id="rId43"/>
    <p:sldId id="308" r:id="rId44"/>
    <p:sldId id="292" r:id="rId45"/>
    <p:sldId id="309" r:id="rId46"/>
    <p:sldId id="294" r:id="rId47"/>
    <p:sldId id="310" r:id="rId48"/>
    <p:sldId id="295" r:id="rId49"/>
    <p:sldId id="311" r:id="rId50"/>
    <p:sldId id="296" r:id="rId51"/>
    <p:sldId id="312" r:id="rId52"/>
    <p:sldId id="297" r:id="rId53"/>
    <p:sldId id="315" r:id="rId54"/>
    <p:sldId id="316" r:id="rId55"/>
    <p:sldId id="317" r:id="rId56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FD6FBE-71B2-477D-A16D-186391480AFB}" type="datetimeFigureOut">
              <a:rPr lang="cs-CZ" smtClean="0"/>
              <a:pPr/>
              <a:t>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19.xml"/><Relationship Id="rId18" Type="http://schemas.openxmlformats.org/officeDocument/2006/relationships/slide" Target="slide21.xml"/><Relationship Id="rId26" Type="http://schemas.openxmlformats.org/officeDocument/2006/relationships/slide" Target="slide53.xml"/><Relationship Id="rId3" Type="http://schemas.openxmlformats.org/officeDocument/2006/relationships/slide" Target="slide15.xml"/><Relationship Id="rId21" Type="http://schemas.openxmlformats.org/officeDocument/2006/relationships/slide" Target="slide51.xml"/><Relationship Id="rId7" Type="http://schemas.openxmlformats.org/officeDocument/2006/relationships/slide" Target="slide7.xml"/><Relationship Id="rId12" Type="http://schemas.openxmlformats.org/officeDocument/2006/relationships/slide" Target="slide9.xml"/><Relationship Id="rId17" Type="http://schemas.openxmlformats.org/officeDocument/2006/relationships/slide" Target="slide11.xml"/><Relationship Id="rId25" Type="http://schemas.openxmlformats.org/officeDocument/2006/relationships/slide" Target="slide43.xml"/><Relationship Id="rId2" Type="http://schemas.openxmlformats.org/officeDocument/2006/relationships/slide" Target="slide5.xml"/><Relationship Id="rId16" Type="http://schemas.openxmlformats.org/officeDocument/2006/relationships/slide" Target="slide49.xml"/><Relationship Id="rId20" Type="http://schemas.openxmlformats.org/officeDocument/2006/relationships/slide" Target="slide4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5.xml"/><Relationship Id="rId11" Type="http://schemas.openxmlformats.org/officeDocument/2006/relationships/slide" Target="slide47.xml"/><Relationship Id="rId24" Type="http://schemas.openxmlformats.org/officeDocument/2006/relationships/slide" Target="slide33.xml"/><Relationship Id="rId5" Type="http://schemas.openxmlformats.org/officeDocument/2006/relationships/slide" Target="slide35.xml"/><Relationship Id="rId15" Type="http://schemas.openxmlformats.org/officeDocument/2006/relationships/slide" Target="slide39.xml"/><Relationship Id="rId23" Type="http://schemas.openxmlformats.org/officeDocument/2006/relationships/slide" Target="slide23.xml"/><Relationship Id="rId10" Type="http://schemas.openxmlformats.org/officeDocument/2006/relationships/slide" Target="slide37.xml"/><Relationship Id="rId19" Type="http://schemas.openxmlformats.org/officeDocument/2006/relationships/slide" Target="slide31.xml"/><Relationship Id="rId4" Type="http://schemas.openxmlformats.org/officeDocument/2006/relationships/slide" Target="slide25.xml"/><Relationship Id="rId9" Type="http://schemas.openxmlformats.org/officeDocument/2006/relationships/slide" Target="slide27.xml"/><Relationship Id="rId14" Type="http://schemas.openxmlformats.org/officeDocument/2006/relationships/slide" Target="slide29.xml"/><Relationship Id="rId22" Type="http://schemas.openxmlformats.org/officeDocument/2006/relationships/slide" Target="slide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4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4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" Target="slide48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52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54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RISKUJ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Z  matematiky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projektu: </a:t>
            </a:r>
            <a:r>
              <a:rPr lang="cs-CZ" b="1" dirty="0" smtClean="0"/>
              <a:t>CZ.1.07/14.00/21.2149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29. 3. 2013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dirty="0" smtClean="0"/>
              <a:t>: VY_32_INOVACE_40_M_II_Riskuj z matematiky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Aritmetika a geometrie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Hra na motivy TV soutěže Riskuj, slouží k procvičení znalostí  matematiky 6. </a:t>
            </a:r>
            <a:r>
              <a:rPr lang="cs-CZ" b="1" dirty="0" smtClean="0"/>
              <a:t> a </a:t>
            </a:r>
            <a:r>
              <a:rPr lang="cs-CZ" b="1" dirty="0" smtClean="0"/>
              <a:t>7. ročníku, rozvíjí logické myšlení, rozvíjí čtení </a:t>
            </a:r>
            <a:r>
              <a:rPr lang="cs-CZ" b="1" dirty="0" smtClean="0"/>
              <a:t>                               s </a:t>
            </a:r>
            <a:r>
              <a:rPr lang="cs-CZ" b="1" dirty="0" smtClean="0"/>
              <a:t>porozuměním, podporuje týmovou spolupráci </a:t>
            </a:r>
            <a:endParaRPr lang="cs-CZ" dirty="0" smtClean="0"/>
          </a:p>
          <a:p>
            <a:r>
              <a:rPr lang="cs-CZ" dirty="0" smtClean="0"/>
              <a:t>Věková skupina: 7</a:t>
            </a:r>
            <a:r>
              <a:rPr lang="cs-CZ" b="1" dirty="0" smtClean="0"/>
              <a:t>. 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Matematika a její aplikace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Matematika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se rozdělí do skupin</a:t>
            </a:r>
          </a:p>
          <a:p>
            <a:r>
              <a:rPr lang="cs-CZ" dirty="0" smtClean="0"/>
              <a:t>Vylosují si pořadí, ve kterém si budou vybírat otázky</a:t>
            </a:r>
          </a:p>
          <a:p>
            <a:r>
              <a:rPr lang="cs-CZ" dirty="0" smtClean="0"/>
              <a:t>Za správnou odpověď získávají uvedené body</a:t>
            </a:r>
          </a:p>
          <a:p>
            <a:r>
              <a:rPr lang="cs-CZ" dirty="0" smtClean="0"/>
              <a:t>Body zapisujeme na tabuli</a:t>
            </a:r>
          </a:p>
          <a:p>
            <a:r>
              <a:rPr lang="cs-CZ" dirty="0" smtClean="0"/>
              <a:t>Možno zařadit bonusové body (např. za vysvětlení pojmu, zdůvodnění odpovědi</a:t>
            </a:r>
          </a:p>
          <a:p>
            <a:r>
              <a:rPr lang="cs-CZ" dirty="0" smtClean="0"/>
              <a:t>Do sešitů si žáci zapíší odpovědi otázek, </a:t>
            </a:r>
            <a:r>
              <a:rPr lang="cs-CZ" dirty="0" smtClean="0"/>
              <a:t>                          ve </a:t>
            </a:r>
            <a:r>
              <a:rPr lang="cs-CZ" dirty="0" smtClean="0"/>
              <a:t>kterých chybovali.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22504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Dělitelnost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Trojúhelník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Zlomky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Geometrie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Úměrnost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3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4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5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6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7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8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9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0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1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2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3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4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5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6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7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8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9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0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1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2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3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4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5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6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je </a:t>
            </a:r>
            <a:r>
              <a:rPr lang="cs-CZ" sz="2800" dirty="0" smtClean="0">
                <a:solidFill>
                  <a:schemeClr val="bg1"/>
                </a:solidFill>
              </a:rPr>
              <a:t>jen jedno liché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je vždy sudé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 je vždy liché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je jen jedno sudé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Prvočíslo 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je jen jedno sudé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je vždy sudé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je jen jedno liché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je vždy liché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Číslo, které je dělitelné devíti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je vždy dělitelné třemi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není dělitelné vždy třemi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je dělitelné vždy šesti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je vždy liché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je vždy dělitelné třemi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je vždy liché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není dělitelné vždy třemi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Je dělitelné vždy šesti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Doplň hvězdičku tak, aby číslo 4 * 1 bylo dělitelné třemi, uveď všechny možnosti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2, 5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c) 0, 4, 8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 3, 6, 9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1, 4, 7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2, 5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c) 0, 4, 8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 3, 6, 9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1, 4, 7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Která z čísel od 1 – 10 nejsou děliteli čísla 2 160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4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8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c) 7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6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8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7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6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Určete nejmenší počet bonbonů, který by se dal rozdělit mezi 6, 8 nebo tři děti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48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12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24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72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48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12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72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24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Které tvrzení není pravdivé: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  <a:hlinkClick r:id="rId2" action="ppaction://hlinksldjump"/>
              </a:rPr>
              <a:t>b</a:t>
            </a:r>
            <a:r>
              <a:rPr lang="cs-CZ" sz="2000" dirty="0" smtClean="0">
                <a:solidFill>
                  <a:schemeClr val="bg1"/>
                </a:solidFill>
                <a:hlinkClick r:id="rId2" action="ppaction://hlinksldjump"/>
              </a:rPr>
              <a:t>) V rovnoramenném trojúhelníku </a:t>
            </a:r>
            <a:r>
              <a:rPr lang="cs-CZ" sz="2000" dirty="0" smtClean="0">
                <a:solidFill>
                  <a:schemeClr val="bg1"/>
                </a:solidFill>
                <a:hlinkClick r:id="rId2" action="ppaction://hlinksldjump"/>
              </a:rPr>
              <a:t>                            k </a:t>
            </a:r>
            <a:r>
              <a:rPr lang="cs-CZ" sz="2000" dirty="0" smtClean="0">
                <a:solidFill>
                  <a:schemeClr val="bg1"/>
                </a:solidFill>
                <a:hlinkClick r:id="rId2" action="ppaction://hlinksldjump"/>
              </a:rPr>
              <a:t>základně přiléhají dva stejné úhly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  <a:hlinkClick r:id="rId2" action="ppaction://hlinksldjump"/>
              </a:rPr>
              <a:t>d</a:t>
            </a:r>
            <a:r>
              <a:rPr lang="cs-CZ" sz="2000" dirty="0" smtClean="0">
                <a:solidFill>
                  <a:schemeClr val="bg1"/>
                </a:solidFill>
                <a:hlinkClick r:id="rId2" action="ppaction://hlinksldjump"/>
              </a:rPr>
              <a:t>) V rovnoramenném trojúhelníku je vždy proti základně největší vnitřní úhel 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  <a:hlinkClick r:id="rId2" action="ppaction://hlinksldjump"/>
              </a:rPr>
              <a:t>a</a:t>
            </a:r>
            <a:r>
              <a:rPr lang="cs-CZ" sz="2000" dirty="0" smtClean="0">
                <a:solidFill>
                  <a:schemeClr val="bg1"/>
                </a:solidFill>
                <a:hlinkClick r:id="rId2" action="ppaction://hlinksldjump"/>
              </a:rPr>
              <a:t>) v rovnoramenném trojúhelníku jsou vždy dva vnitřní úhly stejné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  <a:hlinkClick r:id="rId2" action="ppaction://hlinksldjump"/>
              </a:rPr>
              <a:t>c</a:t>
            </a:r>
            <a:r>
              <a:rPr lang="cs-CZ" sz="2000" dirty="0" smtClean="0">
                <a:solidFill>
                  <a:schemeClr val="bg1"/>
                </a:solidFill>
                <a:hlinkClick r:id="rId2" action="ppaction://hlinksldjump"/>
              </a:rPr>
              <a:t>) V rovnoramenném trojúhelníku je součet všech vnitřních úhlů 180˚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b) V rovnoramenném trojúhelníku k základně přiléhají dva stejné úhly.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d) V rovnoramenném trojúhelníku je vždy proti základně největší úhel.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c</a:t>
            </a:r>
            <a:r>
              <a:rPr lang="cs-CZ" sz="2000" dirty="0" smtClean="0">
                <a:solidFill>
                  <a:schemeClr val="bg1"/>
                </a:solidFill>
              </a:rPr>
              <a:t>) V rovnoramenném trojúhelníku je součet všech vnitřních úhlů 180˚.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a) V rovnoramenném trojúhelníku jsou vždy dva vnitřní úhly stejné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Které tvrzení je vždy pravdivé?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b</a:t>
            </a:r>
            <a:r>
              <a:rPr lang="cs-CZ" sz="2000" dirty="0" smtClean="0">
                <a:solidFill>
                  <a:schemeClr val="bg1"/>
                </a:solidFill>
              </a:rPr>
              <a:t>) Střed kružnice opsané je uvnitř trojúhelníka.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d</a:t>
            </a:r>
            <a:r>
              <a:rPr lang="cs-CZ" sz="2000" dirty="0" smtClean="0">
                <a:solidFill>
                  <a:schemeClr val="bg1"/>
                </a:solidFill>
              </a:rPr>
              <a:t>) Trojúhelník má tři osy souměrnosti. </a:t>
            </a:r>
            <a:r>
              <a:rPr lang="cs-CZ" sz="20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a</a:t>
            </a:r>
            <a:r>
              <a:rPr lang="cs-CZ" sz="2000" dirty="0" smtClean="0">
                <a:solidFill>
                  <a:schemeClr val="bg1"/>
                </a:solidFill>
              </a:rPr>
              <a:t>) Těžiště je bod uvnitř trojúhelníka.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c</a:t>
            </a:r>
            <a:r>
              <a:rPr lang="cs-CZ" sz="2000" dirty="0" smtClean="0">
                <a:solidFill>
                  <a:schemeClr val="bg1"/>
                </a:solidFill>
              </a:rPr>
              <a:t>) Výšky trojúhelníka se protínají v jednom bodě.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b) Střed kružnice opsané je uvnitř trojúhelníka. 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d) Trojúhelník má tři osy souměrnosti.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c</a:t>
            </a:r>
            <a:r>
              <a:rPr lang="cs-CZ" sz="2000" dirty="0" smtClean="0">
                <a:solidFill>
                  <a:schemeClr val="bg1"/>
                </a:solidFill>
              </a:rPr>
              <a:t>) Výšky trojúhelníka se protínají v jednom bodě.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a</a:t>
            </a:r>
            <a:r>
              <a:rPr lang="cs-CZ" sz="2000" dirty="0" smtClean="0">
                <a:solidFill>
                  <a:schemeClr val="bg1"/>
                </a:solidFill>
              </a:rPr>
              <a:t>) Těžiště je bod uvnitř trojúhelníka.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Trojúhelník se zadanými stranami 3 cm, 3 cm, 7 cm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neexistuje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je pravoúhlý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je rovnoramenný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je obecný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neexistuje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je pravoúhlý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je obecný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je rovnoramenný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Trojúhelník s vnitřními úhly </a:t>
            </a:r>
            <a:r>
              <a:rPr lang="el-GR" sz="2400" dirty="0" smtClean="0"/>
              <a:t>α</a:t>
            </a:r>
            <a:r>
              <a:rPr lang="cs-CZ" sz="2400" dirty="0" smtClean="0"/>
              <a:t> = 38˚30´</a:t>
            </a:r>
            <a:r>
              <a:rPr lang="el-GR" sz="2400" dirty="0" smtClean="0"/>
              <a:t>β</a:t>
            </a:r>
            <a:r>
              <a:rPr lang="cs-CZ" sz="2400" dirty="0" smtClean="0"/>
              <a:t> = 57˚20´</a:t>
            </a:r>
            <a:r>
              <a:rPr lang="el-GR" sz="2400" dirty="0" smtClean="0"/>
              <a:t>γ</a:t>
            </a:r>
            <a:r>
              <a:rPr lang="cs-CZ" sz="2400" dirty="0" smtClean="0"/>
              <a:t> =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95˚50´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84˚10´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72˚ 10´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77˚50´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95˚50´ </a:t>
            </a:r>
          </a:p>
          <a:p>
            <a:pPr algn="ctr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84˚10´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77˚50´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72˚10´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Výška trojúhelníka, který má obsah 24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a stranu délky 4 cm, měří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12 cm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3 cm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6 cm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8 cm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12 cm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3 cm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8 cm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6 cm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Kladné smíšené číslo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je vždy větší než jedna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neexistuje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má libovolnou velikost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je vždy menší než jedna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je vždy větší než jedna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neexistuje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Je vždy menší než jedna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má libovolnou velikost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Zlomek v základním tvaru musí mít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b</a:t>
            </a:r>
            <a:r>
              <a:rPr lang="cs-CZ" sz="2400" dirty="0" smtClean="0">
                <a:solidFill>
                  <a:schemeClr val="bg1"/>
                </a:solidFill>
              </a:rPr>
              <a:t>) ve jmenovateli a v čitateli prvočísla</a:t>
            </a:r>
            <a:r>
              <a:rPr lang="cs-CZ" sz="24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v čitateli číslo 1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a</a:t>
            </a:r>
            <a:r>
              <a:rPr lang="cs-CZ" sz="2400" dirty="0" smtClean="0">
                <a:solidFill>
                  <a:schemeClr val="bg1"/>
                </a:solidFill>
              </a:rPr>
              <a:t>) ve jmenovateli číslo 1</a:t>
            </a:r>
            <a:r>
              <a:rPr lang="cs-CZ" sz="24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c</a:t>
            </a:r>
            <a:r>
              <a:rPr lang="cs-CZ" sz="2400" dirty="0" smtClean="0">
                <a:solidFill>
                  <a:schemeClr val="bg1"/>
                </a:solidFill>
              </a:rPr>
              <a:t>) ve jmenovateli a v čitateli nesoudělná čísla</a:t>
            </a:r>
            <a:r>
              <a:rPr lang="cs-CZ" sz="24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b) ve jmenovateli a čitateli prvočísla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1 atom síry,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3 atomy železa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c</a:t>
            </a:r>
            <a:r>
              <a:rPr lang="cs-CZ" sz="2400" dirty="0" smtClean="0">
                <a:solidFill>
                  <a:schemeClr val="bg1"/>
                </a:solidFill>
              </a:rPr>
              <a:t>) ve jmenovateli a čitateli nesoudělná čísla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a</a:t>
            </a:r>
            <a:r>
              <a:rPr lang="cs-CZ" sz="2400" dirty="0" smtClean="0">
                <a:solidFill>
                  <a:schemeClr val="bg1"/>
                </a:solidFill>
              </a:rPr>
              <a:t>) ve jmenovateli číslo 1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 které celé číslo je zlomek 12/x přirozené číslo?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x = - 6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x = - 2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x =  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x = 10 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x = - 6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x = - 2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x = 10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x =  4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Pět šestin je  ………. než šest sedmin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menší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stejná hodnota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větší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nelze porovnat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menší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stejná hodnota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nelze porovnat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větší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Součet součinu a podílu čísel jedna třetina a jedna čtvrtina  se rovná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tři celé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jedna celá pět dvanáctin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sedm dvanáctin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jedna celá tři čtvrtiny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tři celé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jedna celá pět dvanáctin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jedna celá tři čtvrtiny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sedm dvanáctin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Pravidelný šestiúhelník má …….. os souměrnosti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6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3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c) 12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6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2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12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3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Součet velikostí dvou vedlejších úhlů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je libovolný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je vždy roven 180˚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je vždy roven 360˚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Může být větší než 180˚ a menší než 360˚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je libovolný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je vždy roven 180˚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může být větší než 180˚ a menší než 360˚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je vždy roven 360˚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Úhlopříčky …….. se navzájem půlí, nejsou shodné a jsou kolmé.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kosočtverce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lichoběžníka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obdélníka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čtverce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kosočtverce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lichoběžníka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čtverce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obdélníka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Obsah lichoběžníka s výškou 4 cm, základnami 5,2 cm a 3,8 cm je ……. cm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18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36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4,5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13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18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36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13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4,5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Rovnoběžník se stranou </a:t>
            </a:r>
            <a:r>
              <a:rPr lang="cs-CZ" sz="2400" dirty="0" smtClean="0"/>
              <a:t>7 </a:t>
            </a:r>
            <a:r>
              <a:rPr lang="cs-CZ" sz="2400" dirty="0" smtClean="0"/>
              <a:t>cm a výškou 4 cm má stejný obsah jako trojúhelník o straně 5 cm a výšce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9,5 cm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8 cm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14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11,2 cm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8,5 cm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8 cm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11,2 cm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14 cm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Grafem nepřímé úměrnosti je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přímka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hyperbola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parabola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kružnice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přímka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hyperbola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kružnice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smtClean="0">
                <a:solidFill>
                  <a:schemeClr val="bg1"/>
                </a:solidFill>
              </a:rPr>
              <a:t>) parabola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Výherní částka z Jackpotu …………. na počtu výherců 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je přímo úměrná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neodpovídá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není závislá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 je nepřímo úměrná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je přímo úměrná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neodpovídá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je nepřímo úměrná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není závislá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Bod A </a:t>
            </a:r>
            <a:r>
              <a:rPr lang="en-US" sz="2400" dirty="0" smtClean="0"/>
              <a:t>[3,6] n</a:t>
            </a:r>
            <a:r>
              <a:rPr lang="cs-CZ" sz="2400" dirty="0" err="1" smtClean="0"/>
              <a:t>áleží</a:t>
            </a:r>
            <a:r>
              <a:rPr lang="cs-CZ" sz="2400" dirty="0" smtClean="0"/>
              <a:t> grafu přímé úměrnosti vyjádřené rovnicí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y = 0,5 . x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y = 18 : x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y = 2 . x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y = 3 + x 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y = 0,5.x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y = 18 : x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y = 3 + x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y = 2.x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Hrany tří krychlí jsou v poměru 1 : 2 : 3, v jakém poměru jsou jejich objemy 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1 : 8 : 27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nelze určit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1 : 2 : 3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1 : 4 : 9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1 : 8 : 27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nelze určit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1 : 4 : 9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1 : 2 : 3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Šest lidí uklidilo sál po plese za  4 hodiny. Kolik lidí uklidí sál za 7 200 sekund?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3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12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15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4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3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12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15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</a:t>
            </a:r>
            <a:r>
              <a:rPr lang="cs-CZ" smtClean="0"/>
              <a:t>vlastní práce autora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699</TotalTime>
  <Words>1577</Words>
  <Application>Microsoft Office PowerPoint</Application>
  <PresentationFormat>Předvádění na obrazovce (4:3)</PresentationFormat>
  <Paragraphs>376</Paragraphs>
  <Slides>55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55</vt:i4>
      </vt:variant>
    </vt:vector>
  </HeadingPairs>
  <TitlesOfParts>
    <vt:vector size="56" baseType="lpstr">
      <vt:lpstr>Motiv sady Office</vt:lpstr>
      <vt:lpstr>RISKUJ</vt:lpstr>
      <vt:lpstr>Snímek 2</vt:lpstr>
      <vt:lpstr>PRAVIDLA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Í </vt:lpstr>
      <vt:lpstr>Snímek 53</vt:lpstr>
      <vt:lpstr>Snímek 54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Ondra Vystavěl</dc:creator>
  <cp:lastModifiedBy>Dum</cp:lastModifiedBy>
  <cp:revision>137</cp:revision>
  <cp:lastPrinted>2012-04-20T07:58:01Z</cp:lastPrinted>
  <dcterms:created xsi:type="dcterms:W3CDTF">2012-04-16T14:25:13Z</dcterms:created>
  <dcterms:modified xsi:type="dcterms:W3CDTF">2013-04-06T16:17:58Z</dcterms:modified>
</cp:coreProperties>
</file>