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5" r:id="rId5"/>
    <p:sldId id="260" r:id="rId6"/>
    <p:sldId id="266" r:id="rId7"/>
    <p:sldId id="261" r:id="rId8"/>
    <p:sldId id="262" r:id="rId9"/>
    <p:sldId id="263" r:id="rId10"/>
    <p:sldId id="267" r:id="rId11"/>
    <p:sldId id="264" r:id="rId12"/>
    <p:sldId id="259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8000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50" autoAdjust="0"/>
    <p:restoredTop sz="94607" autoAdjust="0"/>
  </p:normalViewPr>
  <p:slideViewPr>
    <p:cSldViewPr>
      <p:cViewPr varScale="1">
        <p:scale>
          <a:sx n="54" d="100"/>
          <a:sy n="54" d="100"/>
        </p:scale>
        <p:origin x="-300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36" y="0"/>
    </p:cViewPr>
  </p:outlin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="1" dirty="0" smtClean="0"/>
            <a:t>VY_32_INOVACE_06_AJ_14</a:t>
          </a:r>
          <a:endParaRPr lang="cs-CZ" sz="2000" dirty="0">
            <a:solidFill>
              <a:srgbClr val="FF0000"/>
            </a:solidFill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100" dirty="0" smtClean="0"/>
            <a:t>Základní škola, Uherský Ostroh, okres Uherské Hradiště, příspěvková organizace</a:t>
          </a:r>
          <a:endParaRPr lang="cs-CZ" sz="11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2000" dirty="0" smtClean="0">
              <a:solidFill>
                <a:srgbClr val="FF0000"/>
              </a:solidFill>
            </a:rPr>
            <a:t>Mgr. Ilona </a:t>
          </a:r>
          <a:r>
            <a:rPr lang="cs-CZ" sz="2000" dirty="0" err="1" smtClean="0">
              <a:solidFill>
                <a:srgbClr val="FF0000"/>
              </a:solidFill>
            </a:rPr>
            <a:t>Jurčeková</a:t>
          </a:r>
          <a:endParaRPr lang="cs-CZ" sz="2000" dirty="0">
            <a:solidFill>
              <a:srgbClr val="FF0000"/>
            </a:solidFill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AJ-9.A – </a:t>
          </a:r>
          <a:r>
            <a:rPr lang="cs-CZ" sz="2000" dirty="0" err="1" smtClean="0"/>
            <a:t>Present</a:t>
          </a:r>
          <a:r>
            <a:rPr lang="cs-CZ" sz="2000" dirty="0" smtClean="0"/>
            <a:t> </a:t>
          </a:r>
          <a:r>
            <a:rPr lang="cs-CZ" sz="2000" dirty="0" err="1" smtClean="0"/>
            <a:t>Perfect</a:t>
          </a:r>
          <a:r>
            <a:rPr lang="cs-CZ" sz="2000" dirty="0" smtClean="0"/>
            <a:t> 2</a:t>
          </a:r>
          <a:endParaRPr lang="cs-CZ" sz="2000" dirty="0">
            <a:solidFill>
              <a:srgbClr val="FF0000"/>
            </a:solidFill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CZ.1.07/1.4.00/21.1616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1177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 custLinFactNeighborX="-423" custLinFactNeighborY="-151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781D612-2A24-4A33-8225-6A3DB49AF678}" type="presOf" srcId="{D8197B8C-B260-4A16-BDF4-0947B075E274}" destId="{5A5FFA88-C948-4069-8E93-59FA12366E83}" srcOrd="1" destOrd="0" presId="urn:microsoft.com/office/officeart/2005/8/layout/target3"/>
    <dgm:cxn modelId="{EA02C572-600A-40DA-BA9B-04E286F957FE}" type="presOf" srcId="{D1B46980-6531-4606-95E6-44980827E919}" destId="{6140AFEC-043D-4C43-A2F9-D0F5331DF3A3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CBCB0EB5-B726-41EE-8243-C4AF91E90C0D}" type="presOf" srcId="{757F3AB3-0718-4624-B441-E567A8F0AB56}" destId="{333A1088-737F-45CB-B68E-254E46348037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317A8625-7E8C-4497-92A1-C0200D1101D5}" type="presOf" srcId="{D8197B8C-B260-4A16-BDF4-0947B075E274}" destId="{25B08C86-7E15-44DC-BE7F-FFB55DD49D12}" srcOrd="0" destOrd="0" presId="urn:microsoft.com/office/officeart/2005/8/layout/target3"/>
    <dgm:cxn modelId="{655CE424-9E46-4EE3-B91D-81439A87B055}" type="presOf" srcId="{4C35D32F-0EAB-4CD7-82EE-45574DC2A586}" destId="{890E4F0B-2866-4A3F-A3C7-2A14B1797930}" srcOrd="1" destOrd="0" presId="urn:microsoft.com/office/officeart/2005/8/layout/target3"/>
    <dgm:cxn modelId="{D7465C85-9C5A-490B-A5EB-D47332F262E4}" type="presOf" srcId="{D1B46980-6531-4606-95E6-44980827E919}" destId="{2BE915AB-18AA-4053-B92C-3BFC9ED204BB}" srcOrd="1" destOrd="0" presId="urn:microsoft.com/office/officeart/2005/8/layout/target3"/>
    <dgm:cxn modelId="{30A9E287-5166-4A6E-82DB-7C0A93A33589}" type="presOf" srcId="{B651F6E3-6281-48DB-9319-2AEAFDAE7572}" destId="{619D679B-A015-4ECF-8348-D1034C574F40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7ED6479-780E-4F46-AD39-D2AED0B36845}" type="presOf" srcId="{D1D4F407-5343-4D3F-B5B9-D407B03CAEB4}" destId="{AED2198E-93D5-4001-81B4-73124B309672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42BF3465-BDDF-4FC2-B6B6-E07F3132AB41}" type="presOf" srcId="{D1D4F407-5343-4D3F-B5B9-D407B03CAEB4}" destId="{D005CE8C-CC26-4C3E-AC11-E15060ECD759}" srcOrd="0" destOrd="0" presId="urn:microsoft.com/office/officeart/2005/8/layout/target3"/>
    <dgm:cxn modelId="{F5764073-107E-4911-9259-B282D2C412EE}" type="presOf" srcId="{4C35D32F-0EAB-4CD7-82EE-45574DC2A586}" destId="{8BEBB6EC-1DAA-4CAC-8A25-BC0FCBD5DBD5}" srcOrd="0" destOrd="0" presId="urn:microsoft.com/office/officeart/2005/8/layout/target3"/>
    <dgm:cxn modelId="{C60C8DA2-4687-4F9A-9ED8-DDA47C29C5DB}" type="presOf" srcId="{B651F6E3-6281-48DB-9319-2AEAFDAE7572}" destId="{6BB5E863-4638-4E1D-BFDE-399D028AC4ED}" srcOrd="1" destOrd="0" presId="urn:microsoft.com/office/officeart/2005/8/layout/target3"/>
    <dgm:cxn modelId="{E5B1B246-21DC-4185-AC2A-EB302479C8C2}" type="presParOf" srcId="{333A1088-737F-45CB-B68E-254E46348037}" destId="{F5ABB229-8D3B-4694-996A-96F23CF14429}" srcOrd="0" destOrd="0" presId="urn:microsoft.com/office/officeart/2005/8/layout/target3"/>
    <dgm:cxn modelId="{CACC2188-6FDD-4047-8B47-3AE92DCA0CA7}" type="presParOf" srcId="{333A1088-737F-45CB-B68E-254E46348037}" destId="{F41139FD-01EE-4571-8B17-4FB00FC51163}" srcOrd="1" destOrd="0" presId="urn:microsoft.com/office/officeart/2005/8/layout/target3"/>
    <dgm:cxn modelId="{9D186539-B868-4BC0-81D9-43C391B89A7E}" type="presParOf" srcId="{333A1088-737F-45CB-B68E-254E46348037}" destId="{D005CE8C-CC26-4C3E-AC11-E15060ECD759}" srcOrd="2" destOrd="0" presId="urn:microsoft.com/office/officeart/2005/8/layout/target3"/>
    <dgm:cxn modelId="{0FEFFDF7-DE8D-4507-8DD1-DE6DA388A740}" type="presParOf" srcId="{333A1088-737F-45CB-B68E-254E46348037}" destId="{2C702D82-9B77-49B7-9568-BB8EB47C3372}" srcOrd="3" destOrd="0" presId="urn:microsoft.com/office/officeart/2005/8/layout/target3"/>
    <dgm:cxn modelId="{2DACB06E-CDD4-441C-9345-D71CF5276158}" type="presParOf" srcId="{333A1088-737F-45CB-B68E-254E46348037}" destId="{A52A0455-90FF-4808-ABD0-F02540D31D5A}" srcOrd="4" destOrd="0" presId="urn:microsoft.com/office/officeart/2005/8/layout/target3"/>
    <dgm:cxn modelId="{661FD63D-C67D-4B6C-AC02-7D0454FA49AC}" type="presParOf" srcId="{333A1088-737F-45CB-B68E-254E46348037}" destId="{6140AFEC-043D-4C43-A2F9-D0F5331DF3A3}" srcOrd="5" destOrd="0" presId="urn:microsoft.com/office/officeart/2005/8/layout/target3"/>
    <dgm:cxn modelId="{8C37D69A-3753-47CF-801F-11C0A32A1681}" type="presParOf" srcId="{333A1088-737F-45CB-B68E-254E46348037}" destId="{9358AC05-5D7D-4327-9F80-1AD486AEA664}" srcOrd="6" destOrd="0" presId="urn:microsoft.com/office/officeart/2005/8/layout/target3"/>
    <dgm:cxn modelId="{DCFB2162-2A86-432B-BBAE-CD167CFA6921}" type="presParOf" srcId="{333A1088-737F-45CB-B68E-254E46348037}" destId="{313FC574-E1CD-4FB4-B054-0B805CE0447D}" srcOrd="7" destOrd="0" presId="urn:microsoft.com/office/officeart/2005/8/layout/target3"/>
    <dgm:cxn modelId="{3AD73FF4-DA66-4BB9-8B18-5E17A3AC8417}" type="presParOf" srcId="{333A1088-737F-45CB-B68E-254E46348037}" destId="{619D679B-A015-4ECF-8348-D1034C574F40}" srcOrd="8" destOrd="0" presId="urn:microsoft.com/office/officeart/2005/8/layout/target3"/>
    <dgm:cxn modelId="{A4AF40FF-8944-4F0B-820B-A138875CF19C}" type="presParOf" srcId="{333A1088-737F-45CB-B68E-254E46348037}" destId="{322283A8-4A27-4CDA-BAE3-F381106A9174}" srcOrd="9" destOrd="0" presId="urn:microsoft.com/office/officeart/2005/8/layout/target3"/>
    <dgm:cxn modelId="{D0A60DD0-742B-4E5C-B694-7E7CB2E86B2B}" type="presParOf" srcId="{333A1088-737F-45CB-B68E-254E46348037}" destId="{FFC9F71D-1B4F-4AD9-A4A6-86ADEFC8AF5C}" srcOrd="10" destOrd="0" presId="urn:microsoft.com/office/officeart/2005/8/layout/target3"/>
    <dgm:cxn modelId="{3C4048DD-80D0-45E7-AC4A-399A263E713F}" type="presParOf" srcId="{333A1088-737F-45CB-B68E-254E46348037}" destId="{25B08C86-7E15-44DC-BE7F-FFB55DD49D12}" srcOrd="11" destOrd="0" presId="urn:microsoft.com/office/officeart/2005/8/layout/target3"/>
    <dgm:cxn modelId="{3C2AE53E-3A05-49BD-BCA7-122132B11951}" type="presParOf" srcId="{333A1088-737F-45CB-B68E-254E46348037}" destId="{76644BE8-9D7C-4C09-B250-3D10AF48CBB7}" srcOrd="12" destOrd="0" presId="urn:microsoft.com/office/officeart/2005/8/layout/target3"/>
    <dgm:cxn modelId="{CDFD521D-A537-43D8-98A4-CF1EE7F3DBBA}" type="presParOf" srcId="{333A1088-737F-45CB-B68E-254E46348037}" destId="{EE85B701-7295-41C0-BA7A-34D3756A2AE6}" srcOrd="13" destOrd="0" presId="urn:microsoft.com/office/officeart/2005/8/layout/target3"/>
    <dgm:cxn modelId="{0EA442F8-4D2A-4C0E-A9D0-522C56D40F5B}" type="presParOf" srcId="{333A1088-737F-45CB-B68E-254E46348037}" destId="{8BEBB6EC-1DAA-4CAC-8A25-BC0FCBD5DBD5}" srcOrd="14" destOrd="0" presId="urn:microsoft.com/office/officeart/2005/8/layout/target3"/>
    <dgm:cxn modelId="{FB41A370-5C27-4568-BA81-58C87D968376}" type="presParOf" srcId="{333A1088-737F-45CB-B68E-254E46348037}" destId="{AED2198E-93D5-4001-81B4-73124B309672}" srcOrd="15" destOrd="0" presId="urn:microsoft.com/office/officeart/2005/8/layout/target3"/>
    <dgm:cxn modelId="{8E1A8D71-56CB-4711-B743-619C9BF8D555}" type="presParOf" srcId="{333A1088-737F-45CB-B68E-254E46348037}" destId="{2BE915AB-18AA-4053-B92C-3BFC9ED204BB}" srcOrd="16" destOrd="0" presId="urn:microsoft.com/office/officeart/2005/8/layout/target3"/>
    <dgm:cxn modelId="{9208318A-0387-4777-9F70-804FBA8588AA}" type="presParOf" srcId="{333A1088-737F-45CB-B68E-254E46348037}" destId="{6BB5E863-4638-4E1D-BFDE-399D028AC4ED}" srcOrd="17" destOrd="0" presId="urn:microsoft.com/office/officeart/2005/8/layout/target3"/>
    <dgm:cxn modelId="{4CB01385-7536-49F2-866F-A2159E999EC0}" type="presParOf" srcId="{333A1088-737F-45CB-B68E-254E46348037}" destId="{5A5FFA88-C948-4069-8E93-59FA12366E83}" srcOrd="18" destOrd="0" presId="urn:microsoft.com/office/officeart/2005/8/layout/target3"/>
    <dgm:cxn modelId="{C33CD689-D23B-4C38-A3A7-4117121C827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=""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1100" kern="1200" dirty="0" smtClean="0"/>
            <a:t>Základní škola, Uherský Ostroh, okres Uherské Hradiště, příspěvková organizace</a:t>
          </a:r>
          <a:endParaRPr lang="cs-CZ" sz="1100" kern="1200" dirty="0"/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46368" y="377141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2000" kern="1200" dirty="0" smtClean="0">
              <a:solidFill>
                <a:srgbClr val="FF0000"/>
              </a:solidFill>
            </a:rPr>
            <a:t>Mgr. Ilona </a:t>
          </a:r>
          <a:r>
            <a:rPr lang="cs-CZ" sz="2000" kern="1200" dirty="0" err="1" smtClean="0">
              <a:solidFill>
                <a:srgbClr val="FF0000"/>
              </a:solidFill>
            </a:rPr>
            <a:t>Jurčeková</a:t>
          </a:r>
          <a:endParaRPr lang="cs-CZ" sz="2000" kern="1200" dirty="0">
            <a:solidFill>
              <a:srgbClr val="FF0000"/>
            </a:solidFill>
          </a:endParaRPr>
        </a:p>
      </dsp:txBody>
      <dsp:txXfrm>
        <a:off x="1246368" y="377141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b="1" kern="1200" dirty="0" smtClean="0"/>
            <a:t>VY_32_INOVACE_06_AJ_11</a:t>
          </a:r>
          <a:endParaRPr lang="cs-CZ" sz="2000" kern="1200" dirty="0">
            <a:solidFill>
              <a:srgbClr val="FF0000"/>
            </a:solidFill>
          </a:endParaRPr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AJ-9.A – </a:t>
          </a:r>
          <a:r>
            <a:rPr lang="cs-CZ" sz="2000" kern="1200" dirty="0" err="1" smtClean="0"/>
            <a:t>Present</a:t>
          </a:r>
          <a:r>
            <a:rPr lang="cs-CZ" sz="2000" kern="1200" dirty="0" smtClean="0"/>
            <a:t> </a:t>
          </a:r>
          <a:r>
            <a:rPr lang="cs-CZ" sz="2000" kern="1200" dirty="0" err="1" smtClean="0"/>
            <a:t>Perfect</a:t>
          </a:r>
          <a:endParaRPr lang="cs-CZ" sz="2000" kern="1200" dirty="0">
            <a:solidFill>
              <a:srgbClr val="FF0000"/>
            </a:solidFill>
          </a:endParaRPr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CZ.1.07/1.4.00/21.1616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AEE355-951D-4448-AC1D-DC1B9CFA13A6}" type="datetimeFigureOut">
              <a:rPr lang="cs-CZ" smtClean="0"/>
              <a:pPr/>
              <a:t>16.12.2011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AEE262-B6F6-4FF6-8E48-9EDE402F309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60966421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AEE355-951D-4448-AC1D-DC1B9CFA13A6}" type="datetimeFigureOut">
              <a:rPr lang="cs-CZ" smtClean="0"/>
              <a:pPr/>
              <a:t>16.12.2011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AEE262-B6F6-4FF6-8E48-9EDE402F309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580599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AEE355-951D-4448-AC1D-DC1B9CFA13A6}" type="datetimeFigureOut">
              <a:rPr lang="cs-CZ" smtClean="0"/>
              <a:pPr/>
              <a:t>16.12.2011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AEE262-B6F6-4FF6-8E48-9EDE402F309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0060318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AEE355-951D-4448-AC1D-DC1B9CFA13A6}" type="datetimeFigureOut">
              <a:rPr lang="cs-CZ" smtClean="0"/>
              <a:pPr/>
              <a:t>16.12.2011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AEE262-B6F6-4FF6-8E48-9EDE402F309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8300513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AEE355-951D-4448-AC1D-DC1B9CFA13A6}" type="datetimeFigureOut">
              <a:rPr lang="cs-CZ" smtClean="0"/>
              <a:pPr/>
              <a:t>16.12.2011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AEE262-B6F6-4FF6-8E48-9EDE402F309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7947839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AEE355-951D-4448-AC1D-DC1B9CFA13A6}" type="datetimeFigureOut">
              <a:rPr lang="cs-CZ" smtClean="0"/>
              <a:pPr/>
              <a:t>16.12.2011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AEE262-B6F6-4FF6-8E48-9EDE402F309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73861136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AEE355-951D-4448-AC1D-DC1B9CFA13A6}" type="datetimeFigureOut">
              <a:rPr lang="cs-CZ" smtClean="0"/>
              <a:pPr/>
              <a:t>16.12.2011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AEE262-B6F6-4FF6-8E48-9EDE402F309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1967222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AEE355-951D-4448-AC1D-DC1B9CFA13A6}" type="datetimeFigureOut">
              <a:rPr lang="cs-CZ" smtClean="0"/>
              <a:pPr/>
              <a:t>16.12.2011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AEE262-B6F6-4FF6-8E48-9EDE402F309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7161232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AEE355-951D-4448-AC1D-DC1B9CFA13A6}" type="datetimeFigureOut">
              <a:rPr lang="cs-CZ" smtClean="0"/>
              <a:pPr/>
              <a:t>16.12.2011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AEE262-B6F6-4FF6-8E48-9EDE402F309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2195577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AEE355-951D-4448-AC1D-DC1B9CFA13A6}" type="datetimeFigureOut">
              <a:rPr lang="cs-CZ" smtClean="0"/>
              <a:pPr/>
              <a:t>16.12.2011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AEE262-B6F6-4FF6-8E48-9EDE402F309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843468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AEE355-951D-4448-AC1D-DC1B9CFA13A6}" type="datetimeFigureOut">
              <a:rPr lang="cs-CZ" smtClean="0"/>
              <a:pPr/>
              <a:t>16.12.2011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AEE262-B6F6-4FF6-8E48-9EDE402F309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913931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2AEE355-951D-4448-AC1D-DC1B9CFA13A6}" type="datetimeFigureOut">
              <a:rPr lang="cs-CZ" smtClean="0"/>
              <a:pPr/>
              <a:t>16.12.2011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AEE262-B6F6-4FF6-8E48-9EDE402F309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8869785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microsoft.com/office/2007/relationships/diagramDrawing" Target="../diagrams/drawing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.jpeg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450405888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5635649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Tato prezentace byla použita ke stručnému shrnutí učiva předpřítomný čas. </a:t>
            </a:r>
          </a:p>
          <a:p>
            <a:r>
              <a:rPr lang="cs-CZ" dirty="0" smtClean="0"/>
              <a:t>Cvičení byla rozdělena na 2 části:</a:t>
            </a:r>
          </a:p>
          <a:p>
            <a:pPr>
              <a:buNone/>
            </a:pPr>
            <a:r>
              <a:rPr lang="cs-CZ" dirty="0" smtClean="0"/>
              <a:t>    společná práce na tabuli</a:t>
            </a:r>
          </a:p>
          <a:p>
            <a:pPr>
              <a:buNone/>
            </a:pPr>
            <a:r>
              <a:rPr lang="cs-CZ" dirty="0" smtClean="0"/>
              <a:t>    samostatná práce formou testu či domácího úkolu.</a:t>
            </a:r>
          </a:p>
          <a:p>
            <a:r>
              <a:rPr lang="cs-CZ" dirty="0" smtClean="0"/>
              <a:t>Nevěnuji se zde problematice Past </a:t>
            </a:r>
            <a:r>
              <a:rPr lang="cs-CZ" dirty="0" err="1" smtClean="0"/>
              <a:t>participle</a:t>
            </a:r>
            <a:r>
              <a:rPr lang="cs-CZ" dirty="0" smtClean="0"/>
              <a:t> (je nutno dohledat jinde).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1916441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u="sng" dirty="0"/>
              <a:t>Obecná charakteristika</a:t>
            </a:r>
          </a:p>
          <a:p>
            <a:r>
              <a:rPr lang="cs-CZ" dirty="0"/>
              <a:t>Předpřítomný čas používáme pro </a:t>
            </a:r>
            <a:r>
              <a:rPr lang="cs-CZ" i="1" dirty="0"/>
              <a:t>minulý dě</a:t>
            </a:r>
            <a:r>
              <a:rPr lang="cs-CZ" dirty="0"/>
              <a:t>j, jehož výsledky jsou zřejmé </a:t>
            </a:r>
            <a:r>
              <a:rPr lang="cs-CZ" i="1" dirty="0"/>
              <a:t>v přítomnosti</a:t>
            </a:r>
            <a:r>
              <a:rPr lang="cs-CZ" dirty="0"/>
              <a:t>.</a:t>
            </a:r>
          </a:p>
          <a:p>
            <a:r>
              <a:rPr lang="cs-CZ" dirty="0"/>
              <a:t>V češtině nemáme obdobný čas. Podobá se českým tvarům „mám napsáno“,  „mám nakoupeno“…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123728" y="332656"/>
            <a:ext cx="4730785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Present</a:t>
            </a:r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  <a:r>
              <a:rPr lang="cs-CZ" sz="5400" b="1" cap="none" spc="0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Perfect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="" xmlns:p14="http://schemas.microsoft.com/office/powerpoint/2010/main" val="27159612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85728"/>
            <a:ext cx="8229600" cy="45719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85860"/>
            <a:ext cx="8229600" cy="4840303"/>
          </a:xfrm>
        </p:spPr>
        <p:txBody>
          <a:bodyPr/>
          <a:lstStyle/>
          <a:p>
            <a:r>
              <a:rPr lang="cs-CZ" dirty="0" smtClean="0"/>
              <a:t>Skládá se z přítomného času slovesa to </a:t>
            </a:r>
            <a:r>
              <a:rPr lang="cs-CZ" b="1" dirty="0" err="1" smtClean="0"/>
              <a:t>have</a:t>
            </a:r>
            <a:r>
              <a:rPr lang="cs-CZ" dirty="0" smtClean="0"/>
              <a:t> a minulého příčestí významového slovesa</a:t>
            </a:r>
          </a:p>
          <a:p>
            <a:endParaRPr lang="cs-CZ" dirty="0" smtClean="0"/>
          </a:p>
          <a:p>
            <a:r>
              <a:rPr lang="cs-CZ" sz="2800" dirty="0" smtClean="0"/>
              <a:t>Zápor tvoříme přidáním</a:t>
            </a:r>
            <a:r>
              <a:rPr lang="cs-CZ" dirty="0" smtClean="0"/>
              <a:t> NOT </a:t>
            </a:r>
          </a:p>
          <a:p>
            <a:pPr marL="0" indent="0">
              <a:buNone/>
            </a:pPr>
            <a:r>
              <a:rPr lang="cs-CZ" dirty="0" smtClean="0"/>
              <a:t>    </a:t>
            </a:r>
            <a:r>
              <a:rPr lang="cs-CZ" sz="2400" i="1" dirty="0" smtClean="0"/>
              <a:t>I </a:t>
            </a:r>
            <a:r>
              <a:rPr lang="cs-CZ" sz="2400" i="1" dirty="0" err="1" smtClean="0"/>
              <a:t>have</a:t>
            </a:r>
            <a:r>
              <a:rPr lang="cs-CZ" sz="2400" i="1" dirty="0" smtClean="0"/>
              <a:t> </a:t>
            </a:r>
            <a:r>
              <a:rPr lang="cs-CZ" sz="2400" b="1" i="1" dirty="0" smtClean="0"/>
              <a:t>not</a:t>
            </a:r>
            <a:r>
              <a:rPr lang="cs-CZ" sz="2400" i="1" dirty="0" smtClean="0"/>
              <a:t> </a:t>
            </a:r>
            <a:r>
              <a:rPr lang="cs-CZ" sz="2400" i="1" dirty="0" err="1" smtClean="0"/>
              <a:t>worked</a:t>
            </a:r>
            <a:r>
              <a:rPr lang="cs-CZ" sz="2400" i="1" dirty="0" smtClean="0"/>
              <a:t>/ I </a:t>
            </a:r>
            <a:r>
              <a:rPr lang="cs-CZ" sz="2400" i="1" dirty="0" err="1" smtClean="0"/>
              <a:t>have</a:t>
            </a:r>
            <a:r>
              <a:rPr lang="cs-CZ" sz="2400" b="1" i="1" dirty="0" err="1" smtClean="0"/>
              <a:t>n’t</a:t>
            </a:r>
            <a:r>
              <a:rPr lang="cs-CZ" sz="2400" i="1" dirty="0" smtClean="0"/>
              <a:t> </a:t>
            </a:r>
            <a:r>
              <a:rPr lang="cs-CZ" sz="2400" i="1" dirty="0" err="1" smtClean="0"/>
              <a:t>worked</a:t>
            </a:r>
            <a:endParaRPr lang="cs-CZ" sz="2400" i="1" dirty="0" smtClean="0"/>
          </a:p>
          <a:p>
            <a:r>
              <a:rPr lang="cs-CZ" sz="2800" dirty="0" smtClean="0"/>
              <a:t>Otázka se tvoří </a:t>
            </a:r>
            <a:r>
              <a:rPr lang="cs-CZ" dirty="0" smtClean="0"/>
              <a:t>inverzí</a:t>
            </a:r>
          </a:p>
          <a:p>
            <a:pPr marL="0" indent="0">
              <a:buNone/>
            </a:pPr>
            <a:r>
              <a:rPr lang="cs-CZ" dirty="0" smtClean="0"/>
              <a:t>    </a:t>
            </a:r>
            <a:r>
              <a:rPr lang="cs-CZ" sz="2400" i="1" dirty="0" err="1" smtClean="0"/>
              <a:t>Have</a:t>
            </a:r>
            <a:r>
              <a:rPr lang="cs-CZ" sz="2400" i="1" dirty="0" smtClean="0"/>
              <a:t> I (not) </a:t>
            </a:r>
            <a:r>
              <a:rPr lang="cs-CZ" sz="2400" i="1" dirty="0" err="1" smtClean="0"/>
              <a:t>worked</a:t>
            </a:r>
            <a:r>
              <a:rPr lang="cs-CZ" sz="2400" i="1" dirty="0" smtClean="0"/>
              <a:t>?</a:t>
            </a:r>
            <a:endParaRPr lang="cs-CZ" sz="2400" i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332656"/>
            <a:ext cx="8435280" cy="579350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u="sng" dirty="0" smtClean="0"/>
              <a:t>Užití</a:t>
            </a:r>
          </a:p>
          <a:p>
            <a:pPr>
              <a:buNone/>
            </a:pPr>
            <a:r>
              <a:rPr lang="cs-CZ" dirty="0"/>
              <a:t>Předpřítomný čas vyjadřuje </a:t>
            </a:r>
            <a:r>
              <a:rPr lang="cs-CZ" b="1" dirty="0"/>
              <a:t>děj</a:t>
            </a:r>
            <a:r>
              <a:rPr lang="cs-CZ" dirty="0"/>
              <a:t>, který:</a:t>
            </a:r>
          </a:p>
          <a:p>
            <a:pPr lvl="0"/>
            <a:r>
              <a:rPr lang="cs-CZ" dirty="0"/>
              <a:t>Se odehrál a skončil v nějaké době </a:t>
            </a:r>
            <a:r>
              <a:rPr lang="cs-CZ" b="1" dirty="0"/>
              <a:t>v minulosti</a:t>
            </a:r>
          </a:p>
          <a:p>
            <a:pPr lvl="0"/>
            <a:r>
              <a:rPr lang="cs-CZ" dirty="0"/>
              <a:t>O níž se nepraví </a:t>
            </a:r>
            <a:r>
              <a:rPr lang="cs-CZ" b="1" dirty="0"/>
              <a:t>nic určitého</a:t>
            </a:r>
          </a:p>
          <a:p>
            <a:pPr lvl="0"/>
            <a:r>
              <a:rPr lang="cs-CZ" dirty="0"/>
              <a:t>Má jistý </a:t>
            </a:r>
            <a:r>
              <a:rPr lang="cs-CZ" b="1" dirty="0"/>
              <a:t>vztah k přítomnosti</a:t>
            </a:r>
            <a:r>
              <a:rPr lang="cs-CZ" dirty="0"/>
              <a:t>(</a:t>
            </a:r>
            <a:r>
              <a:rPr lang="cs-CZ" sz="2800" dirty="0"/>
              <a:t>přítomný výsledek</a:t>
            </a:r>
            <a:r>
              <a:rPr lang="cs-CZ" sz="2800" dirty="0" smtClean="0"/>
              <a:t>, následek </a:t>
            </a:r>
            <a:r>
              <a:rPr lang="cs-CZ" sz="2800" dirty="0"/>
              <a:t>nebo důsledek</a:t>
            </a:r>
            <a:r>
              <a:rPr lang="cs-CZ" dirty="0"/>
              <a:t>)</a:t>
            </a:r>
          </a:p>
          <a:p>
            <a:pPr>
              <a:buNone/>
            </a:pPr>
            <a:endParaRPr lang="cs-CZ" u="sng" dirty="0"/>
          </a:p>
        </p:txBody>
      </p:sp>
    </p:spTree>
    <p:extLst>
      <p:ext uri="{BB962C8B-B14F-4D97-AF65-F5344CB8AC3E}">
        <p14:creationId xmlns="" xmlns:p14="http://schemas.microsoft.com/office/powerpoint/2010/main" val="14569534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42918"/>
            <a:ext cx="8229600" cy="5483245"/>
          </a:xfrm>
        </p:spPr>
        <p:txBody>
          <a:bodyPr>
            <a:normAutofit/>
          </a:bodyPr>
          <a:lstStyle/>
          <a:p>
            <a:r>
              <a:rPr lang="cs-CZ" dirty="0" smtClean="0"/>
              <a:t>Do češtiny se překládá minulým časem, někdy za pomoci příslovcí </a:t>
            </a:r>
            <a:r>
              <a:rPr lang="cs-CZ" sz="3500" i="1" dirty="0" smtClean="0"/>
              <a:t>právě,</a:t>
            </a:r>
            <a:r>
              <a:rPr lang="cs-CZ" sz="3500" dirty="0" smtClean="0"/>
              <a:t> </a:t>
            </a:r>
            <a:r>
              <a:rPr lang="cs-CZ" sz="3500" i="1" dirty="0" smtClean="0"/>
              <a:t>už</a:t>
            </a:r>
            <a:r>
              <a:rPr lang="cs-CZ" sz="3500" dirty="0" smtClean="0"/>
              <a:t>.</a:t>
            </a:r>
          </a:p>
          <a:p>
            <a:pPr marL="0" indent="0">
              <a:buNone/>
            </a:pPr>
            <a:r>
              <a:rPr lang="cs-CZ" i="1" dirty="0" smtClean="0"/>
              <a:t>    </a:t>
            </a:r>
            <a:r>
              <a:rPr lang="cs-CZ" sz="2800" i="1" dirty="0" err="1" smtClean="0"/>
              <a:t>The</a:t>
            </a:r>
            <a:r>
              <a:rPr lang="cs-CZ" sz="2800" i="1" dirty="0" smtClean="0"/>
              <a:t> novel has </a:t>
            </a:r>
            <a:r>
              <a:rPr lang="cs-CZ" sz="2800" i="1" dirty="0" err="1" smtClean="0"/>
              <a:t>translated</a:t>
            </a:r>
            <a:r>
              <a:rPr lang="cs-CZ" sz="2800" i="1" dirty="0" smtClean="0"/>
              <a:t> </a:t>
            </a:r>
            <a:r>
              <a:rPr lang="cs-CZ" sz="2800" i="1" dirty="0" err="1" smtClean="0"/>
              <a:t>into</a:t>
            </a:r>
            <a:r>
              <a:rPr lang="cs-CZ" sz="2800" i="1" dirty="0" smtClean="0"/>
              <a:t> 5 </a:t>
            </a:r>
            <a:r>
              <a:rPr lang="cs-CZ" sz="2800" i="1" dirty="0" err="1" smtClean="0"/>
              <a:t>foreing</a:t>
            </a:r>
            <a:r>
              <a:rPr lang="cs-CZ" sz="2800" i="1" dirty="0" smtClean="0"/>
              <a:t>   </a:t>
            </a:r>
            <a:r>
              <a:rPr lang="cs-CZ" sz="2800" i="1" dirty="0" err="1" smtClean="0"/>
              <a:t>languagues</a:t>
            </a:r>
            <a:r>
              <a:rPr lang="cs-CZ" sz="2800" i="1" dirty="0" smtClean="0"/>
              <a:t>.</a:t>
            </a:r>
          </a:p>
          <a:p>
            <a:pPr marL="0" indent="0">
              <a:buNone/>
            </a:pPr>
            <a:r>
              <a:rPr lang="cs-CZ" i="1" dirty="0" smtClean="0"/>
              <a:t>    </a:t>
            </a:r>
            <a:r>
              <a:rPr lang="cs-CZ" sz="2800" i="1" dirty="0" smtClean="0"/>
              <a:t>Román byl přeložen už do pěti jazyků</a:t>
            </a:r>
            <a:r>
              <a:rPr lang="cs-CZ" i="1" dirty="0" smtClean="0"/>
              <a:t>.</a:t>
            </a:r>
          </a:p>
          <a:p>
            <a:r>
              <a:rPr lang="cs-CZ" dirty="0" smtClean="0"/>
              <a:t>V </a:t>
            </a:r>
            <a:r>
              <a:rPr lang="cs-CZ" dirty="0" err="1" smtClean="0"/>
              <a:t>present</a:t>
            </a:r>
            <a:r>
              <a:rPr lang="cs-CZ" dirty="0" smtClean="0"/>
              <a:t> </a:t>
            </a:r>
            <a:r>
              <a:rPr lang="cs-CZ" dirty="0" err="1" smtClean="0"/>
              <a:t>perfect</a:t>
            </a:r>
            <a:r>
              <a:rPr lang="cs-CZ" dirty="0" smtClean="0"/>
              <a:t> </a:t>
            </a:r>
            <a:r>
              <a:rPr lang="cs-CZ" i="1" dirty="0" smtClean="0">
                <a:solidFill>
                  <a:srgbClr val="FF0000"/>
                </a:solidFill>
              </a:rPr>
              <a:t>nelze</a:t>
            </a:r>
            <a:r>
              <a:rPr lang="cs-CZ" dirty="0" smtClean="0"/>
              <a:t> užít přesné časové určení (</a:t>
            </a:r>
            <a:r>
              <a:rPr lang="cs-CZ" sz="2800" i="1" dirty="0" smtClean="0"/>
              <a:t>jako last </a:t>
            </a:r>
            <a:r>
              <a:rPr lang="cs-CZ" sz="2800" i="1" dirty="0" err="1" smtClean="0"/>
              <a:t>month</a:t>
            </a:r>
            <a:r>
              <a:rPr lang="cs-CZ" sz="2800" i="1" dirty="0" smtClean="0"/>
              <a:t>, in 1958, </a:t>
            </a:r>
            <a:r>
              <a:rPr lang="cs-CZ" sz="2800" i="1" dirty="0" err="1" smtClean="0"/>
              <a:t>at</a:t>
            </a:r>
            <a:r>
              <a:rPr lang="cs-CZ" sz="2800" i="1" dirty="0" smtClean="0"/>
              <a:t> 5 o’</a:t>
            </a:r>
            <a:r>
              <a:rPr lang="cs-CZ" sz="2800" i="1" dirty="0" err="1" smtClean="0"/>
              <a:t>clock</a:t>
            </a:r>
            <a:r>
              <a:rPr lang="cs-CZ" dirty="0" smtClean="0"/>
              <a:t>…)</a:t>
            </a:r>
          </a:p>
          <a:p>
            <a:r>
              <a:rPr lang="cs-CZ" dirty="0" smtClean="0"/>
              <a:t>Ve větách typu: </a:t>
            </a:r>
            <a:r>
              <a:rPr lang="cs-CZ" b="1" dirty="0" smtClean="0"/>
              <a:t>Už si někdy… </a:t>
            </a:r>
            <a:r>
              <a:rPr lang="cs-CZ" dirty="0" smtClean="0"/>
              <a:t>(</a:t>
            </a:r>
            <a:r>
              <a:rPr lang="cs-CZ" sz="2800" dirty="0" smtClean="0"/>
              <a:t>viděl, navštívil</a:t>
            </a:r>
            <a:r>
              <a:rPr lang="cs-CZ" dirty="0" smtClean="0"/>
              <a:t>…)</a:t>
            </a:r>
            <a:r>
              <a:rPr lang="cs-CZ" b="1" dirty="0" smtClean="0"/>
              <a:t>?</a:t>
            </a:r>
            <a:r>
              <a:rPr lang="cs-CZ" dirty="0" smtClean="0"/>
              <a:t> </a:t>
            </a:r>
            <a:r>
              <a:rPr lang="cs-CZ" b="1" dirty="0" smtClean="0"/>
              <a:t>Ještě nikdy jsem… </a:t>
            </a:r>
            <a:r>
              <a:rPr lang="cs-CZ" dirty="0" smtClean="0"/>
              <a:t>( </a:t>
            </a:r>
            <a:r>
              <a:rPr lang="cs-CZ" sz="2800" i="1" dirty="0" smtClean="0"/>
              <a:t>nebyl v USA, neviděl</a:t>
            </a:r>
            <a:r>
              <a:rPr lang="cs-CZ" dirty="0" smtClean="0"/>
              <a:t>..). používáme také předpřítomný čas společně s výrazy </a:t>
            </a:r>
            <a:r>
              <a:rPr lang="cs-CZ" b="1" dirty="0" err="1" smtClean="0"/>
              <a:t>ever</a:t>
            </a:r>
            <a:r>
              <a:rPr lang="cs-CZ" dirty="0" smtClean="0"/>
              <a:t>, </a:t>
            </a:r>
            <a:r>
              <a:rPr lang="cs-CZ" b="1" dirty="0" err="1" smtClean="0"/>
              <a:t>never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900" b="1" dirty="0" smtClean="0">
                <a:solidFill>
                  <a:srgbClr val="FF0000"/>
                </a:solidFill>
              </a:rPr>
              <a:t>Přeložte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sz="2400" dirty="0" smtClean="0"/>
              <a:t>pomocí předpřítomného času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Už jsem vymalovala pokoj.</a:t>
            </a:r>
          </a:p>
          <a:p>
            <a:r>
              <a:rPr lang="cs-CZ" dirty="0" smtClean="0"/>
              <a:t>Ještě </a:t>
            </a:r>
            <a:r>
              <a:rPr lang="cs-CZ" dirty="0"/>
              <a:t>jsem se </a:t>
            </a:r>
            <a:r>
              <a:rPr lang="cs-CZ" dirty="0" smtClean="0"/>
              <a:t>neosprchoval</a:t>
            </a:r>
            <a:r>
              <a:rPr lang="cs-CZ" dirty="0"/>
              <a:t>.</a:t>
            </a:r>
          </a:p>
          <a:p>
            <a:r>
              <a:rPr lang="cs-CZ" dirty="0"/>
              <a:t>Právě si koupili nové auto.</a:t>
            </a:r>
          </a:p>
          <a:p>
            <a:r>
              <a:rPr lang="cs-CZ" dirty="0"/>
              <a:t>Právě zatkli zloděje.</a:t>
            </a:r>
          </a:p>
          <a:p>
            <a:r>
              <a:rPr lang="cs-CZ" dirty="0"/>
              <a:t>Právě se vzali.</a:t>
            </a:r>
          </a:p>
          <a:p>
            <a:r>
              <a:rPr lang="cs-CZ" dirty="0"/>
              <a:t>Už jsi četl noviny? 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3142532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Řešení 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/>
              <a:t>Už jsem vymalovala pokoj</a:t>
            </a:r>
            <a:r>
              <a:rPr lang="cs-CZ" b="1" dirty="0"/>
              <a:t>.  </a:t>
            </a:r>
            <a:r>
              <a:rPr lang="cs-CZ" b="1" dirty="0" err="1"/>
              <a:t>I’ve</a:t>
            </a:r>
            <a:r>
              <a:rPr lang="cs-CZ" b="1" dirty="0"/>
              <a:t> </a:t>
            </a:r>
            <a:r>
              <a:rPr lang="cs-CZ" b="1" dirty="0" err="1"/>
              <a:t>painted</a:t>
            </a:r>
            <a:r>
              <a:rPr lang="cs-CZ" b="1" dirty="0"/>
              <a:t> </a:t>
            </a:r>
            <a:r>
              <a:rPr lang="cs-CZ" b="1" dirty="0" err="1"/>
              <a:t>the</a:t>
            </a:r>
            <a:r>
              <a:rPr lang="cs-CZ" b="1" dirty="0"/>
              <a:t> </a:t>
            </a:r>
            <a:r>
              <a:rPr lang="cs-CZ" b="1" dirty="0" err="1"/>
              <a:t>room</a:t>
            </a:r>
            <a:r>
              <a:rPr lang="cs-CZ" b="1" dirty="0"/>
              <a:t>.</a:t>
            </a:r>
          </a:p>
          <a:p>
            <a:r>
              <a:rPr lang="cs-CZ" dirty="0" smtClean="0"/>
              <a:t>Ještě </a:t>
            </a:r>
            <a:r>
              <a:rPr lang="cs-CZ" dirty="0"/>
              <a:t>jsem se </a:t>
            </a:r>
            <a:r>
              <a:rPr lang="cs-CZ" dirty="0" smtClean="0"/>
              <a:t>neosprchoval</a:t>
            </a:r>
            <a:r>
              <a:rPr lang="cs-CZ" dirty="0"/>
              <a:t>. </a:t>
            </a:r>
            <a:r>
              <a:rPr lang="cs-CZ" b="1" dirty="0" smtClean="0"/>
              <a:t>I </a:t>
            </a:r>
            <a:r>
              <a:rPr lang="cs-CZ" b="1" dirty="0" err="1" smtClean="0"/>
              <a:t>haven</a:t>
            </a:r>
            <a:r>
              <a:rPr lang="cs-CZ" b="1" dirty="0" smtClean="0"/>
              <a:t>´t </a:t>
            </a:r>
            <a:r>
              <a:rPr lang="cs-CZ" b="1" dirty="0"/>
              <a:t>had a </a:t>
            </a:r>
            <a:r>
              <a:rPr lang="cs-CZ" b="1" dirty="0" err="1" smtClean="0"/>
              <a:t>shower</a:t>
            </a:r>
            <a:r>
              <a:rPr lang="cs-CZ" b="1" dirty="0" smtClean="0"/>
              <a:t> (</a:t>
            </a:r>
            <a:r>
              <a:rPr lang="cs-CZ" b="1" dirty="0" err="1" smtClean="0"/>
              <a:t>yet</a:t>
            </a:r>
            <a:r>
              <a:rPr lang="cs-CZ" b="1" dirty="0" smtClean="0"/>
              <a:t>).</a:t>
            </a:r>
            <a:endParaRPr lang="cs-CZ" b="1" dirty="0"/>
          </a:p>
          <a:p>
            <a:r>
              <a:rPr lang="cs-CZ" dirty="0"/>
              <a:t>Právě si koupili nové auto. </a:t>
            </a:r>
            <a:r>
              <a:rPr lang="cs-CZ" b="1" dirty="0" err="1"/>
              <a:t>They</a:t>
            </a:r>
            <a:r>
              <a:rPr lang="cs-CZ" b="1" dirty="0"/>
              <a:t> </a:t>
            </a:r>
            <a:r>
              <a:rPr lang="cs-CZ" b="1" dirty="0" err="1"/>
              <a:t>have</a:t>
            </a:r>
            <a:r>
              <a:rPr lang="cs-CZ" b="1" dirty="0"/>
              <a:t> </a:t>
            </a:r>
            <a:r>
              <a:rPr lang="cs-CZ" b="1" dirty="0" err="1"/>
              <a:t>bought</a:t>
            </a:r>
            <a:r>
              <a:rPr lang="cs-CZ" b="1" dirty="0"/>
              <a:t> a </a:t>
            </a:r>
            <a:r>
              <a:rPr lang="cs-CZ" b="1" dirty="0" err="1"/>
              <a:t>new</a:t>
            </a:r>
            <a:r>
              <a:rPr lang="cs-CZ" b="1" dirty="0"/>
              <a:t> car.</a:t>
            </a:r>
          </a:p>
          <a:p>
            <a:r>
              <a:rPr lang="cs-CZ" dirty="0"/>
              <a:t>Právě zatkli zloděje. </a:t>
            </a:r>
            <a:r>
              <a:rPr lang="cs-CZ" b="1" dirty="0" err="1"/>
              <a:t>They’ve</a:t>
            </a:r>
            <a:r>
              <a:rPr lang="cs-CZ" b="1" dirty="0"/>
              <a:t> </a:t>
            </a:r>
            <a:r>
              <a:rPr lang="cs-CZ" b="1" dirty="0" err="1"/>
              <a:t>arrested</a:t>
            </a:r>
            <a:r>
              <a:rPr lang="cs-CZ" b="1" dirty="0"/>
              <a:t> a </a:t>
            </a:r>
            <a:r>
              <a:rPr lang="cs-CZ" b="1" dirty="0" err="1"/>
              <a:t>thief</a:t>
            </a:r>
            <a:r>
              <a:rPr lang="cs-CZ" b="1" dirty="0"/>
              <a:t>.</a:t>
            </a:r>
          </a:p>
          <a:p>
            <a:r>
              <a:rPr lang="cs-CZ" dirty="0"/>
              <a:t>Právě se vzali. </a:t>
            </a:r>
            <a:r>
              <a:rPr lang="cs-CZ" b="1" dirty="0" err="1"/>
              <a:t>They’ve</a:t>
            </a:r>
            <a:r>
              <a:rPr lang="cs-CZ" b="1" dirty="0"/>
              <a:t> (just) </a:t>
            </a:r>
            <a:r>
              <a:rPr lang="cs-CZ" b="1" dirty="0" err="1"/>
              <a:t>got</a:t>
            </a:r>
            <a:r>
              <a:rPr lang="cs-CZ" b="1" dirty="0"/>
              <a:t> </a:t>
            </a:r>
            <a:r>
              <a:rPr lang="cs-CZ" b="1" dirty="0" err="1"/>
              <a:t>married</a:t>
            </a:r>
            <a:r>
              <a:rPr lang="cs-CZ" b="1" dirty="0"/>
              <a:t>.</a:t>
            </a:r>
          </a:p>
          <a:p>
            <a:r>
              <a:rPr lang="cs-CZ" dirty="0"/>
              <a:t>Už jsi četl noviny</a:t>
            </a:r>
            <a:r>
              <a:rPr lang="cs-CZ" b="1" dirty="0"/>
              <a:t>?  </a:t>
            </a:r>
            <a:r>
              <a:rPr lang="cs-CZ" b="1" dirty="0" err="1"/>
              <a:t>Have</a:t>
            </a:r>
            <a:r>
              <a:rPr lang="cs-CZ" b="1" dirty="0"/>
              <a:t> </a:t>
            </a:r>
            <a:r>
              <a:rPr lang="cs-CZ" b="1" dirty="0" err="1"/>
              <a:t>you</a:t>
            </a:r>
            <a:r>
              <a:rPr lang="cs-CZ" b="1" dirty="0"/>
              <a:t> </a:t>
            </a:r>
            <a:r>
              <a:rPr lang="cs-CZ" b="1" dirty="0" err="1"/>
              <a:t>read</a:t>
            </a:r>
            <a:r>
              <a:rPr lang="cs-CZ" b="1" dirty="0"/>
              <a:t>  </a:t>
            </a:r>
            <a:r>
              <a:rPr lang="cs-CZ" b="1" dirty="0" err="1"/>
              <a:t>newspapers</a:t>
            </a:r>
            <a:r>
              <a:rPr lang="cs-CZ" b="1" dirty="0"/>
              <a:t>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40502791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Test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/>
              <a:t>Právě si vyčistil boty.</a:t>
            </a:r>
          </a:p>
          <a:p>
            <a:r>
              <a:rPr lang="cs-CZ" dirty="0"/>
              <a:t>Už jsem napsala DÚ.</a:t>
            </a:r>
          </a:p>
          <a:p>
            <a:r>
              <a:rPr lang="cs-CZ" dirty="0"/>
              <a:t>Už šli spát.</a:t>
            </a:r>
          </a:p>
          <a:p>
            <a:r>
              <a:rPr lang="cs-CZ" dirty="0"/>
              <a:t>Už jsi viděl pyramidy?</a:t>
            </a:r>
          </a:p>
          <a:p>
            <a:r>
              <a:rPr lang="cs-CZ" dirty="0"/>
              <a:t>Právě našli zlato.</a:t>
            </a:r>
          </a:p>
          <a:p>
            <a:r>
              <a:rPr lang="cs-CZ" dirty="0"/>
              <a:t>Právě vyhráli medaili.</a:t>
            </a:r>
          </a:p>
          <a:p>
            <a:r>
              <a:rPr lang="cs-CZ" dirty="0" smtClean="0"/>
              <a:t>Ještě </a:t>
            </a:r>
            <a:r>
              <a:rPr lang="cs-CZ" dirty="0"/>
              <a:t>jsem </a:t>
            </a:r>
            <a:r>
              <a:rPr lang="cs-CZ" dirty="0" smtClean="0"/>
              <a:t>neumyl </a:t>
            </a:r>
            <a:r>
              <a:rPr lang="cs-CZ" dirty="0"/>
              <a:t>nádobí</a:t>
            </a:r>
            <a:r>
              <a:rPr lang="cs-CZ" dirty="0" smtClean="0"/>
              <a:t>.</a:t>
            </a:r>
          </a:p>
          <a:p>
            <a:r>
              <a:rPr lang="cs-CZ" dirty="0" smtClean="0"/>
              <a:t>Právě přestalo pršet.</a:t>
            </a:r>
            <a:endParaRPr lang="cs-CZ" dirty="0"/>
          </a:p>
          <a:p>
            <a:r>
              <a:rPr lang="cs-CZ" dirty="0"/>
              <a:t>Už jsi byl v </a:t>
            </a:r>
            <a:r>
              <a:rPr lang="cs-CZ" dirty="0" smtClean="0"/>
              <a:t>Londýně?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266472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Pracovní list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785395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1500" dirty="0" smtClean="0"/>
              <a:t>Právě si vyčistil boty.</a:t>
            </a:r>
          </a:p>
          <a:p>
            <a:pPr marL="514350" indent="-514350">
              <a:buFont typeface="+mj-lt"/>
              <a:buAutoNum type="arabicPeriod"/>
            </a:pPr>
            <a:endParaRPr lang="cs-CZ" sz="15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1500" dirty="0" smtClean="0"/>
              <a:t>Už jsem napsala DÚ.</a:t>
            </a:r>
          </a:p>
          <a:p>
            <a:pPr marL="514350" indent="-514350">
              <a:buFont typeface="+mj-lt"/>
              <a:buAutoNum type="arabicPeriod"/>
            </a:pPr>
            <a:endParaRPr lang="cs-CZ" sz="15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1500" dirty="0" smtClean="0"/>
              <a:t>Už šli spát.</a:t>
            </a:r>
          </a:p>
          <a:p>
            <a:pPr marL="514350" indent="-514350">
              <a:buFont typeface="+mj-lt"/>
              <a:buAutoNum type="arabicPeriod"/>
            </a:pPr>
            <a:endParaRPr lang="cs-CZ" sz="15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1500" dirty="0" smtClean="0"/>
              <a:t>Už jsi viděl pyramidy?</a:t>
            </a:r>
          </a:p>
          <a:p>
            <a:pPr marL="514350" indent="-514350">
              <a:buFont typeface="+mj-lt"/>
              <a:buAutoNum type="arabicPeriod"/>
            </a:pPr>
            <a:endParaRPr lang="cs-CZ" sz="15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1500" dirty="0" smtClean="0"/>
              <a:t>Právě našli zlato.</a:t>
            </a:r>
          </a:p>
          <a:p>
            <a:pPr marL="514350" indent="-514350">
              <a:buFont typeface="+mj-lt"/>
              <a:buAutoNum type="arabicPeriod"/>
            </a:pPr>
            <a:endParaRPr lang="cs-CZ" sz="15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1500" dirty="0" smtClean="0"/>
              <a:t>Právě vyhráli medaili.</a:t>
            </a:r>
          </a:p>
          <a:p>
            <a:pPr marL="514350" indent="-514350">
              <a:buFont typeface="+mj-lt"/>
              <a:buAutoNum type="arabicPeriod"/>
            </a:pPr>
            <a:endParaRPr lang="cs-CZ" sz="15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1500" dirty="0" smtClean="0"/>
              <a:t>Ještě jsem neumyl nádobí.</a:t>
            </a:r>
          </a:p>
          <a:p>
            <a:pPr marL="514350" indent="-514350">
              <a:buFont typeface="+mj-lt"/>
              <a:buAutoNum type="arabicPeriod"/>
            </a:pPr>
            <a:endParaRPr lang="cs-CZ" sz="15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1500" dirty="0" smtClean="0"/>
              <a:t>Právě přestalo pršet.</a:t>
            </a:r>
          </a:p>
          <a:p>
            <a:pPr marL="514350" indent="-514350">
              <a:buFont typeface="+mj-lt"/>
              <a:buAutoNum type="arabicPeriod"/>
            </a:pPr>
            <a:endParaRPr lang="cs-CZ" sz="15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1500" dirty="0" smtClean="0"/>
              <a:t>Už jsi byl v Londýně</a:t>
            </a:r>
            <a:r>
              <a:rPr lang="cs-CZ" sz="1400" dirty="0" smtClean="0"/>
              <a:t>?</a:t>
            </a:r>
          </a:p>
          <a:p>
            <a:pPr marL="514350" indent="-514350">
              <a:buFont typeface="+mj-lt"/>
              <a:buAutoNum type="arabicPeriod"/>
            </a:pPr>
            <a:endParaRPr lang="cs-CZ" sz="1400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Řešení testu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400600"/>
          </a:xfrm>
        </p:spPr>
        <p:txBody>
          <a:bodyPr>
            <a:normAutofit fontScale="92500" lnSpcReduction="10000"/>
          </a:bodyPr>
          <a:lstStyle/>
          <a:p>
            <a:r>
              <a:rPr lang="cs-CZ" sz="3000" dirty="0"/>
              <a:t>Právě si vyčistil boty. </a:t>
            </a:r>
            <a:r>
              <a:rPr lang="cs-CZ" sz="3000" b="1" dirty="0">
                <a:solidFill>
                  <a:srgbClr val="008000"/>
                </a:solidFill>
              </a:rPr>
              <a:t>He has </a:t>
            </a:r>
            <a:r>
              <a:rPr lang="cs-CZ" sz="3000" b="1" dirty="0" err="1">
                <a:solidFill>
                  <a:srgbClr val="008000"/>
                </a:solidFill>
              </a:rPr>
              <a:t>cleaned</a:t>
            </a:r>
            <a:r>
              <a:rPr lang="cs-CZ" sz="3000" b="1" dirty="0">
                <a:solidFill>
                  <a:srgbClr val="008000"/>
                </a:solidFill>
              </a:rPr>
              <a:t> </a:t>
            </a:r>
            <a:r>
              <a:rPr lang="cs-CZ" sz="3000" b="1" dirty="0" err="1">
                <a:solidFill>
                  <a:srgbClr val="008000"/>
                </a:solidFill>
              </a:rPr>
              <a:t>the</a:t>
            </a:r>
            <a:r>
              <a:rPr lang="cs-CZ" sz="3000" b="1" dirty="0">
                <a:solidFill>
                  <a:srgbClr val="008000"/>
                </a:solidFill>
              </a:rPr>
              <a:t> </a:t>
            </a:r>
            <a:r>
              <a:rPr lang="cs-CZ" sz="3000" b="1" dirty="0" err="1">
                <a:solidFill>
                  <a:srgbClr val="008000"/>
                </a:solidFill>
              </a:rPr>
              <a:t>shoes</a:t>
            </a:r>
            <a:r>
              <a:rPr lang="cs-CZ" sz="3000" b="1" dirty="0">
                <a:solidFill>
                  <a:srgbClr val="008000"/>
                </a:solidFill>
              </a:rPr>
              <a:t>.</a:t>
            </a:r>
          </a:p>
          <a:p>
            <a:r>
              <a:rPr lang="cs-CZ" sz="3000" dirty="0"/>
              <a:t>Už jsem napsala DÚ. </a:t>
            </a:r>
            <a:r>
              <a:rPr lang="cs-CZ" sz="3000" b="1" dirty="0" err="1">
                <a:solidFill>
                  <a:srgbClr val="008000"/>
                </a:solidFill>
              </a:rPr>
              <a:t>I’ve</a:t>
            </a:r>
            <a:r>
              <a:rPr lang="cs-CZ" sz="3000" b="1" dirty="0">
                <a:solidFill>
                  <a:srgbClr val="008000"/>
                </a:solidFill>
              </a:rPr>
              <a:t> </a:t>
            </a:r>
            <a:r>
              <a:rPr lang="cs-CZ" sz="3000" b="1" dirty="0" err="1">
                <a:solidFill>
                  <a:srgbClr val="008000"/>
                </a:solidFill>
              </a:rPr>
              <a:t>written</a:t>
            </a:r>
            <a:r>
              <a:rPr lang="cs-CZ" sz="3000" b="1" dirty="0">
                <a:solidFill>
                  <a:srgbClr val="008000"/>
                </a:solidFill>
              </a:rPr>
              <a:t> </a:t>
            </a:r>
            <a:r>
              <a:rPr lang="cs-CZ" sz="3000" b="1" dirty="0" err="1">
                <a:solidFill>
                  <a:srgbClr val="008000"/>
                </a:solidFill>
              </a:rPr>
              <a:t>the</a:t>
            </a:r>
            <a:r>
              <a:rPr lang="cs-CZ" sz="3000" b="1" dirty="0">
                <a:solidFill>
                  <a:srgbClr val="008000"/>
                </a:solidFill>
              </a:rPr>
              <a:t> HW.</a:t>
            </a:r>
          </a:p>
          <a:p>
            <a:r>
              <a:rPr lang="cs-CZ" sz="3000" dirty="0"/>
              <a:t>Už šli spát. </a:t>
            </a:r>
            <a:r>
              <a:rPr lang="cs-CZ" sz="3000" b="1" dirty="0" err="1">
                <a:solidFill>
                  <a:srgbClr val="008000"/>
                </a:solidFill>
              </a:rPr>
              <a:t>They</a:t>
            </a:r>
            <a:r>
              <a:rPr lang="cs-CZ" sz="3000" b="1" dirty="0">
                <a:solidFill>
                  <a:srgbClr val="008000"/>
                </a:solidFill>
              </a:rPr>
              <a:t> </a:t>
            </a:r>
            <a:r>
              <a:rPr lang="cs-CZ" sz="3000" b="1" dirty="0" err="1">
                <a:solidFill>
                  <a:srgbClr val="008000"/>
                </a:solidFill>
              </a:rPr>
              <a:t>have</a:t>
            </a:r>
            <a:r>
              <a:rPr lang="cs-CZ" sz="3000" b="1" dirty="0">
                <a:solidFill>
                  <a:srgbClr val="008000"/>
                </a:solidFill>
              </a:rPr>
              <a:t> </a:t>
            </a:r>
            <a:r>
              <a:rPr lang="cs-CZ" sz="3000" b="1" dirty="0" err="1">
                <a:solidFill>
                  <a:srgbClr val="008000"/>
                </a:solidFill>
              </a:rPr>
              <a:t>gone</a:t>
            </a:r>
            <a:r>
              <a:rPr lang="cs-CZ" sz="3000" b="1" dirty="0">
                <a:solidFill>
                  <a:srgbClr val="008000"/>
                </a:solidFill>
              </a:rPr>
              <a:t> to </a:t>
            </a:r>
            <a:r>
              <a:rPr lang="cs-CZ" sz="3000" b="1" dirty="0" err="1">
                <a:solidFill>
                  <a:srgbClr val="008000"/>
                </a:solidFill>
              </a:rPr>
              <a:t>bed</a:t>
            </a:r>
            <a:r>
              <a:rPr lang="cs-CZ" sz="3000" b="1" dirty="0">
                <a:solidFill>
                  <a:srgbClr val="008000"/>
                </a:solidFill>
              </a:rPr>
              <a:t>.</a:t>
            </a:r>
          </a:p>
          <a:p>
            <a:r>
              <a:rPr lang="cs-CZ" sz="3000" dirty="0"/>
              <a:t>Už jsi viděl pyramidy? </a:t>
            </a:r>
            <a:r>
              <a:rPr lang="cs-CZ" sz="3000" b="1" dirty="0" err="1">
                <a:solidFill>
                  <a:srgbClr val="008000"/>
                </a:solidFill>
              </a:rPr>
              <a:t>Have</a:t>
            </a:r>
            <a:r>
              <a:rPr lang="cs-CZ" sz="3000" b="1" dirty="0">
                <a:solidFill>
                  <a:srgbClr val="008000"/>
                </a:solidFill>
              </a:rPr>
              <a:t> </a:t>
            </a:r>
            <a:r>
              <a:rPr lang="cs-CZ" sz="3000" b="1" dirty="0" err="1">
                <a:solidFill>
                  <a:srgbClr val="008000"/>
                </a:solidFill>
              </a:rPr>
              <a:t>you</a:t>
            </a:r>
            <a:r>
              <a:rPr lang="cs-CZ" sz="3000" b="1" dirty="0">
                <a:solidFill>
                  <a:srgbClr val="008000"/>
                </a:solidFill>
              </a:rPr>
              <a:t> </a:t>
            </a:r>
            <a:r>
              <a:rPr lang="cs-CZ" sz="3000" b="1" dirty="0" err="1">
                <a:solidFill>
                  <a:srgbClr val="008000"/>
                </a:solidFill>
              </a:rPr>
              <a:t>seen</a:t>
            </a:r>
            <a:r>
              <a:rPr lang="cs-CZ" sz="3000" b="1" dirty="0">
                <a:solidFill>
                  <a:srgbClr val="008000"/>
                </a:solidFill>
              </a:rPr>
              <a:t> </a:t>
            </a:r>
            <a:r>
              <a:rPr lang="cs-CZ" sz="3000" b="1" dirty="0" err="1">
                <a:solidFill>
                  <a:srgbClr val="008000"/>
                </a:solidFill>
              </a:rPr>
              <a:t>the</a:t>
            </a:r>
            <a:r>
              <a:rPr lang="cs-CZ" sz="3000" b="1" dirty="0">
                <a:solidFill>
                  <a:srgbClr val="008000"/>
                </a:solidFill>
              </a:rPr>
              <a:t> </a:t>
            </a:r>
            <a:r>
              <a:rPr lang="cs-CZ" sz="3000" b="1" dirty="0" err="1">
                <a:solidFill>
                  <a:srgbClr val="008000"/>
                </a:solidFill>
              </a:rPr>
              <a:t>pyramids</a:t>
            </a:r>
            <a:r>
              <a:rPr lang="cs-CZ" sz="3000" b="1" dirty="0">
                <a:solidFill>
                  <a:srgbClr val="008000"/>
                </a:solidFill>
              </a:rPr>
              <a:t>.</a:t>
            </a:r>
          </a:p>
          <a:p>
            <a:r>
              <a:rPr lang="cs-CZ" sz="3000" dirty="0"/>
              <a:t>Právě našli zlato. </a:t>
            </a:r>
            <a:r>
              <a:rPr lang="cs-CZ" sz="3000" b="1" dirty="0" err="1">
                <a:solidFill>
                  <a:srgbClr val="008000"/>
                </a:solidFill>
              </a:rPr>
              <a:t>They’ve</a:t>
            </a:r>
            <a:r>
              <a:rPr lang="cs-CZ" sz="3000" b="1" dirty="0">
                <a:solidFill>
                  <a:srgbClr val="008000"/>
                </a:solidFill>
              </a:rPr>
              <a:t> </a:t>
            </a:r>
            <a:r>
              <a:rPr lang="cs-CZ" sz="3000" b="1" dirty="0" err="1">
                <a:solidFill>
                  <a:srgbClr val="008000"/>
                </a:solidFill>
              </a:rPr>
              <a:t>found</a:t>
            </a:r>
            <a:r>
              <a:rPr lang="cs-CZ" sz="3000" b="1" dirty="0">
                <a:solidFill>
                  <a:srgbClr val="008000"/>
                </a:solidFill>
              </a:rPr>
              <a:t> </a:t>
            </a:r>
            <a:r>
              <a:rPr lang="cs-CZ" sz="3000" b="1" dirty="0" err="1">
                <a:solidFill>
                  <a:srgbClr val="008000"/>
                </a:solidFill>
              </a:rPr>
              <a:t>gold</a:t>
            </a:r>
            <a:r>
              <a:rPr lang="cs-CZ" sz="3000" b="1" dirty="0">
                <a:solidFill>
                  <a:srgbClr val="008000"/>
                </a:solidFill>
              </a:rPr>
              <a:t>.</a:t>
            </a:r>
          </a:p>
          <a:p>
            <a:r>
              <a:rPr lang="cs-CZ" sz="3000" dirty="0"/>
              <a:t>Právě vyhráli medaili. </a:t>
            </a:r>
            <a:r>
              <a:rPr lang="cs-CZ" sz="3000" b="1" dirty="0" err="1">
                <a:solidFill>
                  <a:srgbClr val="008000"/>
                </a:solidFill>
              </a:rPr>
              <a:t>They</a:t>
            </a:r>
            <a:r>
              <a:rPr lang="cs-CZ" sz="3000" b="1" dirty="0">
                <a:solidFill>
                  <a:srgbClr val="008000"/>
                </a:solidFill>
              </a:rPr>
              <a:t> </a:t>
            </a:r>
            <a:r>
              <a:rPr lang="cs-CZ" sz="3000" b="1" dirty="0" err="1">
                <a:solidFill>
                  <a:srgbClr val="008000"/>
                </a:solidFill>
              </a:rPr>
              <a:t>have</a:t>
            </a:r>
            <a:r>
              <a:rPr lang="cs-CZ" sz="3000" b="1" dirty="0">
                <a:solidFill>
                  <a:srgbClr val="008000"/>
                </a:solidFill>
              </a:rPr>
              <a:t> </a:t>
            </a:r>
            <a:r>
              <a:rPr lang="cs-CZ" sz="3000" b="1" dirty="0" err="1">
                <a:solidFill>
                  <a:srgbClr val="008000"/>
                </a:solidFill>
              </a:rPr>
              <a:t>won</a:t>
            </a:r>
            <a:r>
              <a:rPr lang="cs-CZ" sz="3000" b="1" dirty="0">
                <a:solidFill>
                  <a:srgbClr val="008000"/>
                </a:solidFill>
              </a:rPr>
              <a:t> </a:t>
            </a:r>
            <a:r>
              <a:rPr lang="cs-CZ" sz="3000" b="1" dirty="0" err="1">
                <a:solidFill>
                  <a:srgbClr val="008000"/>
                </a:solidFill>
              </a:rPr>
              <a:t>the</a:t>
            </a:r>
            <a:r>
              <a:rPr lang="cs-CZ" sz="3000" b="1" dirty="0">
                <a:solidFill>
                  <a:srgbClr val="008000"/>
                </a:solidFill>
              </a:rPr>
              <a:t> </a:t>
            </a:r>
            <a:r>
              <a:rPr lang="cs-CZ" sz="3000" b="1" dirty="0" err="1" smtClean="0">
                <a:solidFill>
                  <a:srgbClr val="008000"/>
                </a:solidFill>
              </a:rPr>
              <a:t>medal</a:t>
            </a:r>
            <a:r>
              <a:rPr lang="cs-CZ" sz="3000" b="1" dirty="0">
                <a:solidFill>
                  <a:srgbClr val="008000"/>
                </a:solidFill>
              </a:rPr>
              <a:t>.</a:t>
            </a:r>
          </a:p>
          <a:p>
            <a:r>
              <a:rPr lang="cs-CZ" sz="3000" dirty="0" smtClean="0"/>
              <a:t>Ještě </a:t>
            </a:r>
            <a:r>
              <a:rPr lang="cs-CZ" sz="3000" dirty="0"/>
              <a:t>jsem </a:t>
            </a:r>
            <a:r>
              <a:rPr lang="cs-CZ" sz="3000" dirty="0" smtClean="0"/>
              <a:t>neumyl </a:t>
            </a:r>
            <a:r>
              <a:rPr lang="cs-CZ" sz="3000" dirty="0"/>
              <a:t>nádobí. </a:t>
            </a:r>
            <a:r>
              <a:rPr lang="cs-CZ" sz="3000" b="1" dirty="0" smtClean="0">
                <a:solidFill>
                  <a:srgbClr val="008000"/>
                </a:solidFill>
              </a:rPr>
              <a:t>I </a:t>
            </a:r>
            <a:r>
              <a:rPr lang="cs-CZ" sz="3000" b="1" dirty="0" err="1" smtClean="0">
                <a:solidFill>
                  <a:srgbClr val="008000"/>
                </a:solidFill>
              </a:rPr>
              <a:t>haven</a:t>
            </a:r>
            <a:r>
              <a:rPr lang="cs-CZ" sz="3000" b="1" dirty="0" smtClean="0">
                <a:solidFill>
                  <a:srgbClr val="008000"/>
                </a:solidFill>
              </a:rPr>
              <a:t>´t </a:t>
            </a:r>
            <a:r>
              <a:rPr lang="cs-CZ" sz="3000" b="1" dirty="0" err="1">
                <a:solidFill>
                  <a:srgbClr val="008000"/>
                </a:solidFill>
              </a:rPr>
              <a:t>washed</a:t>
            </a:r>
            <a:r>
              <a:rPr lang="cs-CZ" sz="3000" b="1" dirty="0">
                <a:solidFill>
                  <a:srgbClr val="008000"/>
                </a:solidFill>
              </a:rPr>
              <a:t> </a:t>
            </a:r>
            <a:r>
              <a:rPr lang="cs-CZ" sz="3000" b="1" dirty="0" err="1" smtClean="0">
                <a:solidFill>
                  <a:srgbClr val="008000"/>
                </a:solidFill>
              </a:rPr>
              <a:t>up</a:t>
            </a:r>
            <a:r>
              <a:rPr lang="cs-CZ" sz="3000" b="1" dirty="0" smtClean="0">
                <a:solidFill>
                  <a:srgbClr val="008000"/>
                </a:solidFill>
              </a:rPr>
              <a:t> (</a:t>
            </a:r>
            <a:r>
              <a:rPr lang="cs-CZ" sz="3000" b="1" dirty="0" err="1" smtClean="0">
                <a:solidFill>
                  <a:srgbClr val="008000"/>
                </a:solidFill>
              </a:rPr>
              <a:t>yet</a:t>
            </a:r>
            <a:r>
              <a:rPr lang="cs-CZ" sz="3000" b="1" dirty="0" smtClean="0">
                <a:solidFill>
                  <a:srgbClr val="008000"/>
                </a:solidFill>
              </a:rPr>
              <a:t>).</a:t>
            </a:r>
          </a:p>
          <a:p>
            <a:r>
              <a:rPr lang="cs-CZ" sz="3000" dirty="0" smtClean="0"/>
              <a:t>Právě přestalo pršet.  </a:t>
            </a:r>
            <a:r>
              <a:rPr lang="cs-CZ" sz="3000" b="1" dirty="0" err="1" smtClean="0">
                <a:solidFill>
                  <a:srgbClr val="008000"/>
                </a:solidFill>
              </a:rPr>
              <a:t>It</a:t>
            </a:r>
            <a:r>
              <a:rPr lang="cs-CZ" sz="3000" b="1" dirty="0" smtClean="0">
                <a:solidFill>
                  <a:srgbClr val="008000"/>
                </a:solidFill>
              </a:rPr>
              <a:t> has </a:t>
            </a:r>
            <a:r>
              <a:rPr lang="cs-CZ" sz="3000" b="1" dirty="0" err="1" smtClean="0">
                <a:solidFill>
                  <a:srgbClr val="008000"/>
                </a:solidFill>
              </a:rPr>
              <a:t>stopped</a:t>
            </a:r>
            <a:r>
              <a:rPr lang="cs-CZ" sz="3000" b="1" dirty="0" smtClean="0">
                <a:solidFill>
                  <a:srgbClr val="008000"/>
                </a:solidFill>
              </a:rPr>
              <a:t> </a:t>
            </a:r>
            <a:r>
              <a:rPr lang="cs-CZ" sz="3000" b="1" dirty="0" err="1" smtClean="0">
                <a:solidFill>
                  <a:srgbClr val="008000"/>
                </a:solidFill>
              </a:rPr>
              <a:t>raining</a:t>
            </a:r>
            <a:r>
              <a:rPr lang="cs-CZ" sz="3000" b="1" dirty="0" smtClean="0">
                <a:solidFill>
                  <a:srgbClr val="008000"/>
                </a:solidFill>
              </a:rPr>
              <a:t>.</a:t>
            </a:r>
            <a:endParaRPr lang="cs-CZ" sz="3000" b="1" dirty="0">
              <a:solidFill>
                <a:srgbClr val="008000"/>
              </a:solidFill>
            </a:endParaRPr>
          </a:p>
          <a:p>
            <a:r>
              <a:rPr lang="cs-CZ" sz="3000" dirty="0"/>
              <a:t>Už jsi byl v Londýně?  </a:t>
            </a:r>
            <a:r>
              <a:rPr lang="cs-CZ" sz="3000" b="1" dirty="0" err="1">
                <a:solidFill>
                  <a:srgbClr val="008000"/>
                </a:solidFill>
              </a:rPr>
              <a:t>Have</a:t>
            </a:r>
            <a:r>
              <a:rPr lang="cs-CZ" sz="3000" b="1" dirty="0">
                <a:solidFill>
                  <a:srgbClr val="008000"/>
                </a:solidFill>
              </a:rPr>
              <a:t> </a:t>
            </a:r>
            <a:r>
              <a:rPr lang="cs-CZ" sz="3000" b="1" dirty="0" err="1">
                <a:solidFill>
                  <a:srgbClr val="008000"/>
                </a:solidFill>
              </a:rPr>
              <a:t>you</a:t>
            </a:r>
            <a:r>
              <a:rPr lang="cs-CZ" sz="3000" b="1" dirty="0">
                <a:solidFill>
                  <a:srgbClr val="008000"/>
                </a:solidFill>
              </a:rPr>
              <a:t> </a:t>
            </a:r>
            <a:r>
              <a:rPr lang="cs-CZ" sz="3000" b="1" dirty="0" err="1">
                <a:solidFill>
                  <a:srgbClr val="008000"/>
                </a:solidFill>
              </a:rPr>
              <a:t>ever</a:t>
            </a:r>
            <a:r>
              <a:rPr lang="cs-CZ" sz="3000" b="1" dirty="0">
                <a:solidFill>
                  <a:srgbClr val="008000"/>
                </a:solidFill>
              </a:rPr>
              <a:t> </a:t>
            </a:r>
            <a:r>
              <a:rPr lang="cs-CZ" sz="3000" b="1" dirty="0" err="1">
                <a:solidFill>
                  <a:srgbClr val="008000"/>
                </a:solidFill>
              </a:rPr>
              <a:t>been</a:t>
            </a:r>
            <a:r>
              <a:rPr lang="cs-CZ" sz="3000" b="1" dirty="0">
                <a:solidFill>
                  <a:srgbClr val="008000"/>
                </a:solidFill>
              </a:rPr>
              <a:t> </a:t>
            </a:r>
            <a:r>
              <a:rPr lang="cs-CZ" sz="3000" b="1" dirty="0" err="1">
                <a:solidFill>
                  <a:srgbClr val="008000"/>
                </a:solidFill>
              </a:rPr>
              <a:t>at</a:t>
            </a:r>
            <a:r>
              <a:rPr lang="cs-CZ" sz="3000" b="1" dirty="0">
                <a:solidFill>
                  <a:srgbClr val="008000"/>
                </a:solidFill>
              </a:rPr>
              <a:t> London?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9905983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i="1" dirty="0" smtClean="0"/>
              <a:t>Text:</a:t>
            </a:r>
            <a:r>
              <a:rPr lang="cs-CZ" dirty="0" smtClean="0"/>
              <a:t> vlastní autorské dílo</a:t>
            </a:r>
          </a:p>
        </p:txBody>
      </p:sp>
    </p:spTree>
    <p:extLst>
      <p:ext uri="{BB962C8B-B14F-4D97-AF65-F5344CB8AC3E}">
        <p14:creationId xmlns="" xmlns:p14="http://schemas.microsoft.com/office/powerpoint/2010/main" val="28787190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95</TotalTime>
  <Words>458</Words>
  <Application>Microsoft Office PowerPoint</Application>
  <PresentationFormat>Předvádění na obrazovce (4:3)</PresentationFormat>
  <Paragraphs>85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Snímek 1</vt:lpstr>
      <vt:lpstr>ANOTACE</vt:lpstr>
      <vt:lpstr>Snímek 3</vt:lpstr>
      <vt:lpstr>Snímek 4</vt:lpstr>
      <vt:lpstr>Snímek 5</vt:lpstr>
      <vt:lpstr>Snímek 6</vt:lpstr>
      <vt:lpstr>Přeložte pomocí předpřítomného času</vt:lpstr>
      <vt:lpstr>Řešení </vt:lpstr>
      <vt:lpstr>Test</vt:lpstr>
      <vt:lpstr>Pracovní list</vt:lpstr>
      <vt:lpstr>Řešení testu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Adéla</dc:creator>
  <cp:lastModifiedBy>ZŠ Uh.Ostroh</cp:lastModifiedBy>
  <cp:revision>18</cp:revision>
  <dcterms:created xsi:type="dcterms:W3CDTF">2011-12-04T14:32:42Z</dcterms:created>
  <dcterms:modified xsi:type="dcterms:W3CDTF">2011-12-16T14:13:31Z</dcterms:modified>
</cp:coreProperties>
</file>