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65" r:id="rId2"/>
    <p:sldId id="258" r:id="rId3"/>
    <p:sldId id="259" r:id="rId4"/>
    <p:sldId id="266" r:id="rId5"/>
    <p:sldId id="267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99"/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106" d="100"/>
          <a:sy n="106" d="100"/>
        </p:scale>
        <p:origin x="-12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1E24B-E918-430C-B353-45731E2085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2C0748-7114-4731-8D61-664855012A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0096AF-3BDC-4E84-BA46-576C4E8EF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66B7DB-9A0D-4BA9-A9A6-A1D4F5845D0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838B7-D371-463F-A974-D27A31DCA4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91798-2DF8-43AB-ABC7-1EB2A2A552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D12C53-C243-47AB-BA08-FEE675E144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AAE4D2-4389-4832-B476-2385B57B65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195A179-003B-4BCC-8C0A-1284E105448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CB807-221A-4C25-8878-2A2055F12D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FB83DC-2AD8-4672-AEB9-4D91307A34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AD86056-030C-4BD7-AA35-F9463341FA0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Rozhodni, zda uvedené tvrzení je pravdivé!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293096"/>
            <a:ext cx="7854696" cy="1752600"/>
          </a:xfrm>
        </p:spPr>
        <p:txBody>
          <a:bodyPr/>
          <a:lstStyle/>
          <a:p>
            <a:r>
              <a:rPr lang="cs-CZ" dirty="0" smtClean="0"/>
              <a:t>Použij své znalosti, případně atlas nebo sešit!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7524328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3645024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Atmosféra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39825"/>
          </a:xfrm>
        </p:spPr>
        <p:txBody>
          <a:bodyPr>
            <a:normAutofit fontScale="90000"/>
          </a:bodyPr>
          <a:lstStyle/>
          <a:p>
            <a:r>
              <a:rPr lang="cs-CZ">
                <a:solidFill>
                  <a:srgbClr val="FFFF00"/>
                </a:solidFill>
              </a:rPr>
              <a:t>Opravdu je to tak????</a:t>
            </a:r>
            <a:br>
              <a:rPr lang="cs-CZ">
                <a:solidFill>
                  <a:srgbClr val="FFFF00"/>
                </a:solidFill>
              </a:rPr>
            </a:br>
            <a:r>
              <a:rPr lang="cs-CZ" sz="2400">
                <a:solidFill>
                  <a:srgbClr val="FFFF00"/>
                </a:solidFill>
              </a:rPr>
              <a:t>(zapiš, co je správně, </a:t>
            </a:r>
            <a:r>
              <a:rPr lang="cs-CZ" sz="1900">
                <a:solidFill>
                  <a:srgbClr val="FFFF00"/>
                </a:solidFill>
              </a:rPr>
              <a:t>zkus opravit chybná tvrzení!</a:t>
            </a:r>
            <a:r>
              <a:rPr lang="cs-CZ" sz="2400">
                <a:solidFill>
                  <a:srgbClr val="FFFF00"/>
                </a:solidFill>
              </a:rPr>
              <a:t>)</a:t>
            </a:r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107504" y="1412875"/>
            <a:ext cx="8928992" cy="5823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Podnebí je okamžitý stav ovzduší.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Tlaková výše slibuje hezké počasí.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Stupnice měření síly větru se jmenuje Richterova.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Orgán je silný vítr a bouře.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Nejnižší vrstva atmosféry se nazývá stratosféra.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Věda zabývající se počasím je </a:t>
            </a:r>
            <a:r>
              <a:rPr lang="cs-CZ" sz="2800" dirty="0" err="1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motologie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g)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Inverze je opačný stav počasí.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plynů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atmosféře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převládá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kyslík.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Ve výšce 10 km je stabilní teplota kolem 0°C.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j)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Tornáda se nejčastěji vyskytují v polárních oblastech.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k)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Vítr je způsoben vyrovnáváním tlaků v atmosféře. 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800" dirty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l) </a:t>
            </a:r>
            <a:r>
              <a:rPr lang="cs-CZ" sz="2800" dirty="0" smtClean="0">
                <a:solidFill>
                  <a:srgbClr val="66FF99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Přístroj na měření tlaku se jmenuje seismograf.</a:t>
            </a: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spcBef>
                <a:spcPct val="50000"/>
              </a:spcBef>
              <a:buClr>
                <a:schemeClr val="hlink"/>
              </a:buClr>
              <a:buSzPct val="80000"/>
              <a:buFont typeface="Wingdings" pitchFamily="2" charset="2"/>
              <a:buNone/>
            </a:pPr>
            <a:endParaRPr lang="cs-CZ" sz="2800" dirty="0">
              <a:solidFill>
                <a:srgbClr val="66FF99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2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2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21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"/>
            <a:ext cx="8208962" cy="1268760"/>
          </a:xfrm>
        </p:spPr>
        <p:txBody>
          <a:bodyPr/>
          <a:lstStyle/>
          <a:p>
            <a:r>
              <a:rPr lang="cs-CZ" sz="4400" dirty="0">
                <a:solidFill>
                  <a:srgbClr val="FFFF00"/>
                </a:solidFill>
              </a:rPr>
              <a:t>Rozhodni o pravdivosti tvrzení:</a:t>
            </a:r>
            <a:br>
              <a:rPr lang="cs-CZ" sz="4400" dirty="0">
                <a:solidFill>
                  <a:srgbClr val="FFFF00"/>
                </a:solidFill>
              </a:rPr>
            </a:br>
            <a:r>
              <a:rPr lang="cs-CZ" sz="2000" dirty="0">
                <a:solidFill>
                  <a:srgbClr val="FFFF00"/>
                </a:solidFill>
              </a:rPr>
              <a:t>(zapiš, co je správně, zkus opravit chybná tvrzení!)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7504" y="1412777"/>
            <a:ext cx="9036496" cy="5254724"/>
          </a:xfrm>
        </p:spPr>
        <p:txBody>
          <a:bodyPr>
            <a:normAutofit/>
          </a:bodyPr>
          <a:lstStyle/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1) </a:t>
            </a:r>
            <a:r>
              <a:rPr lang="cs-CZ" sz="2800" dirty="0" smtClean="0"/>
              <a:t>Pasát je vítr vanoucí od moře na pevninu.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2) </a:t>
            </a:r>
            <a:r>
              <a:rPr lang="cs-CZ" sz="2800" dirty="0" smtClean="0"/>
              <a:t>Tropický podnebný pás leží mezi obratníkem a pólem.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3) </a:t>
            </a:r>
            <a:r>
              <a:rPr lang="cs-CZ" sz="2800" dirty="0" smtClean="0"/>
              <a:t>V mírném pásu se střídají roční doby.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4) </a:t>
            </a:r>
            <a:r>
              <a:rPr lang="cs-CZ" sz="2800" dirty="0" smtClean="0"/>
              <a:t>Troposféra je vrstva atmosféry od 50 do 120 km.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5) </a:t>
            </a:r>
            <a:r>
              <a:rPr lang="cs-CZ" sz="2800" dirty="0" smtClean="0"/>
              <a:t>S rostoucí </a:t>
            </a:r>
            <a:r>
              <a:rPr lang="cs-CZ" sz="2800" dirty="0" err="1" smtClean="0"/>
              <a:t>nadmoř</a:t>
            </a:r>
            <a:r>
              <a:rPr lang="cs-CZ" sz="2800" dirty="0" smtClean="0"/>
              <a:t>. výškou stoupá teplota o 2° na 100m.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6) </a:t>
            </a:r>
            <a:r>
              <a:rPr lang="cs-CZ" sz="2800" dirty="0" smtClean="0"/>
              <a:t>Monzun je druh tropické bouře.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7) </a:t>
            </a:r>
            <a:r>
              <a:rPr lang="cs-CZ" sz="2800" dirty="0" smtClean="0"/>
              <a:t>Skleníkový efekt je způsoben rotací Země.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8) </a:t>
            </a:r>
            <a:r>
              <a:rPr lang="cs-CZ" sz="2800" dirty="0" smtClean="0"/>
              <a:t>Tlaková níže zpravidla znamená zhoršení počasí.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9) </a:t>
            </a:r>
            <a:r>
              <a:rPr lang="cs-CZ" sz="2800" dirty="0" smtClean="0"/>
              <a:t>Smog je druh větru.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10) </a:t>
            </a:r>
            <a:r>
              <a:rPr lang="cs-CZ" sz="2800" dirty="0" smtClean="0"/>
              <a:t>Průměrný úhrn srážek v </a:t>
            </a:r>
            <a:r>
              <a:rPr lang="cs-CZ" sz="2800" dirty="0" err="1" smtClean="0"/>
              <a:t>Hejnicích</a:t>
            </a:r>
            <a:r>
              <a:rPr lang="cs-CZ" sz="2800" dirty="0" smtClean="0"/>
              <a:t> činí asi 400mm/rok.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11) </a:t>
            </a:r>
            <a:r>
              <a:rPr lang="cs-CZ" sz="2800" dirty="0" smtClean="0"/>
              <a:t>Zmrzlá rosa se nazývá jinovatka. </a:t>
            </a:r>
            <a:endParaRPr lang="cs-CZ" sz="2800" dirty="0"/>
          </a:p>
          <a:p>
            <a:pPr marL="609600" indent="-609600" algn="l">
              <a:lnSpc>
                <a:spcPct val="80000"/>
              </a:lnSpc>
            </a:pPr>
            <a:r>
              <a:rPr lang="cs-CZ" sz="2800" dirty="0"/>
              <a:t>12) </a:t>
            </a:r>
            <a:r>
              <a:rPr lang="cs-CZ" sz="2800" dirty="0" smtClean="0"/>
              <a:t>Mlha je způsobena </a:t>
            </a:r>
            <a:r>
              <a:rPr lang="cs-CZ" sz="2800" dirty="0" err="1" smtClean="0"/>
              <a:t>ohřátím</a:t>
            </a:r>
            <a:r>
              <a:rPr lang="cs-CZ" sz="2800" dirty="0" smtClean="0"/>
              <a:t> vrstvy atmosféry.</a:t>
            </a:r>
            <a:endParaRPr lang="cs-CZ" sz="2800" dirty="0"/>
          </a:p>
          <a:p>
            <a:pPr marL="609600" indent="-609600">
              <a:lnSpc>
                <a:spcPct val="80000"/>
              </a:lnSpc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4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74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41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435280" cy="141763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se jmenuje takovýto stav </a:t>
            </a:r>
            <a:r>
              <a:rPr lang="cs-CZ" dirty="0" smtClean="0"/>
              <a:t>počasí?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Poznáte místo, kde to je?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04248" y="342900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Inverze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5877272"/>
            <a:ext cx="792088" cy="369332"/>
          </a:xfrm>
          <a:prstGeom prst="rect">
            <a:avLst/>
          </a:prstGeom>
          <a:solidFill>
            <a:schemeClr val="bg2">
              <a:lumMod val="50000"/>
              <a:lumOff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17" name="Obrázek 16" descr="INVERSE 0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1" y="1628800"/>
            <a:ext cx="6456717" cy="4842538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3744416" cy="1139825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Obr.1: Fotoarchiv autora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269</TotalTime>
  <Words>282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Tok</vt:lpstr>
      <vt:lpstr>Rozhodni, zda uvedené tvrzení je pravdivé!</vt:lpstr>
      <vt:lpstr>Opravdu je to tak???? (zapiš, co je správně, zkus opravit chybná tvrzení!)</vt:lpstr>
      <vt:lpstr>Rozhodni o pravdivosti tvrzení: (zapiš, co je správně, zkus opravit chybná tvrzení!)</vt:lpstr>
      <vt:lpstr>Jak se jmenuje takovýto stav počasí? Poznáte místo, kde to je?</vt:lpstr>
      <vt:lpstr>Použité zdroje:</vt:lpstr>
    </vt:vector>
  </TitlesOfParts>
  <Company>ZS HEJNICE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Rozhodni o pravdivosti tvrzení: </dc:title>
  <dc:creator>HONZA</dc:creator>
  <cp:lastModifiedBy>HONZA</cp:lastModifiedBy>
  <cp:revision>22</cp:revision>
  <dcterms:created xsi:type="dcterms:W3CDTF">2010-01-21T08:46:39Z</dcterms:created>
  <dcterms:modified xsi:type="dcterms:W3CDTF">2012-02-23T08:52:31Z</dcterms:modified>
</cp:coreProperties>
</file>