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Override3.xml" ContentType="application/vnd.openxmlformats-officedocument.themeOverr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5" r:id="rId1"/>
  </p:sldMasterIdLst>
  <p:sldIdLst>
    <p:sldId id="265" r:id="rId2"/>
    <p:sldId id="258" r:id="rId3"/>
    <p:sldId id="259" r:id="rId4"/>
    <p:sldId id="266" r:id="rId5"/>
    <p:sldId id="267" r:id="rId6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99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07" autoAdjust="0"/>
  </p:normalViewPr>
  <p:slideViewPr>
    <p:cSldViewPr>
      <p:cViewPr varScale="1">
        <p:scale>
          <a:sx n="106" d="100"/>
          <a:sy n="106" d="100"/>
        </p:scale>
        <p:origin x="-120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1E24B-E918-430C-B353-45731E2085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C0748-7114-4731-8D61-664855012A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0096AF-3BDC-4E84-BA46-576C4E8EF5F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6B7DB-9A0D-4BA9-A9A6-A1D4F5845D0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838B7-D371-463F-A974-D27A31DCA40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91798-2DF8-43AB-ABC7-1EB2A2A552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12C53-C243-47AB-BA08-FEE675E144F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AE4D2-4389-4832-B476-2385B57B65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195A179-003B-4BCC-8C0A-1284E10544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CB807-221A-4C25-8878-2A2055F12D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B83DC-2AD8-4672-AEB9-4D91307A344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AD86056-030C-4BD7-AA35-F9463341FA03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Rozhodni, zda uvedené tvrzení je pravdivé!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23528" y="4293096"/>
            <a:ext cx="7854696" cy="1752600"/>
          </a:xfrm>
        </p:spPr>
        <p:txBody>
          <a:bodyPr/>
          <a:lstStyle/>
          <a:p>
            <a:r>
              <a:rPr lang="cs-CZ" dirty="0" smtClean="0"/>
              <a:t>Použij své znalosti, případně atlas nebo sešit!</a:t>
            </a: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3648" y="0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10"/>
          <p:cNvSpPr txBox="1"/>
          <p:nvPr/>
        </p:nvSpPr>
        <p:spPr>
          <a:xfrm>
            <a:off x="107504" y="6596390"/>
            <a:ext cx="13316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9pPr>
          </a:lstStyle>
          <a:p>
            <a:r>
              <a:rPr lang="cs-CZ" sz="1100" b="1" dirty="0" smtClean="0"/>
              <a:t>ZŠ Hejnice</a:t>
            </a:r>
            <a:endParaRPr lang="cs-CZ" sz="1100" b="1" dirty="0"/>
          </a:p>
        </p:txBody>
      </p:sp>
      <p:sp>
        <p:nvSpPr>
          <p:cNvPr id="6" name="TextovéPole 10"/>
          <p:cNvSpPr txBox="1"/>
          <p:nvPr/>
        </p:nvSpPr>
        <p:spPr>
          <a:xfrm>
            <a:off x="7524328" y="6596390"/>
            <a:ext cx="13316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9pPr>
          </a:lstStyle>
          <a:p>
            <a:r>
              <a:rPr lang="cs-CZ" sz="1100" b="1" dirty="0" smtClean="0"/>
              <a:t>Mgr. Jan Kašpar</a:t>
            </a:r>
            <a:endParaRPr lang="cs-CZ" sz="11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3563888" y="3573016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Exogenní děje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139825"/>
          </a:xfrm>
        </p:spPr>
        <p:txBody>
          <a:bodyPr>
            <a:normAutofit fontScale="90000"/>
          </a:bodyPr>
          <a:lstStyle/>
          <a:p>
            <a:r>
              <a:rPr lang="cs-CZ">
                <a:solidFill>
                  <a:srgbClr val="FFFF00"/>
                </a:solidFill>
              </a:rPr>
              <a:t>Opravdu je to tak????</a:t>
            </a:r>
            <a:br>
              <a:rPr lang="cs-CZ">
                <a:solidFill>
                  <a:srgbClr val="FFFF00"/>
                </a:solidFill>
              </a:rPr>
            </a:br>
            <a:r>
              <a:rPr lang="cs-CZ" sz="2400">
                <a:solidFill>
                  <a:srgbClr val="FFFF00"/>
                </a:solidFill>
              </a:rPr>
              <a:t>(zapiš, co je správně, </a:t>
            </a:r>
            <a:r>
              <a:rPr lang="cs-CZ" sz="1900">
                <a:solidFill>
                  <a:srgbClr val="FFFF00"/>
                </a:solidFill>
              </a:rPr>
              <a:t>zkus opravit chybná tvrzení!</a:t>
            </a:r>
            <a:r>
              <a:rPr lang="cs-CZ" sz="2400">
                <a:solidFill>
                  <a:srgbClr val="FFFF00"/>
                </a:solidFill>
              </a:rPr>
              <a:t>)</a:t>
            </a:r>
          </a:p>
        </p:txBody>
      </p:sp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0" y="1412776"/>
            <a:ext cx="9144000" cy="57923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cs-CZ" sz="2800" dirty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a) 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Exogenní děje mají původ uvnitř Země. </a:t>
            </a:r>
            <a:endParaRPr lang="cs-CZ" sz="2800" dirty="0">
              <a:solidFill>
                <a:srgbClr val="66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cs-CZ" sz="2800" dirty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b) 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Moréna je kamenný val vzniklý zemětřesením. </a:t>
            </a:r>
            <a:endParaRPr lang="cs-CZ" sz="2800" dirty="0">
              <a:solidFill>
                <a:srgbClr val="66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cs-CZ" sz="2800" dirty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c) 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Vrstevnice spojuje místa se stejným sklonem svahu. </a:t>
            </a:r>
            <a:endParaRPr lang="cs-CZ" sz="2800" dirty="0">
              <a:solidFill>
                <a:srgbClr val="66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cs-CZ" sz="2800" dirty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d) 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V pahorkatině jsou výškové rozdíly maximálně 150 m. </a:t>
            </a:r>
            <a:endParaRPr lang="cs-CZ" sz="2800" dirty="0">
              <a:solidFill>
                <a:srgbClr val="66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cs-CZ" sz="2800" dirty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e) 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Duna je útvar modelovaný ledovcem. </a:t>
            </a:r>
            <a:endParaRPr lang="cs-CZ" sz="2800" dirty="0">
              <a:solidFill>
                <a:srgbClr val="66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cs-CZ" sz="2600" dirty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f) </a:t>
            </a:r>
            <a:r>
              <a:rPr lang="cs-CZ" sz="26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Odolným horninám vyčnívajícím nad terén říkáme suky. </a:t>
            </a:r>
            <a:endParaRPr lang="cs-CZ" sz="2600" dirty="0">
              <a:solidFill>
                <a:srgbClr val="66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cs-CZ" sz="2800" dirty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g) 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Kar je písečný přesyp. </a:t>
            </a:r>
            <a:endParaRPr lang="cs-CZ" sz="2800" dirty="0">
              <a:solidFill>
                <a:srgbClr val="66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cs-CZ" sz="2800" dirty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h) 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Činnost ledovce se nejvíce projevuje v oblasti rovníku. </a:t>
            </a:r>
            <a:endParaRPr lang="cs-CZ" sz="2800" dirty="0">
              <a:solidFill>
                <a:srgbClr val="66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cs-CZ" sz="2800" dirty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i) 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Eroze narušuje zemský povrch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. </a:t>
            </a:r>
            <a:endParaRPr lang="cs-CZ" sz="2800" dirty="0">
              <a:solidFill>
                <a:srgbClr val="66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cs-CZ" sz="2800" dirty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j) 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Údolí modelované 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edovcem má tvar písmene V. </a:t>
            </a:r>
          </a:p>
          <a:p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k) Bludné balvany jsou pozůstatkem rozsáhlých záplav. </a:t>
            </a:r>
            <a:endParaRPr lang="cs-CZ" sz="2800" dirty="0">
              <a:solidFill>
                <a:srgbClr val="66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cs-CZ" sz="2800" dirty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l) 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Žula je říční usazenina.</a:t>
            </a:r>
            <a:endParaRPr lang="cs-CZ" sz="2800" dirty="0">
              <a:solidFill>
                <a:srgbClr val="66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80000"/>
              </a:lnSpc>
              <a:spcBef>
                <a:spcPct val="50000"/>
              </a:spcBef>
              <a:buClr>
                <a:schemeClr val="hlink"/>
              </a:buClr>
              <a:buSzPct val="80000"/>
              <a:buFont typeface="Wingdings" pitchFamily="2" charset="2"/>
              <a:buNone/>
            </a:pPr>
            <a:endParaRPr lang="cs-CZ" sz="2800" dirty="0">
              <a:solidFill>
                <a:srgbClr val="66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2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2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92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92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921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921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188" y="1"/>
            <a:ext cx="8208962" cy="1268760"/>
          </a:xfrm>
        </p:spPr>
        <p:txBody>
          <a:bodyPr/>
          <a:lstStyle/>
          <a:p>
            <a:r>
              <a:rPr lang="cs-CZ" sz="4400" dirty="0">
                <a:solidFill>
                  <a:srgbClr val="FFFF00"/>
                </a:solidFill>
              </a:rPr>
              <a:t>Rozhodni o pravdivosti tvrzení:</a:t>
            </a:r>
            <a:br>
              <a:rPr lang="cs-CZ" sz="4400" dirty="0">
                <a:solidFill>
                  <a:srgbClr val="FFFF00"/>
                </a:solidFill>
              </a:rPr>
            </a:br>
            <a:r>
              <a:rPr lang="cs-CZ" sz="2000" dirty="0">
                <a:solidFill>
                  <a:srgbClr val="FFFF00"/>
                </a:solidFill>
              </a:rPr>
              <a:t>(zapiš, co je správně, zkus opravit chybná tvrzení!)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0" y="1484784"/>
            <a:ext cx="9144000" cy="5182716"/>
          </a:xfrm>
        </p:spPr>
        <p:txBody>
          <a:bodyPr>
            <a:normAutofit/>
          </a:bodyPr>
          <a:lstStyle/>
          <a:p>
            <a:pPr marL="609600" indent="-609600" algn="l">
              <a:lnSpc>
                <a:spcPct val="80000"/>
              </a:lnSpc>
            </a:pPr>
            <a:r>
              <a:rPr lang="cs-CZ" sz="2800" dirty="0"/>
              <a:t>1) </a:t>
            </a:r>
            <a:r>
              <a:rPr lang="cs-CZ" sz="2800" dirty="0" smtClean="0"/>
              <a:t>Narušování zemského povrchu říkáme inverze. </a:t>
            </a:r>
            <a:endParaRPr lang="cs-CZ" sz="2800" dirty="0"/>
          </a:p>
          <a:p>
            <a:pPr marL="609600" indent="-609600" algn="l">
              <a:lnSpc>
                <a:spcPct val="80000"/>
              </a:lnSpc>
            </a:pPr>
            <a:r>
              <a:rPr lang="cs-CZ" sz="2800" dirty="0"/>
              <a:t>2) </a:t>
            </a:r>
            <a:r>
              <a:rPr lang="cs-CZ" sz="2800" dirty="0" smtClean="0"/>
              <a:t>V dolním toku řeky převládá usazování materiálu</a:t>
            </a:r>
            <a:r>
              <a:rPr lang="cs-CZ" sz="2800" dirty="0" smtClean="0"/>
              <a:t>. </a:t>
            </a:r>
            <a:endParaRPr lang="cs-CZ" sz="2800" dirty="0"/>
          </a:p>
          <a:p>
            <a:pPr marL="609600" indent="-609600" algn="l">
              <a:lnSpc>
                <a:spcPct val="80000"/>
              </a:lnSpc>
            </a:pPr>
            <a:r>
              <a:rPr lang="cs-CZ" sz="2800" dirty="0"/>
              <a:t>3) </a:t>
            </a:r>
            <a:r>
              <a:rPr lang="cs-CZ" sz="2800" dirty="0" smtClean="0"/>
              <a:t>Stalagnát je útvar typický pro pískovcové oblasti. </a:t>
            </a:r>
            <a:endParaRPr lang="cs-CZ" sz="2800" dirty="0"/>
          </a:p>
          <a:p>
            <a:pPr marL="609600" indent="-609600" algn="l">
              <a:lnSpc>
                <a:spcPct val="80000"/>
              </a:lnSpc>
            </a:pPr>
            <a:r>
              <a:rPr lang="cs-CZ" sz="2800" dirty="0"/>
              <a:t>4) </a:t>
            </a:r>
            <a:r>
              <a:rPr lang="cs-CZ" sz="2800" dirty="0" smtClean="0"/>
              <a:t>Říční údolí mají tvar písmene V.</a:t>
            </a:r>
            <a:endParaRPr lang="cs-CZ" sz="2800" dirty="0"/>
          </a:p>
          <a:p>
            <a:pPr marL="609600" indent="-609600" algn="l">
              <a:lnSpc>
                <a:spcPct val="80000"/>
              </a:lnSpc>
            </a:pPr>
            <a:r>
              <a:rPr lang="cs-CZ" sz="2800" dirty="0"/>
              <a:t>5) </a:t>
            </a:r>
            <a:r>
              <a:rPr lang="cs-CZ" sz="2800" dirty="0" smtClean="0"/>
              <a:t>Příboj  je důsledkem přitažlivé síly Slunce a Měsíce . </a:t>
            </a:r>
            <a:endParaRPr lang="cs-CZ" sz="2800" dirty="0"/>
          </a:p>
          <a:p>
            <a:pPr marL="609600" indent="-609600" algn="l">
              <a:lnSpc>
                <a:spcPct val="80000"/>
              </a:lnSpc>
            </a:pPr>
            <a:r>
              <a:rPr lang="cs-CZ" sz="2800" dirty="0"/>
              <a:t>6) </a:t>
            </a:r>
            <a:r>
              <a:rPr lang="cs-CZ" sz="2800" dirty="0" smtClean="0"/>
              <a:t>Mechanické zvětrávání způsobují rostliny a živočichové</a:t>
            </a:r>
            <a:r>
              <a:rPr lang="cs-CZ" sz="2800" dirty="0" smtClean="0"/>
              <a:t>. </a:t>
            </a:r>
            <a:endParaRPr lang="cs-CZ" sz="2800" dirty="0"/>
          </a:p>
          <a:p>
            <a:pPr marL="609600" indent="-609600" algn="l">
              <a:lnSpc>
                <a:spcPct val="80000"/>
              </a:lnSpc>
            </a:pPr>
            <a:r>
              <a:rPr lang="cs-CZ" sz="2800" dirty="0"/>
              <a:t>7) </a:t>
            </a:r>
            <a:r>
              <a:rPr lang="cs-CZ" sz="2800" dirty="0" smtClean="0"/>
              <a:t>Zvětrávání je rozpad horniny na menší části. </a:t>
            </a:r>
            <a:endParaRPr lang="cs-CZ" sz="2800" dirty="0"/>
          </a:p>
          <a:p>
            <a:pPr marL="609600" indent="-609600" algn="l">
              <a:lnSpc>
                <a:spcPct val="80000"/>
              </a:lnSpc>
            </a:pPr>
            <a:r>
              <a:rPr lang="cs-CZ" sz="2800" dirty="0"/>
              <a:t>8) </a:t>
            </a:r>
            <a:r>
              <a:rPr lang="cs-CZ" sz="2800" dirty="0" smtClean="0"/>
              <a:t>Řeky mají nejvyšší spád na dolním toku. </a:t>
            </a:r>
            <a:endParaRPr lang="cs-CZ" sz="2800" dirty="0"/>
          </a:p>
          <a:p>
            <a:pPr marL="609600" indent="-609600" algn="l">
              <a:lnSpc>
                <a:spcPct val="80000"/>
              </a:lnSpc>
            </a:pPr>
            <a:r>
              <a:rPr lang="cs-CZ" sz="2800" dirty="0"/>
              <a:t>9) </a:t>
            </a:r>
            <a:r>
              <a:rPr lang="cs-CZ" sz="2800" dirty="0" smtClean="0"/>
              <a:t>Permafrost je hornina usazující se v říčních korytech.</a:t>
            </a:r>
            <a:endParaRPr lang="cs-CZ" sz="2800" dirty="0"/>
          </a:p>
          <a:p>
            <a:pPr marL="609600" indent="-609600" algn="l">
              <a:lnSpc>
                <a:spcPct val="80000"/>
              </a:lnSpc>
            </a:pPr>
            <a:r>
              <a:rPr lang="cs-CZ" sz="2800" dirty="0"/>
              <a:t>10) </a:t>
            </a:r>
            <a:r>
              <a:rPr lang="cs-CZ" sz="2800" dirty="0" smtClean="0"/>
              <a:t>Odolné horniny (čedič, žula) nikdy nezvětrají. </a:t>
            </a:r>
            <a:endParaRPr lang="cs-CZ" sz="2800" dirty="0"/>
          </a:p>
          <a:p>
            <a:pPr marL="609600" indent="-609600" algn="l">
              <a:lnSpc>
                <a:spcPct val="80000"/>
              </a:lnSpc>
            </a:pPr>
            <a:r>
              <a:rPr lang="cs-CZ" sz="2800" dirty="0"/>
              <a:t>11) </a:t>
            </a:r>
            <a:r>
              <a:rPr lang="cs-CZ" sz="2800" dirty="0" smtClean="0"/>
              <a:t>Při povodních </a:t>
            </a:r>
            <a:r>
              <a:rPr lang="cs-CZ" sz="2800" dirty="0" smtClean="0"/>
              <a:t>dochází k silné erozi</a:t>
            </a:r>
            <a:r>
              <a:rPr lang="cs-CZ" sz="2800" dirty="0" smtClean="0"/>
              <a:t>. </a:t>
            </a:r>
            <a:endParaRPr lang="cs-CZ" sz="2800" dirty="0"/>
          </a:p>
          <a:p>
            <a:pPr marL="609600" indent="-609600" algn="l">
              <a:lnSpc>
                <a:spcPct val="80000"/>
              </a:lnSpc>
            </a:pPr>
            <a:r>
              <a:rPr lang="cs-CZ" sz="2800" dirty="0"/>
              <a:t>12) </a:t>
            </a:r>
            <a:r>
              <a:rPr lang="cs-CZ" sz="2800" dirty="0" smtClean="0"/>
              <a:t>Mráz nezpůsobuje žádné zvětrávání.</a:t>
            </a:r>
            <a:endParaRPr lang="cs-CZ" sz="2800" dirty="0"/>
          </a:p>
          <a:p>
            <a:pPr marL="609600" indent="-609600">
              <a:lnSpc>
                <a:spcPct val="80000"/>
              </a:lnSpc>
            </a:pP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74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4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74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74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74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74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74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74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74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74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"/>
            <a:ext cx="8435280" cy="1417638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Jak se jmenuje takovýto </a:t>
            </a:r>
            <a:r>
              <a:rPr lang="cs-CZ" dirty="0" smtClean="0"/>
              <a:t>jev?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Poznáte místo, kde </a:t>
            </a:r>
            <a:r>
              <a:rPr lang="cs-CZ" smtClean="0"/>
              <a:t>to </a:t>
            </a:r>
            <a:r>
              <a:rPr lang="cs-CZ" smtClean="0"/>
              <a:t>bylo?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804248" y="3429000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Vodní  eroze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7092280" y="5877272"/>
            <a:ext cx="792088" cy="369332"/>
          </a:xfrm>
          <a:prstGeom prst="rect">
            <a:avLst/>
          </a:prstGeom>
          <a:solidFill>
            <a:schemeClr val="bg2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Obr.1</a:t>
            </a:r>
            <a:endParaRPr lang="cs-CZ" dirty="0"/>
          </a:p>
        </p:txBody>
      </p:sp>
      <p:pic>
        <p:nvPicPr>
          <p:cNvPr id="9" name="Zástupný symbol pro obsah 8" descr="Apokalypsa Hejnice 066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370935" y="1844824"/>
            <a:ext cx="6246246" cy="4680520"/>
          </a:xfr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77813"/>
            <a:ext cx="3744416" cy="1139825"/>
          </a:xfrm>
        </p:spPr>
        <p:txBody>
          <a:bodyPr>
            <a:normAutofit fontScale="90000"/>
          </a:bodyPr>
          <a:lstStyle/>
          <a:p>
            <a:pPr algn="l"/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Obr.1: Fotoarchiv autora</a:t>
            </a:r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Tok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Tok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3.xml><?xml version="1.0" encoding="utf-8"?>
<a:themeOverride xmlns:a="http://schemas.openxmlformats.org/drawingml/2006/main">
  <a:clrScheme name="Tok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237</TotalTime>
  <Words>275</Words>
  <Application>Microsoft Office PowerPoint</Application>
  <PresentationFormat>Předvádění na obrazovce (4:3)</PresentationFormat>
  <Paragraphs>36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Tok</vt:lpstr>
      <vt:lpstr>Rozhodni, zda uvedené tvrzení je pravdivé!</vt:lpstr>
      <vt:lpstr>Opravdu je to tak???? (zapiš, co je správně, zkus opravit chybná tvrzení!)</vt:lpstr>
      <vt:lpstr>Rozhodni o pravdivosti tvrzení: (zapiš, co je správně, zkus opravit chybná tvrzení!)</vt:lpstr>
      <vt:lpstr>Jak se jmenuje takovýto jev? Poznáte místo, kde to bylo?</vt:lpstr>
      <vt:lpstr>Použité zdroje:</vt:lpstr>
    </vt:vector>
  </TitlesOfParts>
  <Company>ZS HEJNICE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Rozhodni o pravdivosti tvrzení: </dc:title>
  <dc:creator>HONZA</dc:creator>
  <cp:lastModifiedBy>HONZA</cp:lastModifiedBy>
  <cp:revision>19</cp:revision>
  <dcterms:created xsi:type="dcterms:W3CDTF">2010-01-21T08:46:39Z</dcterms:created>
  <dcterms:modified xsi:type="dcterms:W3CDTF">2012-02-23T10:24:00Z</dcterms:modified>
</cp:coreProperties>
</file>