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36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="1" dirty="0" smtClean="0"/>
            <a:t>VY_32_INOVACE_06_AJ_17</a:t>
          </a:r>
          <a:endParaRPr lang="cs-CZ" sz="2000" dirty="0">
            <a:solidFill>
              <a:srgbClr val="FF0000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>
              <a:solidFill>
                <a:srgbClr val="FF0000"/>
              </a:solidFill>
            </a:rPr>
            <a:t>Mgr. Ilona </a:t>
          </a:r>
          <a:r>
            <a:rPr lang="cs-CZ" sz="2000" dirty="0" err="1" smtClean="0">
              <a:solidFill>
                <a:srgbClr val="FF0000"/>
              </a:solidFill>
            </a:rPr>
            <a:t>Jurčeková</a:t>
          </a:r>
          <a:endParaRPr lang="cs-CZ" sz="2000" dirty="0">
            <a:solidFill>
              <a:srgbClr val="FF0000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AJ-9.A – </a:t>
          </a:r>
          <a:r>
            <a:rPr lang="cs-CZ" sz="2000" dirty="0" smtClean="0"/>
            <a:t>Past </a:t>
          </a:r>
          <a:r>
            <a:rPr lang="cs-CZ" sz="2000" dirty="0" err="1" smtClean="0"/>
            <a:t>Participle</a:t>
          </a:r>
          <a:endParaRPr lang="cs-CZ" sz="2000" dirty="0">
            <a:solidFill>
              <a:srgbClr val="FF0000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 custLinFactNeighborX="-423" custLinFactNeighborY="-151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C887923-C8DE-4E72-AC3D-C9C88DC78B7C}" type="presOf" srcId="{D1B46980-6531-4606-95E6-44980827E919}" destId="{6140AFEC-043D-4C43-A2F9-D0F5331DF3A3}" srcOrd="0" destOrd="0" presId="urn:microsoft.com/office/officeart/2005/8/layout/target3"/>
    <dgm:cxn modelId="{2BCD2BF3-F9E4-4613-954D-5FF90DCEC824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B8729E5-C152-42D3-B1C4-6B6815F5789E}" type="presOf" srcId="{4C35D32F-0EAB-4CD7-82EE-45574DC2A586}" destId="{890E4F0B-2866-4A3F-A3C7-2A14B1797930}" srcOrd="1" destOrd="0" presId="urn:microsoft.com/office/officeart/2005/8/layout/target3"/>
    <dgm:cxn modelId="{C16C82CD-5E03-45B0-B41F-D6C490BBAB0C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6DF01590-2732-4D5A-ACC8-608151E4F568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5B3382A-A20E-4C6A-986A-E11839CF00BA}" type="presOf" srcId="{4C35D32F-0EAB-4CD7-82EE-45574DC2A586}" destId="{8BEBB6EC-1DAA-4CAC-8A25-BC0FCBD5DBD5}" srcOrd="0" destOrd="0" presId="urn:microsoft.com/office/officeart/2005/8/layout/target3"/>
    <dgm:cxn modelId="{E9E1B809-2C31-42B5-AEC7-633F8F8241B6}" type="presOf" srcId="{B651F6E3-6281-48DB-9319-2AEAFDAE7572}" destId="{619D679B-A015-4ECF-8348-D1034C574F40}" srcOrd="0" destOrd="0" presId="urn:microsoft.com/office/officeart/2005/8/layout/target3"/>
    <dgm:cxn modelId="{AE7A49BA-F8BD-4C89-B82F-B705AADAABE1}" type="presOf" srcId="{D1D4F407-5343-4D3F-B5B9-D407B03CAEB4}" destId="{AED2198E-93D5-4001-81B4-73124B309672}" srcOrd="1" destOrd="0" presId="urn:microsoft.com/office/officeart/2005/8/layout/target3"/>
    <dgm:cxn modelId="{27084935-86F9-447E-A803-52C125A676D1}" type="presOf" srcId="{D1D4F407-5343-4D3F-B5B9-D407B03CAEB4}" destId="{D005CE8C-CC26-4C3E-AC11-E15060ECD759}" srcOrd="0" destOrd="0" presId="urn:microsoft.com/office/officeart/2005/8/layout/target3"/>
    <dgm:cxn modelId="{5A05A374-62A4-4DE8-8D6A-0E6BB25212AA}" type="presOf" srcId="{B651F6E3-6281-48DB-9319-2AEAFDAE7572}" destId="{6BB5E863-4638-4E1D-BFDE-399D028AC4ED}" srcOrd="1" destOrd="0" presId="urn:microsoft.com/office/officeart/2005/8/layout/target3"/>
    <dgm:cxn modelId="{FCA02B24-6178-46F0-9728-4D83037EF608}" type="presOf" srcId="{D1B46980-6531-4606-95E6-44980827E919}" destId="{2BE915AB-18AA-4053-B92C-3BFC9ED204BB}" srcOrd="1" destOrd="0" presId="urn:microsoft.com/office/officeart/2005/8/layout/target3"/>
    <dgm:cxn modelId="{8DFC9205-19AB-4275-98BC-840E5DE35F2A}" type="presParOf" srcId="{333A1088-737F-45CB-B68E-254E46348037}" destId="{F5ABB229-8D3B-4694-996A-96F23CF14429}" srcOrd="0" destOrd="0" presId="urn:microsoft.com/office/officeart/2005/8/layout/target3"/>
    <dgm:cxn modelId="{9BC5A00C-1F2C-4219-B61E-CEB9AC1CB56D}" type="presParOf" srcId="{333A1088-737F-45CB-B68E-254E46348037}" destId="{F41139FD-01EE-4571-8B17-4FB00FC51163}" srcOrd="1" destOrd="0" presId="urn:microsoft.com/office/officeart/2005/8/layout/target3"/>
    <dgm:cxn modelId="{0BC0DE55-A9B5-4DFE-B744-ADE215E873B4}" type="presParOf" srcId="{333A1088-737F-45CB-B68E-254E46348037}" destId="{D005CE8C-CC26-4C3E-AC11-E15060ECD759}" srcOrd="2" destOrd="0" presId="urn:microsoft.com/office/officeart/2005/8/layout/target3"/>
    <dgm:cxn modelId="{274B434F-3B03-44C7-8439-3CCD29C5296D}" type="presParOf" srcId="{333A1088-737F-45CB-B68E-254E46348037}" destId="{2C702D82-9B77-49B7-9568-BB8EB47C3372}" srcOrd="3" destOrd="0" presId="urn:microsoft.com/office/officeart/2005/8/layout/target3"/>
    <dgm:cxn modelId="{DF086DE6-4847-42DA-A11B-1F8AC4A2A0AE}" type="presParOf" srcId="{333A1088-737F-45CB-B68E-254E46348037}" destId="{A52A0455-90FF-4808-ABD0-F02540D31D5A}" srcOrd="4" destOrd="0" presId="urn:microsoft.com/office/officeart/2005/8/layout/target3"/>
    <dgm:cxn modelId="{CDDC14B2-B933-4491-9FF0-205F9DD3558E}" type="presParOf" srcId="{333A1088-737F-45CB-B68E-254E46348037}" destId="{6140AFEC-043D-4C43-A2F9-D0F5331DF3A3}" srcOrd="5" destOrd="0" presId="urn:microsoft.com/office/officeart/2005/8/layout/target3"/>
    <dgm:cxn modelId="{547102D8-59E9-4444-846A-B7F63F36D0D8}" type="presParOf" srcId="{333A1088-737F-45CB-B68E-254E46348037}" destId="{9358AC05-5D7D-4327-9F80-1AD486AEA664}" srcOrd="6" destOrd="0" presId="urn:microsoft.com/office/officeart/2005/8/layout/target3"/>
    <dgm:cxn modelId="{4F470023-BCFF-4E1B-9AA0-95319FE981EB}" type="presParOf" srcId="{333A1088-737F-45CB-B68E-254E46348037}" destId="{313FC574-E1CD-4FB4-B054-0B805CE0447D}" srcOrd="7" destOrd="0" presId="urn:microsoft.com/office/officeart/2005/8/layout/target3"/>
    <dgm:cxn modelId="{4D1A7D8A-0888-4B7B-AEB0-06D1F890E97F}" type="presParOf" srcId="{333A1088-737F-45CB-B68E-254E46348037}" destId="{619D679B-A015-4ECF-8348-D1034C574F40}" srcOrd="8" destOrd="0" presId="urn:microsoft.com/office/officeart/2005/8/layout/target3"/>
    <dgm:cxn modelId="{1C1EFF81-35B5-4A2F-805E-D1AED9601FEA}" type="presParOf" srcId="{333A1088-737F-45CB-B68E-254E46348037}" destId="{322283A8-4A27-4CDA-BAE3-F381106A9174}" srcOrd="9" destOrd="0" presId="urn:microsoft.com/office/officeart/2005/8/layout/target3"/>
    <dgm:cxn modelId="{883D543C-7FD4-499F-A16D-4FC98D36328D}" type="presParOf" srcId="{333A1088-737F-45CB-B68E-254E46348037}" destId="{FFC9F71D-1B4F-4AD9-A4A6-86ADEFC8AF5C}" srcOrd="10" destOrd="0" presId="urn:microsoft.com/office/officeart/2005/8/layout/target3"/>
    <dgm:cxn modelId="{B2778434-CE6A-4EC7-9D7E-29744392DEFE}" type="presParOf" srcId="{333A1088-737F-45CB-B68E-254E46348037}" destId="{25B08C86-7E15-44DC-BE7F-FFB55DD49D12}" srcOrd="11" destOrd="0" presId="urn:microsoft.com/office/officeart/2005/8/layout/target3"/>
    <dgm:cxn modelId="{9FCE7844-7FD2-4983-A598-5B22C5C9D29C}" type="presParOf" srcId="{333A1088-737F-45CB-B68E-254E46348037}" destId="{76644BE8-9D7C-4C09-B250-3D10AF48CBB7}" srcOrd="12" destOrd="0" presId="urn:microsoft.com/office/officeart/2005/8/layout/target3"/>
    <dgm:cxn modelId="{015BB59A-7012-4E1F-B36F-008BD321227A}" type="presParOf" srcId="{333A1088-737F-45CB-B68E-254E46348037}" destId="{EE85B701-7295-41C0-BA7A-34D3756A2AE6}" srcOrd="13" destOrd="0" presId="urn:microsoft.com/office/officeart/2005/8/layout/target3"/>
    <dgm:cxn modelId="{DA05BC80-D347-4AAA-AE52-EDB8CFE87004}" type="presParOf" srcId="{333A1088-737F-45CB-B68E-254E46348037}" destId="{8BEBB6EC-1DAA-4CAC-8A25-BC0FCBD5DBD5}" srcOrd="14" destOrd="0" presId="urn:microsoft.com/office/officeart/2005/8/layout/target3"/>
    <dgm:cxn modelId="{F4708BCC-7C70-4EA9-B584-2BD7440B68A5}" type="presParOf" srcId="{333A1088-737F-45CB-B68E-254E46348037}" destId="{AED2198E-93D5-4001-81B4-73124B309672}" srcOrd="15" destOrd="0" presId="urn:microsoft.com/office/officeart/2005/8/layout/target3"/>
    <dgm:cxn modelId="{88B055AD-7BEA-424D-9BDE-F921CD8F4510}" type="presParOf" srcId="{333A1088-737F-45CB-B68E-254E46348037}" destId="{2BE915AB-18AA-4053-B92C-3BFC9ED204BB}" srcOrd="16" destOrd="0" presId="urn:microsoft.com/office/officeart/2005/8/layout/target3"/>
    <dgm:cxn modelId="{0128D7C0-8942-4DB4-B71D-F34557B0316F}" type="presParOf" srcId="{333A1088-737F-45CB-B68E-254E46348037}" destId="{6BB5E863-4638-4E1D-BFDE-399D028AC4ED}" srcOrd="17" destOrd="0" presId="urn:microsoft.com/office/officeart/2005/8/layout/target3"/>
    <dgm:cxn modelId="{C6430961-3CF7-4159-86BE-212464EB5731}" type="presParOf" srcId="{333A1088-737F-45CB-B68E-254E46348037}" destId="{5A5FFA88-C948-4069-8E93-59FA12366E83}" srcOrd="18" destOrd="0" presId="urn:microsoft.com/office/officeart/2005/8/layout/target3"/>
    <dgm:cxn modelId="{F9796612-2C30-458F-87AE-FAB81258B96F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100" kern="1200" dirty="0" smtClean="0"/>
            <a:t>Základní škola, Uherský Ostroh, okres Uherské Hradiště, příspěvková organizace</a:t>
          </a:r>
          <a:endParaRPr lang="cs-CZ" sz="11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46368" y="377141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smtClean="0">
              <a:solidFill>
                <a:srgbClr val="FF0000"/>
              </a:solidFill>
            </a:rPr>
            <a:t>Mgr. Ilona </a:t>
          </a:r>
          <a:r>
            <a:rPr lang="cs-CZ" sz="2000" kern="1200" dirty="0" err="1" smtClean="0">
              <a:solidFill>
                <a:srgbClr val="FF0000"/>
              </a:solidFill>
            </a:rPr>
            <a:t>Jurčeková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46368" y="377141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2000" b="1" kern="1200" smtClean="0"/>
            <a:t>VY_32_INOVACE_06_AJ_12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AJ-9.A – </a:t>
          </a:r>
          <a:r>
            <a:rPr lang="cs-CZ" sz="2000" kern="1200" dirty="0" err="1" smtClean="0"/>
            <a:t>Present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Perfect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CZ.1.07/1.4.00/21.1616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C6F42-E12C-45C1-AADB-7DAA71F766E9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74424-9DCD-46AE-9209-BC61F43E9C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C6F42-E12C-45C1-AADB-7DAA71F766E9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74424-9DCD-46AE-9209-BC61F43E9C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C6F42-E12C-45C1-AADB-7DAA71F766E9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74424-9DCD-46AE-9209-BC61F43E9C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C6F42-E12C-45C1-AADB-7DAA71F766E9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74424-9DCD-46AE-9209-BC61F43E9C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C6F42-E12C-45C1-AADB-7DAA71F766E9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74424-9DCD-46AE-9209-BC61F43E9C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C6F42-E12C-45C1-AADB-7DAA71F766E9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74424-9DCD-46AE-9209-BC61F43E9C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C6F42-E12C-45C1-AADB-7DAA71F766E9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74424-9DCD-46AE-9209-BC61F43E9C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C6F42-E12C-45C1-AADB-7DAA71F766E9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74424-9DCD-46AE-9209-BC61F43E9C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C6F42-E12C-45C1-AADB-7DAA71F766E9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74424-9DCD-46AE-9209-BC61F43E9C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C6F42-E12C-45C1-AADB-7DAA71F766E9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74424-9DCD-46AE-9209-BC61F43E9C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C6F42-E12C-45C1-AADB-7DAA71F766E9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74424-9DCD-46AE-9209-BC61F43E9C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C6F42-E12C-45C1-AADB-7DAA71F766E9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74424-9DCD-46AE-9209-BC61F43E9C6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98992065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Tento materiál má seznámit žáky s základními pravidly  tvoření pravidelných i nepravidelných tvarů past </a:t>
            </a:r>
            <a:r>
              <a:rPr lang="cs-CZ" dirty="0" err="1" smtClean="0"/>
              <a:t>participle</a:t>
            </a:r>
            <a:r>
              <a:rPr lang="cs-CZ" dirty="0" smtClean="0"/>
              <a:t>.</a:t>
            </a:r>
          </a:p>
          <a:p>
            <a:r>
              <a:rPr lang="cs-CZ" dirty="0" smtClean="0"/>
              <a:t>Dále jsem se snažila </a:t>
            </a:r>
            <a:r>
              <a:rPr lang="cs-CZ" dirty="0" smtClean="0"/>
              <a:t>žáky </a:t>
            </a:r>
            <a:r>
              <a:rPr lang="cs-CZ" dirty="0" smtClean="0"/>
              <a:t>navést  k seřazení nepravidelných sloves do celků, které by jim usnadnily zapamatování</a:t>
            </a:r>
            <a:r>
              <a:rPr lang="cs-CZ" dirty="0" smtClean="0"/>
              <a:t>.</a:t>
            </a:r>
          </a:p>
          <a:p>
            <a:r>
              <a:rPr lang="cs-CZ" dirty="0" smtClean="0"/>
              <a:t>Některým žákům osvojení v logických celcích vyhovovalo, jíní dali přednost abecednímu řazení.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 vytvoření předpřítomného času potřebujeme přítomný čas pomocného slovesa </a:t>
            </a:r>
            <a:r>
              <a:rPr lang="cs-CZ" b="1" dirty="0" smtClean="0"/>
              <a:t>HAVE</a:t>
            </a:r>
            <a:r>
              <a:rPr lang="cs-CZ" dirty="0" smtClean="0"/>
              <a:t> </a:t>
            </a:r>
          </a:p>
          <a:p>
            <a:pPr>
              <a:buNone/>
            </a:pPr>
            <a:r>
              <a:rPr lang="cs-CZ" dirty="0" smtClean="0"/>
              <a:t>    a tzv. minulé příčestí významového slovesa (</a:t>
            </a:r>
            <a:r>
              <a:rPr lang="cs-CZ" b="1" dirty="0" smtClean="0"/>
              <a:t>past </a:t>
            </a:r>
            <a:r>
              <a:rPr lang="cs-CZ" b="1" dirty="0" err="1" smtClean="0"/>
              <a:t>participle</a:t>
            </a:r>
            <a:r>
              <a:rPr lang="cs-CZ" dirty="0" smtClean="0"/>
              <a:t>)</a:t>
            </a:r>
          </a:p>
          <a:p>
            <a:pPr>
              <a:buNone/>
            </a:pPr>
            <a:endParaRPr lang="cs-CZ" dirty="0" smtClean="0"/>
          </a:p>
          <a:p>
            <a:r>
              <a:rPr lang="cs-CZ" b="1" dirty="0" smtClean="0"/>
              <a:t>HAVE/HAS + minulé příčestí (past </a:t>
            </a:r>
            <a:r>
              <a:rPr lang="cs-CZ" b="1" dirty="0" err="1" smtClean="0"/>
              <a:t>participle</a:t>
            </a:r>
            <a:r>
              <a:rPr lang="cs-CZ" b="1" dirty="0" smtClean="0"/>
              <a:t>)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835696" y="404664"/>
            <a:ext cx="462710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Past </a:t>
            </a:r>
            <a:r>
              <a:rPr lang="cs-CZ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participle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3" y="1988840"/>
            <a:ext cx="8229600" cy="4525963"/>
          </a:xfrm>
        </p:spPr>
        <p:txBody>
          <a:bodyPr/>
          <a:lstStyle/>
          <a:p>
            <a:r>
              <a:rPr lang="cs-CZ" dirty="0" smtClean="0"/>
              <a:t>Stejně jako v minulém čase pravidelných sloves užíváme k vytvoření příčestí minulého (Past </a:t>
            </a:r>
            <a:r>
              <a:rPr lang="cs-CZ" dirty="0" err="1" smtClean="0"/>
              <a:t>participle</a:t>
            </a:r>
            <a:r>
              <a:rPr lang="cs-CZ" dirty="0" smtClean="0"/>
              <a:t>) koncovku –ED</a:t>
            </a:r>
          </a:p>
          <a:p>
            <a:endParaRPr lang="cs-CZ" dirty="0" smtClean="0"/>
          </a:p>
          <a:p>
            <a:r>
              <a:rPr lang="cs-CZ" dirty="0" smtClean="0"/>
              <a:t>I </a:t>
            </a:r>
            <a:r>
              <a:rPr lang="cs-CZ" dirty="0" err="1" smtClean="0"/>
              <a:t>played</a:t>
            </a:r>
            <a:r>
              <a:rPr lang="cs-CZ" dirty="0" smtClean="0"/>
              <a:t> </a:t>
            </a:r>
            <a:r>
              <a:rPr lang="cs-CZ" dirty="0" err="1" smtClean="0"/>
              <a:t>tennis</a:t>
            </a:r>
            <a:r>
              <a:rPr lang="cs-CZ" dirty="0" smtClean="0"/>
              <a:t> </a:t>
            </a:r>
            <a:r>
              <a:rPr lang="cs-CZ" dirty="0" err="1" smtClean="0"/>
              <a:t>yesterday</a:t>
            </a:r>
            <a:r>
              <a:rPr lang="cs-CZ" dirty="0" smtClean="0"/>
              <a:t>.     Past </a:t>
            </a:r>
            <a:r>
              <a:rPr lang="cs-CZ" dirty="0" err="1" smtClean="0"/>
              <a:t>Simple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never</a:t>
            </a:r>
            <a:r>
              <a:rPr lang="cs-CZ" dirty="0" smtClean="0"/>
              <a:t> </a:t>
            </a:r>
            <a:r>
              <a:rPr lang="cs-CZ" dirty="0" err="1" smtClean="0"/>
              <a:t>played</a:t>
            </a:r>
            <a:r>
              <a:rPr lang="cs-CZ" dirty="0" smtClean="0"/>
              <a:t> </a:t>
            </a:r>
            <a:r>
              <a:rPr lang="cs-CZ" dirty="0" err="1" smtClean="0"/>
              <a:t>tennis</a:t>
            </a:r>
            <a:r>
              <a:rPr lang="cs-CZ" dirty="0" smtClean="0"/>
              <a:t>.   </a:t>
            </a:r>
            <a:r>
              <a:rPr lang="cs-CZ" dirty="0" err="1" smtClean="0"/>
              <a:t>Present</a:t>
            </a:r>
            <a:r>
              <a:rPr lang="cs-CZ" dirty="0" smtClean="0"/>
              <a:t> </a:t>
            </a:r>
            <a:r>
              <a:rPr lang="cs-CZ" dirty="0" err="1" smtClean="0"/>
              <a:t>perfect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438470" y="332656"/>
            <a:ext cx="4267066" cy="160043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Past </a:t>
            </a:r>
            <a:r>
              <a:rPr lang="cs-CZ" sz="5400" b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participle</a:t>
            </a:r>
            <a:endParaRPr lang="cs-CZ" sz="54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cs-CZ" sz="4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Regular</a:t>
            </a:r>
            <a:r>
              <a:rPr lang="cs-CZ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cs-CZ" sz="4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verbs</a:t>
            </a:r>
            <a:endParaRPr lang="cs-CZ" sz="4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11420"/>
          </a:xfrm>
        </p:spPr>
        <p:txBody>
          <a:bodyPr>
            <a:normAutofit/>
          </a:bodyPr>
          <a:lstStyle/>
          <a:p>
            <a:endParaRPr lang="cs-CZ" sz="36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28596" y="3000372"/>
          <a:ext cx="82296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infinitive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simple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dirty="0" err="1" smtClean="0"/>
                        <a:t>participle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watch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watch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ed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watch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ed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look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look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ed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look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ed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Obdélník 2"/>
          <p:cNvSpPr/>
          <p:nvPr/>
        </p:nvSpPr>
        <p:spPr>
          <a:xfrm>
            <a:off x="1806744" y="548680"/>
            <a:ext cx="5388656" cy="187743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72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Regular</a:t>
            </a:r>
            <a:r>
              <a:rPr lang="cs-CZ" sz="7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cs-CZ" sz="72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verbs</a:t>
            </a:r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cs-CZ" sz="4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Pravidelná slovesa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Pravopisné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zvláštnosti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(spelling)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A/  </a:t>
            </a:r>
            <a:r>
              <a:rPr lang="en-US" b="1" i="1" dirty="0" err="1" smtClean="0"/>
              <a:t>Doublling</a:t>
            </a:r>
            <a:r>
              <a:rPr lang="en-US" b="1" i="1" dirty="0" smtClean="0"/>
              <a:t> consonants </a:t>
            </a:r>
            <a:r>
              <a:rPr lang="en-US" dirty="0" smtClean="0"/>
              <a:t>(</a:t>
            </a:r>
            <a:r>
              <a:rPr lang="en-US" dirty="0" err="1" smtClean="0"/>
              <a:t>zdvojování</a:t>
            </a:r>
            <a:r>
              <a:rPr lang="en-US" dirty="0" smtClean="0"/>
              <a:t> </a:t>
            </a:r>
            <a:r>
              <a:rPr lang="en-US" dirty="0" err="1" smtClean="0"/>
              <a:t>souhlásek</a:t>
            </a:r>
            <a:r>
              <a:rPr lang="en-US" dirty="0" smtClean="0"/>
              <a:t>) </a:t>
            </a:r>
            <a:r>
              <a:rPr lang="en-US" dirty="0" err="1" smtClean="0"/>
              <a:t>po</a:t>
            </a:r>
            <a:r>
              <a:rPr lang="en-US" dirty="0" smtClean="0"/>
              <a:t> +</a:t>
            </a:r>
            <a:r>
              <a:rPr lang="en-US" dirty="0" err="1" smtClean="0"/>
              <a:t>ed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1)</a:t>
            </a:r>
            <a:r>
              <a:rPr lang="en-US" dirty="0" err="1" smtClean="0"/>
              <a:t>Platí</a:t>
            </a:r>
            <a:r>
              <a:rPr lang="en-US" dirty="0" smtClean="0"/>
              <a:t> pro </a:t>
            </a:r>
            <a:r>
              <a:rPr lang="en-US" dirty="0" err="1" smtClean="0"/>
              <a:t>krátká</a:t>
            </a:r>
            <a:r>
              <a:rPr lang="en-US" dirty="0" smtClean="0"/>
              <a:t>  ( </a:t>
            </a:r>
            <a:r>
              <a:rPr lang="en-US" dirty="0" err="1" smtClean="0"/>
              <a:t>jednoslabičná</a:t>
            </a:r>
            <a:r>
              <a:rPr lang="en-US" dirty="0" smtClean="0"/>
              <a:t>) </a:t>
            </a:r>
            <a:r>
              <a:rPr lang="en-US" dirty="0" err="1" smtClean="0"/>
              <a:t>slovesa</a:t>
            </a:r>
            <a:r>
              <a:rPr lang="en-US" dirty="0" smtClean="0"/>
              <a:t>, </a:t>
            </a:r>
            <a:r>
              <a:rPr lang="en-US" b="1" dirty="0" err="1" smtClean="0">
                <a:solidFill>
                  <a:srgbClr val="00B050"/>
                </a:solidFill>
              </a:rPr>
              <a:t>začínající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b="1" dirty="0" err="1" smtClean="0">
                <a:solidFill>
                  <a:srgbClr val="FF0066"/>
                </a:solidFill>
              </a:rPr>
              <a:t>končící</a:t>
            </a:r>
            <a:r>
              <a:rPr lang="en-US" dirty="0" smtClean="0">
                <a:solidFill>
                  <a:srgbClr val="FF0066"/>
                </a:solidFill>
              </a:rPr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souhlásku</a:t>
            </a:r>
            <a:r>
              <a:rPr lang="en-US" dirty="0" smtClean="0"/>
              <a:t>, </a:t>
            </a:r>
            <a:r>
              <a:rPr lang="en-US" dirty="0" err="1" smtClean="0"/>
              <a:t>uprostřed</a:t>
            </a:r>
            <a:r>
              <a:rPr lang="en-US" dirty="0" smtClean="0"/>
              <a:t> s</a:t>
            </a:r>
            <a:r>
              <a:rPr lang="cs-CZ" dirty="0" smtClean="0"/>
              <a:t> </a:t>
            </a:r>
            <a:r>
              <a:rPr lang="en-US" b="1" dirty="0" smtClean="0">
                <a:solidFill>
                  <a:srgbClr val="7030A0"/>
                </a:solidFill>
              </a:rPr>
              <a:t>1 </a:t>
            </a:r>
            <a:r>
              <a:rPr lang="en-US" b="1" dirty="0" err="1" smtClean="0">
                <a:solidFill>
                  <a:srgbClr val="7030A0"/>
                </a:solidFill>
              </a:rPr>
              <a:t>krátkou</a:t>
            </a:r>
            <a:r>
              <a:rPr lang="en-US" b="1" dirty="0" smtClean="0">
                <a:solidFill>
                  <a:srgbClr val="7030A0"/>
                </a:solidFill>
              </a:rPr>
              <a:t> </a:t>
            </a:r>
            <a:r>
              <a:rPr lang="en-US" b="1" dirty="0" err="1" smtClean="0">
                <a:solidFill>
                  <a:srgbClr val="7030A0"/>
                </a:solidFill>
              </a:rPr>
              <a:t>samohláskou</a:t>
            </a:r>
            <a:endParaRPr lang="cs-CZ" b="1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en-US" dirty="0" smtClean="0"/>
              <a:t>                 I </a:t>
            </a:r>
            <a:r>
              <a:rPr lang="en-US" b="1" dirty="0" smtClean="0">
                <a:solidFill>
                  <a:srgbClr val="00B050"/>
                </a:solidFill>
              </a:rPr>
              <a:t>g</a:t>
            </a:r>
            <a:r>
              <a:rPr lang="en-US" dirty="0" smtClean="0"/>
              <a:t>r</a:t>
            </a:r>
            <a:r>
              <a:rPr lang="en-US" b="1" dirty="0" smtClean="0">
                <a:solidFill>
                  <a:srgbClr val="7030A0"/>
                </a:solidFill>
              </a:rPr>
              <a:t>a</a:t>
            </a:r>
            <a:r>
              <a:rPr lang="en-US" b="1" dirty="0" smtClean="0">
                <a:solidFill>
                  <a:srgbClr val="FF0066"/>
                </a:solidFill>
              </a:rPr>
              <a:t>b</a:t>
            </a:r>
            <a:r>
              <a:rPr lang="en-US" dirty="0" smtClean="0"/>
              <a:t> </a:t>
            </a:r>
            <a:r>
              <a:rPr lang="cs-CZ" dirty="0" smtClean="0"/>
              <a:t> </a:t>
            </a:r>
            <a:r>
              <a:rPr lang="en-US" dirty="0" smtClean="0"/>
              <a:t>+</a:t>
            </a:r>
            <a:r>
              <a:rPr lang="en-US" dirty="0" err="1" smtClean="0"/>
              <a:t>ed</a:t>
            </a:r>
            <a:r>
              <a:rPr lang="en-US" dirty="0" smtClean="0"/>
              <a:t> </a:t>
            </a:r>
            <a:r>
              <a:rPr lang="cs-CZ" dirty="0" smtClean="0"/>
              <a:t>  +b  </a:t>
            </a:r>
            <a:r>
              <a:rPr lang="en-US" dirty="0" smtClean="0"/>
              <a:t>   </a:t>
            </a:r>
            <a:r>
              <a:rPr lang="cs-CZ" dirty="0" smtClean="0"/>
              <a:t>    </a:t>
            </a:r>
            <a:r>
              <a:rPr lang="en-US" dirty="0" smtClean="0"/>
              <a:t> </a:t>
            </a:r>
            <a:r>
              <a:rPr lang="cs-CZ" dirty="0" smtClean="0"/>
              <a:t>I</a:t>
            </a:r>
            <a:r>
              <a:rPr lang="en-US" dirty="0" smtClean="0"/>
              <a:t> grabbed</a:t>
            </a:r>
            <a:endParaRPr lang="cs-CZ" dirty="0" smtClean="0"/>
          </a:p>
          <a:p>
            <a:pPr marL="0" indent="0">
              <a:buNone/>
            </a:pPr>
            <a:r>
              <a:rPr lang="en-US" dirty="0" smtClean="0"/>
              <a:t> </a:t>
            </a:r>
            <a:endParaRPr lang="cs-CZ" dirty="0" smtClean="0"/>
          </a:p>
          <a:p>
            <a:pPr marL="457200" lvl="0" indent="-457200">
              <a:buAutoNum type="arabicParenR" startAt="2"/>
            </a:pPr>
            <a:r>
              <a:rPr lang="en-US" dirty="0" smtClean="0"/>
              <a:t>I  travel +</a:t>
            </a:r>
            <a:r>
              <a:rPr lang="en-US" dirty="0" err="1" smtClean="0"/>
              <a:t>ed</a:t>
            </a:r>
            <a:r>
              <a:rPr lang="en-US" dirty="0" smtClean="0"/>
              <a:t>      +l             I travelled	</a:t>
            </a:r>
            <a:endParaRPr lang="cs-CZ" dirty="0" smtClean="0"/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cs-CZ" dirty="0" smtClean="0"/>
              <a:t>- </a:t>
            </a:r>
            <a:r>
              <a:rPr lang="en-US" dirty="0" smtClean="0"/>
              <a:t>v </a:t>
            </a:r>
            <a:r>
              <a:rPr lang="en-US" dirty="0" err="1" smtClean="0"/>
              <a:t>britské</a:t>
            </a:r>
            <a:r>
              <a:rPr lang="en-US" dirty="0" smtClean="0"/>
              <a:t> a</a:t>
            </a:r>
            <a:r>
              <a:rPr lang="cs-CZ" dirty="0" smtClean="0"/>
              <a:t>n</a:t>
            </a:r>
            <a:r>
              <a:rPr lang="en-US" dirty="0" err="1" smtClean="0"/>
              <a:t>gličtině</a:t>
            </a:r>
            <a:r>
              <a:rPr lang="en-US" dirty="0" smtClean="0"/>
              <a:t> </a:t>
            </a:r>
            <a:r>
              <a:rPr lang="en-US" dirty="0" err="1" smtClean="0"/>
              <a:t>zdvojují</a:t>
            </a:r>
            <a:r>
              <a:rPr lang="en-US" dirty="0" smtClean="0"/>
              <a:t> </a:t>
            </a:r>
            <a:r>
              <a:rPr lang="en-US" dirty="0" err="1" smtClean="0"/>
              <a:t>koncovku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slovesa</a:t>
            </a:r>
            <a:r>
              <a:rPr lang="en-US" dirty="0" smtClean="0"/>
              <a:t> </a:t>
            </a:r>
            <a:r>
              <a:rPr lang="en-US" dirty="0" err="1" smtClean="0"/>
              <a:t>končící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cs-CZ" i="1" dirty="0" smtClean="0"/>
              <a:t>- L </a:t>
            </a:r>
            <a:r>
              <a:rPr lang="en-US" i="1" dirty="0" smtClean="0"/>
              <a:t> </a:t>
            </a:r>
            <a:r>
              <a:rPr lang="en-US" dirty="0" smtClean="0"/>
              <a:t>s </a:t>
            </a:r>
            <a:r>
              <a:rPr lang="en-US" dirty="0" err="1" smtClean="0"/>
              <a:t>přízvukem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cs-CZ" dirty="0" smtClean="0"/>
              <a:t> poslední slabice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3)</a:t>
            </a:r>
            <a:r>
              <a:rPr lang="en-US" b="1" dirty="0" smtClean="0">
                <a:solidFill>
                  <a:srgbClr val="FF0000"/>
                </a:solidFill>
              </a:rPr>
              <a:t>   NEZDVOJUJÍ</a:t>
            </a:r>
            <a:endParaRPr lang="cs-CZ" b="1" dirty="0" smtClean="0">
              <a:solidFill>
                <a:srgbClr val="FF0000"/>
              </a:solidFill>
            </a:endParaRPr>
          </a:p>
          <a:p>
            <a:pPr lvl="0"/>
            <a:r>
              <a:rPr lang="en-US" u="sng" dirty="0" err="1" smtClean="0"/>
              <a:t>Krátká</a:t>
            </a:r>
            <a:r>
              <a:rPr lang="en-US" u="sng" dirty="0" smtClean="0"/>
              <a:t> </a:t>
            </a:r>
            <a:r>
              <a:rPr lang="en-US" u="sng" dirty="0" err="1" smtClean="0"/>
              <a:t>slovesa</a:t>
            </a:r>
            <a:r>
              <a:rPr lang="en-US" u="sng" dirty="0" smtClean="0"/>
              <a:t> </a:t>
            </a:r>
            <a:r>
              <a:rPr lang="cs-CZ" u="sng" dirty="0" smtClean="0"/>
              <a:t>k</a:t>
            </a:r>
            <a:r>
              <a:rPr lang="en-US" u="sng" dirty="0" err="1" smtClean="0"/>
              <a:t>ončící</a:t>
            </a:r>
            <a:r>
              <a:rPr lang="en-US" u="sng" dirty="0" smtClean="0"/>
              <a:t> </a:t>
            </a:r>
            <a:r>
              <a:rPr lang="en-US" u="sng" dirty="0" err="1" smtClean="0"/>
              <a:t>na</a:t>
            </a:r>
            <a:r>
              <a:rPr lang="en-US" u="sng" dirty="0" smtClean="0"/>
              <a:t> 2 </a:t>
            </a:r>
            <a:r>
              <a:rPr lang="en-US" u="sng" dirty="0" err="1" smtClean="0"/>
              <a:t>souhlásky</a:t>
            </a:r>
            <a:r>
              <a:rPr lang="cs-CZ" u="sng" dirty="0" smtClean="0"/>
              <a:t>:</a:t>
            </a:r>
          </a:p>
          <a:p>
            <a:pPr marL="0" indent="0">
              <a:buNone/>
            </a:pPr>
            <a:r>
              <a:rPr lang="en-US" dirty="0" smtClean="0"/>
              <a:t>I he</a:t>
            </a:r>
            <a:r>
              <a:rPr lang="en-US" b="1" dirty="0" smtClean="0">
                <a:solidFill>
                  <a:srgbClr val="FF0000"/>
                </a:solidFill>
              </a:rPr>
              <a:t>lp</a:t>
            </a:r>
            <a:r>
              <a:rPr lang="en-US" dirty="0" smtClean="0"/>
              <a:t> +</a:t>
            </a:r>
            <a:r>
              <a:rPr lang="en-US" dirty="0" err="1" smtClean="0"/>
              <a:t>ed</a:t>
            </a:r>
            <a:r>
              <a:rPr lang="en-US" dirty="0" smtClean="0"/>
              <a:t>     </a:t>
            </a:r>
            <a:r>
              <a:rPr lang="cs-CZ" dirty="0" smtClean="0"/>
              <a:t> </a:t>
            </a:r>
            <a:r>
              <a:rPr lang="en-US" dirty="0" smtClean="0"/>
              <a:t> </a:t>
            </a:r>
            <a:r>
              <a:rPr lang="cs-CZ" dirty="0" smtClean="0"/>
              <a:t> </a:t>
            </a:r>
            <a:r>
              <a:rPr lang="en-US" dirty="0" smtClean="0"/>
              <a:t>+0                I  helped</a:t>
            </a:r>
            <a:endParaRPr lang="cs-CZ" dirty="0" smtClean="0"/>
          </a:p>
          <a:p>
            <a:pPr marL="0" indent="0">
              <a:buNone/>
            </a:pPr>
            <a:r>
              <a:rPr lang="en-US" dirty="0" smtClean="0"/>
              <a:t> </a:t>
            </a:r>
            <a:endParaRPr lang="cs-CZ" dirty="0" smtClean="0"/>
          </a:p>
          <a:p>
            <a:pPr lvl="0"/>
            <a:r>
              <a:rPr lang="en-US" u="sng" dirty="0" err="1" smtClean="0"/>
              <a:t>Krátká</a:t>
            </a:r>
            <a:r>
              <a:rPr lang="en-US" u="sng" dirty="0" smtClean="0"/>
              <a:t> </a:t>
            </a:r>
            <a:r>
              <a:rPr lang="en-US" u="sng" dirty="0" err="1" smtClean="0"/>
              <a:t>slovesa</a:t>
            </a:r>
            <a:r>
              <a:rPr lang="en-US" u="sng" dirty="0" smtClean="0"/>
              <a:t> se 2 </a:t>
            </a:r>
            <a:r>
              <a:rPr lang="en-US" u="sng" dirty="0" err="1" smtClean="0"/>
              <a:t>samohláskami</a:t>
            </a:r>
            <a:endParaRPr lang="cs-CZ" u="sng" dirty="0" smtClean="0"/>
          </a:p>
          <a:p>
            <a:pPr marL="0" indent="0">
              <a:buNone/>
            </a:pPr>
            <a:r>
              <a:rPr lang="en-US" dirty="0" smtClean="0"/>
              <a:t>I b</a:t>
            </a:r>
            <a:r>
              <a:rPr lang="en-US" b="1" dirty="0" smtClean="0">
                <a:solidFill>
                  <a:srgbClr val="92D050"/>
                </a:solidFill>
              </a:rPr>
              <a:t>oi</a:t>
            </a:r>
            <a:r>
              <a:rPr lang="en-US" dirty="0" smtClean="0"/>
              <a:t>l +</a:t>
            </a:r>
            <a:r>
              <a:rPr lang="en-US" dirty="0" err="1" smtClean="0"/>
              <a:t>ed</a:t>
            </a:r>
            <a:r>
              <a:rPr lang="en-US" dirty="0" smtClean="0"/>
              <a:t>    </a:t>
            </a:r>
            <a:r>
              <a:rPr lang="cs-CZ" dirty="0" smtClean="0"/>
              <a:t>  </a:t>
            </a:r>
            <a:r>
              <a:rPr lang="en-US" dirty="0" smtClean="0"/>
              <a:t> </a:t>
            </a:r>
            <a:r>
              <a:rPr lang="cs-CZ" dirty="0" smtClean="0"/>
              <a:t> </a:t>
            </a:r>
            <a:r>
              <a:rPr lang="en-US" dirty="0" smtClean="0"/>
              <a:t>+0        </a:t>
            </a:r>
            <a:r>
              <a:rPr lang="cs-CZ" dirty="0" smtClean="0"/>
              <a:t>          </a:t>
            </a:r>
            <a:r>
              <a:rPr lang="en-US" dirty="0" smtClean="0"/>
              <a:t>I boiled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lvl="0"/>
            <a:r>
              <a:rPr lang="en-US" u="sng" dirty="0" err="1" smtClean="0"/>
              <a:t>Slovesa</a:t>
            </a:r>
            <a:r>
              <a:rPr lang="en-US" u="sng" dirty="0" smtClean="0"/>
              <a:t> </a:t>
            </a:r>
            <a:r>
              <a:rPr lang="en-US" u="sng" dirty="0" err="1" smtClean="0"/>
              <a:t>končí</a:t>
            </a:r>
            <a:r>
              <a:rPr lang="en-US" u="sng" dirty="0" smtClean="0"/>
              <a:t> </a:t>
            </a:r>
            <a:r>
              <a:rPr lang="en-US" u="sng" dirty="0" err="1" smtClean="0"/>
              <a:t>na</a:t>
            </a:r>
            <a:r>
              <a:rPr lang="en-US" u="sng" dirty="0" smtClean="0"/>
              <a:t> –</a:t>
            </a:r>
            <a:r>
              <a:rPr lang="en-US" i="1" u="sng" dirty="0" smtClean="0"/>
              <a:t>y </a:t>
            </a:r>
            <a:r>
              <a:rPr lang="en-US" u="sng" dirty="0" smtClean="0"/>
              <a:t>a – </a:t>
            </a:r>
            <a:r>
              <a:rPr lang="en-US" i="1" u="sng" dirty="0" smtClean="0"/>
              <a:t>w</a:t>
            </a:r>
            <a:endParaRPr lang="cs-CZ" u="sng" dirty="0" smtClean="0"/>
          </a:p>
          <a:p>
            <a:pPr marL="0" indent="0">
              <a:buNone/>
            </a:pPr>
            <a:r>
              <a:rPr lang="en-US" dirty="0" smtClean="0"/>
              <a:t>I </a:t>
            </a:r>
            <a:r>
              <a:rPr lang="cs-CZ" dirty="0" smtClean="0"/>
              <a:t>sta</a:t>
            </a:r>
            <a:r>
              <a:rPr lang="en-US" b="1" dirty="0" smtClean="0">
                <a:solidFill>
                  <a:srgbClr val="00B0F0"/>
                </a:solidFill>
              </a:rPr>
              <a:t>y</a:t>
            </a:r>
            <a:r>
              <a:rPr lang="en-US" dirty="0" smtClean="0"/>
              <a:t> +</a:t>
            </a:r>
            <a:r>
              <a:rPr lang="en-US" dirty="0" err="1" smtClean="0"/>
              <a:t>ed</a:t>
            </a:r>
            <a:r>
              <a:rPr lang="en-US" dirty="0" smtClean="0"/>
              <a:t>        +0         </a:t>
            </a:r>
            <a:r>
              <a:rPr lang="cs-CZ" dirty="0" smtClean="0"/>
              <a:t>        </a:t>
            </a:r>
            <a:r>
              <a:rPr lang="en-US" dirty="0" smtClean="0"/>
              <a:t>I </a:t>
            </a:r>
            <a:r>
              <a:rPr lang="cs-CZ" dirty="0" smtClean="0"/>
              <a:t>sta</a:t>
            </a:r>
            <a:r>
              <a:rPr lang="en-US" dirty="0" err="1" smtClean="0"/>
              <a:t>yed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B/ </a:t>
            </a:r>
            <a:r>
              <a:rPr lang="en-US" dirty="0" err="1" smtClean="0"/>
              <a:t>Pravopis</a:t>
            </a:r>
            <a:r>
              <a:rPr lang="en-US" dirty="0" smtClean="0"/>
              <a:t>  u </a:t>
            </a:r>
            <a:r>
              <a:rPr lang="en-US" dirty="0" err="1" smtClean="0"/>
              <a:t>pravidelných</a:t>
            </a:r>
            <a:r>
              <a:rPr lang="en-US" dirty="0" smtClean="0"/>
              <a:t> </a:t>
            </a:r>
            <a:r>
              <a:rPr lang="en-US" dirty="0" err="1" smtClean="0"/>
              <a:t>sloves</a:t>
            </a:r>
            <a:r>
              <a:rPr lang="en-US" dirty="0" smtClean="0"/>
              <a:t> </a:t>
            </a:r>
            <a:r>
              <a:rPr lang="en-US" dirty="0" err="1" smtClean="0"/>
              <a:t>končících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 - </a:t>
            </a:r>
            <a:r>
              <a:rPr lang="en-US" b="1" dirty="0" smtClean="0"/>
              <a:t>y +</a:t>
            </a:r>
            <a:r>
              <a:rPr lang="en-US" b="1" dirty="0" err="1" smtClean="0"/>
              <a:t>ed</a:t>
            </a:r>
            <a:endParaRPr lang="cs-CZ" b="1" dirty="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endParaRPr lang="cs-CZ" b="1" dirty="0" smtClean="0">
              <a:solidFill>
                <a:srgbClr val="00B0F0"/>
              </a:solidFill>
            </a:endParaRPr>
          </a:p>
          <a:p>
            <a:pPr lvl="0"/>
            <a:r>
              <a:rPr lang="en-US" b="1" dirty="0" err="1" smtClean="0">
                <a:solidFill>
                  <a:srgbClr val="00B0F0"/>
                </a:solidFill>
              </a:rPr>
              <a:t>Samohláska</a:t>
            </a:r>
            <a:r>
              <a:rPr lang="en-US" b="1" dirty="0" smtClean="0">
                <a:solidFill>
                  <a:srgbClr val="00B0F0"/>
                </a:solidFill>
              </a:rPr>
              <a:t> –y +</a:t>
            </a:r>
            <a:r>
              <a:rPr lang="en-US" b="1" dirty="0" err="1" smtClean="0">
                <a:solidFill>
                  <a:srgbClr val="00B0F0"/>
                </a:solidFill>
              </a:rPr>
              <a:t>ed</a:t>
            </a:r>
            <a:endParaRPr lang="cs-CZ" b="1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en-US" dirty="0" smtClean="0"/>
              <a:t>I  </a:t>
            </a:r>
            <a:r>
              <a:rPr lang="cs-CZ" dirty="0" smtClean="0"/>
              <a:t>play</a:t>
            </a:r>
            <a:r>
              <a:rPr lang="en-US" dirty="0" smtClean="0"/>
              <a:t> +</a:t>
            </a:r>
            <a:r>
              <a:rPr lang="en-US" dirty="0" err="1" smtClean="0"/>
              <a:t>ed</a:t>
            </a:r>
            <a:r>
              <a:rPr lang="en-US" dirty="0" smtClean="0"/>
              <a:t>            I </a:t>
            </a:r>
            <a:r>
              <a:rPr lang="cs-CZ" dirty="0" err="1" smtClean="0"/>
              <a:t>pla</a:t>
            </a:r>
            <a:r>
              <a:rPr lang="en-US" dirty="0" err="1" smtClean="0"/>
              <a:t>yed</a:t>
            </a:r>
            <a:r>
              <a:rPr lang="en-US" dirty="0" smtClean="0"/>
              <a:t>    </a:t>
            </a:r>
            <a:r>
              <a:rPr lang="en-US" b="1" dirty="0" smtClean="0">
                <a:solidFill>
                  <a:srgbClr val="00B0F0"/>
                </a:solidFill>
              </a:rPr>
              <a:t>NEMĚKČÍME</a:t>
            </a:r>
            <a:r>
              <a:rPr lang="en-US" dirty="0" smtClean="0"/>
              <a:t> !</a:t>
            </a:r>
            <a:endParaRPr lang="cs-CZ" dirty="0" smtClean="0"/>
          </a:p>
          <a:p>
            <a:pPr marL="0" indent="0">
              <a:buNone/>
            </a:pPr>
            <a:r>
              <a:rPr lang="en-US" dirty="0" smtClean="0"/>
              <a:t> </a:t>
            </a:r>
            <a:endParaRPr lang="cs-CZ" dirty="0" smtClean="0"/>
          </a:p>
          <a:p>
            <a:pPr lvl="0"/>
            <a:r>
              <a:rPr lang="en-US" b="1" dirty="0" err="1" smtClean="0">
                <a:solidFill>
                  <a:srgbClr val="FF0066"/>
                </a:solidFill>
              </a:rPr>
              <a:t>Souhláska</a:t>
            </a:r>
            <a:r>
              <a:rPr lang="en-US" b="1" dirty="0" smtClean="0">
                <a:solidFill>
                  <a:srgbClr val="FF0066"/>
                </a:solidFill>
              </a:rPr>
              <a:t> – y +</a:t>
            </a:r>
            <a:r>
              <a:rPr lang="en-US" b="1" dirty="0" err="1" smtClean="0">
                <a:solidFill>
                  <a:srgbClr val="FF0066"/>
                </a:solidFill>
              </a:rPr>
              <a:t>ed</a:t>
            </a:r>
            <a:endParaRPr lang="cs-CZ" b="1" dirty="0" smtClean="0">
              <a:solidFill>
                <a:srgbClr val="FF0066"/>
              </a:solidFill>
            </a:endParaRPr>
          </a:p>
          <a:p>
            <a:pPr marL="0" indent="0">
              <a:buNone/>
            </a:pPr>
            <a:r>
              <a:rPr lang="en-US" dirty="0" smtClean="0"/>
              <a:t>I study +</a:t>
            </a:r>
            <a:r>
              <a:rPr lang="en-US" dirty="0" err="1" smtClean="0"/>
              <a:t>ed</a:t>
            </a:r>
            <a:r>
              <a:rPr lang="en-US" dirty="0" smtClean="0"/>
              <a:t>           I stud</a:t>
            </a:r>
            <a:r>
              <a:rPr lang="en-US" b="1" dirty="0" smtClean="0">
                <a:solidFill>
                  <a:srgbClr val="FF0066"/>
                </a:solidFill>
              </a:rPr>
              <a:t>i</a:t>
            </a:r>
            <a:r>
              <a:rPr lang="en-US" dirty="0" smtClean="0"/>
              <a:t>ed     </a:t>
            </a:r>
            <a:r>
              <a:rPr lang="en-US" b="1" dirty="0" smtClean="0">
                <a:solidFill>
                  <a:srgbClr val="FF0066"/>
                </a:solidFill>
              </a:rPr>
              <a:t>MĚKČÍME</a:t>
            </a:r>
            <a:r>
              <a:rPr lang="en-US" dirty="0" smtClean="0"/>
              <a:t>!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Past </a:t>
            </a:r>
            <a:r>
              <a:rPr lang="cs-CZ" dirty="0" err="1" smtClean="0"/>
              <a:t>Participle</a:t>
            </a:r>
            <a:r>
              <a:rPr lang="cs-CZ" dirty="0" smtClean="0"/>
              <a:t> </a:t>
            </a:r>
            <a:r>
              <a:rPr lang="cs-CZ" dirty="0" err="1" smtClean="0"/>
              <a:t>Irregular</a:t>
            </a:r>
            <a:r>
              <a:rPr lang="cs-CZ" dirty="0" smtClean="0"/>
              <a:t> </a:t>
            </a:r>
            <a:r>
              <a:rPr lang="cs-CZ" dirty="0" err="1" smtClean="0"/>
              <a:t>Verbs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100" dirty="0" smtClean="0"/>
              <a:t>Příčestí minulé u nepravidelných sloves</a:t>
            </a:r>
            <a:endParaRPr lang="cs-CZ" sz="31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Tato slovesa se tvoří změnou kmenové souhlásky nebo nějakou jinou změnou:</a:t>
            </a:r>
          </a:p>
          <a:p>
            <a:pPr marL="0" indent="0">
              <a:buNone/>
            </a:pPr>
            <a:r>
              <a:rPr lang="cs-CZ" sz="2800" dirty="0" smtClean="0"/>
              <a:t>    I go           I </a:t>
            </a:r>
            <a:r>
              <a:rPr lang="cs-CZ" sz="2800" dirty="0" err="1" smtClean="0"/>
              <a:t>gone</a:t>
            </a:r>
            <a:endParaRPr lang="cs-CZ" sz="2800" dirty="0" smtClean="0"/>
          </a:p>
          <a:p>
            <a:r>
              <a:rPr lang="cs-CZ" sz="2800" dirty="0" smtClean="0"/>
              <a:t>A/ nepravidelná slovesa se všemi formami totožnými</a:t>
            </a:r>
          </a:p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71604" y="3929066"/>
          <a:ext cx="5881686" cy="16443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7686"/>
                <a:gridCol w="2032000"/>
                <a:gridCol w="2032000"/>
              </a:tblGrid>
              <a:tr h="531802">
                <a:tc>
                  <a:txBody>
                    <a:bodyPr/>
                    <a:lstStyle/>
                    <a:p>
                      <a:r>
                        <a:rPr lang="cs-CZ" dirty="0" smtClean="0"/>
                        <a:t>infinitive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dirty="0" err="1" smtClean="0"/>
                        <a:t>simple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dirty="0" err="1" smtClean="0"/>
                        <a:t>participle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set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cost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cost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cost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put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put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put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Přímá spojovací šipka 5"/>
          <p:cNvCxnSpPr/>
          <p:nvPr/>
        </p:nvCxnSpPr>
        <p:spPr>
          <a:xfrm>
            <a:off x="1547664" y="2852936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643602"/>
          </a:xfrm>
        </p:spPr>
        <p:txBody>
          <a:bodyPr>
            <a:normAutofit/>
          </a:bodyPr>
          <a:lstStyle/>
          <a:p>
            <a:r>
              <a:rPr lang="cs-CZ" dirty="0" smtClean="0"/>
              <a:t>B/ nepravidelná slovesa se stejnou  </a:t>
            </a:r>
            <a:r>
              <a:rPr lang="cs-CZ" b="1" dirty="0" smtClean="0"/>
              <a:t>2 .a 3.</a:t>
            </a:r>
            <a:r>
              <a:rPr lang="cs-CZ" dirty="0" smtClean="0"/>
              <a:t>formou ( past </a:t>
            </a:r>
            <a:r>
              <a:rPr lang="cs-CZ" dirty="0" err="1" smtClean="0"/>
              <a:t>simple</a:t>
            </a:r>
            <a:r>
              <a:rPr lang="cs-CZ" dirty="0" smtClean="0"/>
              <a:t> a past </a:t>
            </a:r>
            <a:r>
              <a:rPr lang="cs-CZ" dirty="0" err="1" smtClean="0"/>
              <a:t>participle</a:t>
            </a:r>
            <a:r>
              <a:rPr lang="cs-CZ" dirty="0" smtClean="0"/>
              <a:t>)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11415314"/>
              </p:ext>
            </p:extLst>
          </p:nvPr>
        </p:nvGraphicFramePr>
        <p:xfrm>
          <a:off x="1357290" y="2428868"/>
          <a:ext cx="60960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infinitive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dirty="0" err="1" smtClean="0"/>
                        <a:t>simple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participle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get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got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got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say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said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said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understand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understood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understood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make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made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made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leave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left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left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meet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met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met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bring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brought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brought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txBody>
          <a:bodyPr/>
          <a:lstStyle/>
          <a:p>
            <a:r>
              <a:rPr lang="cs-CZ" dirty="0" smtClean="0"/>
              <a:t>C/ nepravidelná slovesa se </a:t>
            </a:r>
            <a:r>
              <a:rPr lang="cs-CZ" b="1" dirty="0" smtClean="0"/>
              <a:t>třemi</a:t>
            </a:r>
            <a:r>
              <a:rPr lang="cs-CZ" dirty="0" smtClean="0"/>
              <a:t> odlišnými tvary</a:t>
            </a:r>
          </a:p>
          <a:p>
            <a:endParaRPr lang="cs-CZ" dirty="0"/>
          </a:p>
          <a:p>
            <a:endParaRPr lang="cs-CZ" dirty="0" smtClean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97451592"/>
              </p:ext>
            </p:extLst>
          </p:nvPr>
        </p:nvGraphicFramePr>
        <p:xfrm>
          <a:off x="1500166" y="2571744"/>
          <a:ext cx="60960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infinitive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dirty="0" err="1" smtClean="0"/>
                        <a:t>simple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dirty="0" err="1" smtClean="0"/>
                        <a:t>participle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take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took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taken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bite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bitten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go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went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gone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fly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flew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flown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Slovesa s pravidelnými  i nepravidelnými tvary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</p:spPr>
        <p:txBody>
          <a:bodyPr/>
          <a:lstStyle/>
          <a:p>
            <a:r>
              <a:rPr lang="cs-CZ" sz="2000" dirty="0" smtClean="0"/>
              <a:t>Některá slovesa mohou být pravidelná i nepravidelná</a:t>
            </a:r>
          </a:p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33672515"/>
              </p:ext>
            </p:extLst>
          </p:nvPr>
        </p:nvGraphicFramePr>
        <p:xfrm>
          <a:off x="1428729" y="1714488"/>
          <a:ext cx="6072231" cy="475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4077"/>
                <a:gridCol w="2024077"/>
                <a:gridCol w="2024077"/>
              </a:tblGrid>
              <a:tr h="359459">
                <a:tc>
                  <a:txBody>
                    <a:bodyPr/>
                    <a:lstStyle/>
                    <a:p>
                      <a:r>
                        <a:rPr lang="cs-CZ" dirty="0" smtClean="0"/>
                        <a:t>infinitive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simple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dirty="0" err="1" smtClean="0"/>
                        <a:t>participle</a:t>
                      </a:r>
                      <a:endParaRPr lang="cs-CZ" dirty="0"/>
                    </a:p>
                  </a:txBody>
                  <a:tcPr/>
                </a:tc>
              </a:tr>
              <a:tr h="359459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burn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burnt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burnt</a:t>
                      </a:r>
                      <a:endParaRPr lang="cs-CZ" dirty="0"/>
                    </a:p>
                  </a:txBody>
                  <a:tcPr/>
                </a:tc>
              </a:tr>
              <a:tr h="359459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burn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burned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burned</a:t>
                      </a:r>
                      <a:endParaRPr lang="cs-CZ" dirty="0"/>
                    </a:p>
                  </a:txBody>
                  <a:tcPr/>
                </a:tc>
              </a:tr>
              <a:tr h="359459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dream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dreamt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dreamt</a:t>
                      </a:r>
                      <a:endParaRPr lang="cs-CZ" dirty="0"/>
                    </a:p>
                  </a:txBody>
                  <a:tcPr/>
                </a:tc>
              </a:tr>
              <a:tr h="359459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dream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dreamed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dreamed</a:t>
                      </a:r>
                      <a:endParaRPr lang="cs-CZ" dirty="0"/>
                    </a:p>
                  </a:txBody>
                  <a:tcPr/>
                </a:tc>
              </a:tr>
              <a:tr h="359459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lean</a:t>
                      </a:r>
                      <a:r>
                        <a:rPr lang="cs-CZ" dirty="0" smtClean="0"/>
                        <a:t> (naklonit)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leant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leant</a:t>
                      </a:r>
                      <a:endParaRPr lang="cs-CZ" dirty="0"/>
                    </a:p>
                  </a:txBody>
                  <a:tcPr/>
                </a:tc>
              </a:tr>
              <a:tr h="359459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lean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leaned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leaned</a:t>
                      </a:r>
                      <a:endParaRPr lang="cs-CZ" dirty="0"/>
                    </a:p>
                  </a:txBody>
                  <a:tcPr/>
                </a:tc>
              </a:tr>
              <a:tr h="359459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smell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smelt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smelt</a:t>
                      </a:r>
                      <a:endParaRPr lang="cs-CZ" dirty="0"/>
                    </a:p>
                  </a:txBody>
                  <a:tcPr/>
                </a:tc>
              </a:tr>
              <a:tr h="359459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smelled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smelled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smelled</a:t>
                      </a:r>
                      <a:endParaRPr lang="cs-CZ" dirty="0"/>
                    </a:p>
                  </a:txBody>
                  <a:tcPr/>
                </a:tc>
              </a:tr>
              <a:tr h="359459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learn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learnt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learnt</a:t>
                      </a:r>
                      <a:endParaRPr lang="cs-CZ" dirty="0"/>
                    </a:p>
                  </a:txBody>
                  <a:tcPr/>
                </a:tc>
              </a:tr>
              <a:tr h="359459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learn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learned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learned</a:t>
                      </a:r>
                      <a:endParaRPr lang="cs-CZ" dirty="0"/>
                    </a:p>
                  </a:txBody>
                  <a:tcPr/>
                </a:tc>
              </a:tr>
              <a:tr h="359459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spill</a:t>
                      </a:r>
                      <a:r>
                        <a:rPr lang="cs-CZ" dirty="0" smtClean="0"/>
                        <a:t> (rozlít,vylít)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spilt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spilt</a:t>
                      </a:r>
                      <a:endParaRPr lang="cs-CZ" dirty="0"/>
                    </a:p>
                  </a:txBody>
                  <a:tcPr/>
                </a:tc>
              </a:tr>
              <a:tr h="359459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spill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spilled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spilled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cs-CZ" sz="2000" dirty="0" smtClean="0"/>
              <a:t>Doplň do tabulky obdobná slovesa končící na - </a:t>
            </a:r>
            <a:r>
              <a:rPr lang="cs-CZ" sz="2000" b="1" dirty="0" smtClean="0"/>
              <a:t>UGHT</a:t>
            </a:r>
            <a:endParaRPr lang="cs-CZ" sz="2000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infinitive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Český význam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dirty="0" err="1" smtClean="0"/>
                        <a:t>simple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dirty="0" err="1" smtClean="0"/>
                        <a:t>participle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think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myslet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thought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thought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bring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Možná řešení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83248330"/>
              </p:ext>
            </p:extLst>
          </p:nvPr>
        </p:nvGraphicFramePr>
        <p:xfrm>
          <a:off x="457200" y="1600200"/>
          <a:ext cx="8229600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infinitive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Český význam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simple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dirty="0" err="1" smtClean="0"/>
                        <a:t>participle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think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myslet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thought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thought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bring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přinést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brought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brought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buy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koupit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bought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bought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teach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učit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taught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taught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catch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chytit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caught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caught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fight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bojovat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fought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fought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cs-CZ" sz="2400" dirty="0" smtClean="0"/>
              <a:t>Slovesa se </a:t>
            </a:r>
            <a:r>
              <a:rPr lang="cs-CZ" sz="2400" b="1" dirty="0" smtClean="0"/>
              <a:t>2</a:t>
            </a:r>
            <a:r>
              <a:rPr lang="cs-CZ" sz="2400" dirty="0" smtClean="0"/>
              <a:t> stejnými tvary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r>
              <a:rPr lang="cs-CZ" sz="2000" dirty="0" smtClean="0"/>
              <a:t>Doplňte další příklady</a:t>
            </a:r>
          </a:p>
          <a:p>
            <a:endParaRPr lang="cs-CZ" sz="20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475656" y="1340767"/>
          <a:ext cx="6552728" cy="14537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8182"/>
                <a:gridCol w="1638182"/>
                <a:gridCol w="1638182"/>
                <a:gridCol w="1638182"/>
              </a:tblGrid>
              <a:tr h="673437">
                <a:tc>
                  <a:txBody>
                    <a:bodyPr/>
                    <a:lstStyle/>
                    <a:p>
                      <a:r>
                        <a:rPr lang="cs-CZ" dirty="0" smtClean="0"/>
                        <a:t>infinitive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Český</a:t>
                      </a:r>
                      <a:r>
                        <a:rPr lang="cs-CZ" baseline="0" dirty="0" smtClean="0"/>
                        <a:t> význam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dirty="0" err="1" smtClean="0"/>
                        <a:t>simple</a:t>
                      </a:r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dirty="0" err="1" smtClean="0"/>
                        <a:t>participle</a:t>
                      </a:r>
                      <a:endParaRPr lang="cs-CZ" dirty="0"/>
                    </a:p>
                  </a:txBody>
                  <a:tcPr/>
                </a:tc>
              </a:tr>
              <a:tr h="390166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buil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d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stavět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buil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buil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9016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664" y="3284984"/>
          <a:ext cx="6336704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176"/>
                <a:gridCol w="1584176"/>
                <a:gridCol w="1584176"/>
                <a:gridCol w="158417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infinitive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Český význam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dirty="0" err="1" smtClean="0"/>
                        <a:t>simple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dirty="0" err="1" smtClean="0"/>
                        <a:t>participle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burn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hořet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burn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burn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learn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učit se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learn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learn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/>
          </a:bodyPr>
          <a:lstStyle/>
          <a:p>
            <a:r>
              <a:rPr lang="cs-CZ" sz="2400" dirty="0" smtClean="0"/>
              <a:t>Slovesa se </a:t>
            </a:r>
            <a:r>
              <a:rPr lang="cs-CZ" sz="2400" b="1" dirty="0" smtClean="0"/>
              <a:t>2</a:t>
            </a:r>
            <a:r>
              <a:rPr lang="cs-CZ" sz="2400" dirty="0" smtClean="0"/>
              <a:t> stejnými tvary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r>
              <a:rPr lang="cs-CZ" sz="2000" dirty="0" smtClean="0"/>
              <a:t>Doplňte další příklady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24000" y="1449924"/>
          <a:ext cx="6432376" cy="31830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8094"/>
                <a:gridCol w="1608094"/>
                <a:gridCol w="1608094"/>
                <a:gridCol w="1608094"/>
              </a:tblGrid>
              <a:tr h="622716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intinitive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Český význam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dirty="0" err="1" smtClean="0"/>
                        <a:t>simple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dirty="0" err="1" smtClean="0"/>
                        <a:t>participle</a:t>
                      </a:r>
                      <a:endParaRPr lang="cs-CZ" dirty="0"/>
                    </a:p>
                  </a:txBody>
                  <a:tcPr/>
                </a:tc>
              </a:tr>
              <a:tr h="36078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Leave</a:t>
                      </a:r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Odejít,opustit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left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left</a:t>
                      </a:r>
                      <a:endParaRPr lang="cs-CZ" dirty="0"/>
                    </a:p>
                  </a:txBody>
                  <a:tcPr/>
                </a:tc>
              </a:tr>
              <a:tr h="360780">
                <a:tc>
                  <a:txBody>
                    <a:bodyPr/>
                    <a:lstStyle/>
                    <a:p>
                      <a:r>
                        <a:rPr lang="cs-CZ" dirty="0" smtClean="0"/>
                        <a:t>lose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ztratit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lost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lost</a:t>
                      </a:r>
                      <a:endParaRPr lang="cs-CZ" dirty="0"/>
                    </a:p>
                  </a:txBody>
                  <a:tcPr/>
                </a:tc>
              </a:tr>
              <a:tr h="36078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6078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6078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6078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6078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/>
          </a:bodyPr>
          <a:lstStyle/>
          <a:p>
            <a:r>
              <a:rPr lang="cs-CZ" sz="1800" dirty="0" smtClean="0"/>
              <a:t>Možná řešení</a:t>
            </a:r>
            <a:endParaRPr lang="cs-CZ" sz="18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67544" y="1052736"/>
          <a:ext cx="82296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infinitive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Český</a:t>
                      </a:r>
                      <a:r>
                        <a:rPr lang="cs-CZ" baseline="0" dirty="0" smtClean="0"/>
                        <a:t> význam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dirty="0" err="1" smtClean="0"/>
                        <a:t>simple</a:t>
                      </a:r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dirty="0" err="1" smtClean="0"/>
                        <a:t>participle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buil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d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stavět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buil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built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send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poslat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sent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sent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683568" y="2996953"/>
          <a:ext cx="8064896" cy="33799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2016224"/>
                <a:gridCol w="2016224"/>
                <a:gridCol w="2016224"/>
              </a:tblGrid>
              <a:tr h="668567">
                <a:tc>
                  <a:txBody>
                    <a:bodyPr/>
                    <a:lstStyle/>
                    <a:p>
                      <a:r>
                        <a:rPr lang="cs-CZ" dirty="0" smtClean="0"/>
                        <a:t>infinitive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Český význam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dirty="0" err="1" smtClean="0"/>
                        <a:t>simple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dirty="0" err="1" smtClean="0"/>
                        <a:t>participle</a:t>
                      </a:r>
                      <a:endParaRPr lang="cs-CZ" dirty="0"/>
                    </a:p>
                  </a:txBody>
                  <a:tcPr/>
                </a:tc>
              </a:tr>
              <a:tr h="387344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burn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hořet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burn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burn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87344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learn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učit se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learn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learn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87344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mean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mínit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meant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meant</a:t>
                      </a:r>
                      <a:endParaRPr lang="cs-CZ" dirty="0"/>
                    </a:p>
                  </a:txBody>
                  <a:tcPr/>
                </a:tc>
              </a:tr>
              <a:tr h="387344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keep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držet,chovat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kept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kept</a:t>
                      </a:r>
                      <a:endParaRPr lang="cs-CZ" dirty="0"/>
                    </a:p>
                  </a:txBody>
                  <a:tcPr/>
                </a:tc>
              </a:tr>
              <a:tr h="387344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smell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cítit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smelt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smelt</a:t>
                      </a:r>
                      <a:endParaRPr lang="cs-CZ" dirty="0"/>
                    </a:p>
                  </a:txBody>
                  <a:tcPr/>
                </a:tc>
              </a:tr>
              <a:tr h="387344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spell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hláskovat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spelt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spelt</a:t>
                      </a:r>
                      <a:endParaRPr lang="cs-CZ" dirty="0"/>
                    </a:p>
                  </a:txBody>
                  <a:tcPr/>
                </a:tc>
              </a:tr>
              <a:tr h="387344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sweep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zametat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swept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swept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intinitive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Český význam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dirty="0" err="1" smtClean="0"/>
                        <a:t>simple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dirty="0" err="1" smtClean="0"/>
                        <a:t>participle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Leave</a:t>
                      </a:r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Odejít,opustit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left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left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lose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ztratit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lost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lost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dig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kopat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dug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dug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have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mít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had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had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pay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platit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paid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paid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say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říci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said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said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make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vyrábět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made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made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/>
          </a:bodyPr>
          <a:lstStyle/>
          <a:p>
            <a:r>
              <a:rPr lang="cs-CZ" sz="2400" dirty="0" smtClean="0"/>
              <a:t>Slovesa se </a:t>
            </a:r>
            <a:r>
              <a:rPr lang="cs-CZ" sz="2400" b="1" dirty="0" smtClean="0"/>
              <a:t>3</a:t>
            </a:r>
            <a:r>
              <a:rPr lang="cs-CZ" sz="2400" dirty="0" smtClean="0"/>
              <a:t> různými tvary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r>
              <a:rPr lang="cs-CZ" sz="2000" dirty="0" smtClean="0"/>
              <a:t>Končí na nosové </a:t>
            </a:r>
            <a:r>
              <a:rPr lang="en-US" sz="2000" dirty="0" smtClean="0"/>
              <a:t>[</a:t>
            </a:r>
            <a:r>
              <a:rPr lang="en-US" sz="2000" b="1" dirty="0" smtClean="0"/>
              <a:t>m</a:t>
            </a:r>
            <a:r>
              <a:rPr lang="en-US" sz="2000" dirty="0" smtClean="0"/>
              <a:t>],[</a:t>
            </a:r>
            <a:r>
              <a:rPr lang="en-US" sz="2000" b="1" dirty="0" smtClean="0"/>
              <a:t>n</a:t>
            </a:r>
            <a:r>
              <a:rPr lang="en-US" sz="2000" dirty="0" smtClean="0"/>
              <a:t>]</a:t>
            </a:r>
            <a:r>
              <a:rPr lang="cs-CZ" sz="2000" dirty="0" smtClean="0"/>
              <a:t>, </a:t>
            </a:r>
            <a:r>
              <a:rPr lang="en-US" sz="2000" dirty="0" smtClean="0"/>
              <a:t> </a:t>
            </a:r>
            <a:r>
              <a:rPr lang="cs-CZ" sz="2000" dirty="0" smtClean="0"/>
              <a:t>n</a:t>
            </a:r>
            <a:r>
              <a:rPr lang="en-US" sz="2000" dirty="0" err="1" smtClean="0"/>
              <a:t>emaj</a:t>
            </a:r>
            <a:r>
              <a:rPr lang="cs-CZ" sz="2000" dirty="0" smtClean="0"/>
              <a:t>í</a:t>
            </a:r>
            <a:r>
              <a:rPr lang="en-US" sz="2000" dirty="0" smtClean="0"/>
              <a:t> </a:t>
            </a:r>
            <a:r>
              <a:rPr lang="en-US" sz="2000" dirty="0" err="1" smtClean="0"/>
              <a:t>ve</a:t>
            </a:r>
            <a:r>
              <a:rPr lang="en-US" sz="2000" dirty="0" smtClean="0"/>
              <a:t> t</a:t>
            </a:r>
            <a:r>
              <a:rPr lang="cs-CZ" sz="2000" dirty="0" smtClean="0"/>
              <a:t>ř</a:t>
            </a:r>
            <a:r>
              <a:rPr lang="en-US" sz="2000" dirty="0" smtClean="0"/>
              <a:t>et</a:t>
            </a:r>
            <a:r>
              <a:rPr lang="cs-CZ" sz="2000" dirty="0" smtClean="0"/>
              <a:t>í</a:t>
            </a:r>
            <a:r>
              <a:rPr lang="en-US" sz="2000" dirty="0" smtClean="0"/>
              <a:t>m </a:t>
            </a:r>
            <a:r>
              <a:rPr lang="en-US" sz="2000" dirty="0" err="1" smtClean="0"/>
              <a:t>tvaru</a:t>
            </a:r>
            <a:r>
              <a:rPr lang="en-US" sz="2000" dirty="0" smtClean="0"/>
              <a:t> </a:t>
            </a:r>
            <a:r>
              <a:rPr lang="cs-CZ" sz="2000" dirty="0" smtClean="0"/>
              <a:t>–</a:t>
            </a:r>
            <a:r>
              <a:rPr lang="en-US" sz="2000" dirty="0" smtClean="0"/>
              <a:t>n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       </a:t>
            </a:r>
            <a:r>
              <a:rPr lang="cs-CZ" sz="1800" dirty="0" smtClean="0"/>
              <a:t>Doplň další příklady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971600" y="2348880"/>
          <a:ext cx="6264696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6174"/>
                <a:gridCol w="1566174"/>
                <a:gridCol w="1566174"/>
                <a:gridCol w="156617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infinitive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Český význam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dirty="0" err="1" smtClean="0"/>
                        <a:t>simple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dirty="0" err="1" smtClean="0"/>
                        <a:t>participle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swim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plavat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sw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a</a:t>
                      </a:r>
                      <a:r>
                        <a:rPr lang="cs-CZ" dirty="0" err="1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sw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u</a:t>
                      </a:r>
                      <a:r>
                        <a:rPr lang="cs-CZ" dirty="0" err="1" smtClean="0"/>
                        <a:t>m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/>
          </a:bodyPr>
          <a:lstStyle/>
          <a:p>
            <a:r>
              <a:rPr lang="cs-CZ" sz="2000" dirty="0" smtClean="0"/>
              <a:t>Možná řešení</a:t>
            </a:r>
            <a:endParaRPr lang="cs-CZ" sz="20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395536" y="908720"/>
          <a:ext cx="82296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infinitive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Český význam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dirty="0" err="1" smtClean="0"/>
                        <a:t>simple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dirty="0" err="1" smtClean="0"/>
                        <a:t>participle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swim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plavat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swam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Swum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begin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začít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began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begun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drink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pít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drank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drunk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ring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zvonit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rang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rung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sing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zpívat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sang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sung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cs-CZ" sz="2200" dirty="0" smtClean="0"/>
              <a:t>Slovesa se </a:t>
            </a:r>
            <a:r>
              <a:rPr lang="cs-CZ" sz="2200" b="1" dirty="0" smtClean="0"/>
              <a:t>3</a:t>
            </a:r>
            <a:r>
              <a:rPr lang="cs-CZ" sz="2200" dirty="0" smtClean="0"/>
              <a:t> různými tvary </a:t>
            </a:r>
            <a:r>
              <a:rPr lang="cs-CZ" sz="2400" dirty="0" smtClean="0"/>
              <a:t>a ve třetím mají vždy </a:t>
            </a:r>
            <a:r>
              <a:rPr lang="cs-CZ" sz="2800" dirty="0" smtClean="0"/>
              <a:t>-n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r>
              <a:rPr lang="cs-CZ" sz="2000" dirty="0" smtClean="0"/>
              <a:t>Uveď další příklady</a:t>
            </a:r>
            <a:endParaRPr lang="cs-CZ" sz="20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971600" y="1700812"/>
          <a:ext cx="6768752" cy="40496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2188"/>
                <a:gridCol w="1692188"/>
                <a:gridCol w="1692188"/>
                <a:gridCol w="1692188"/>
              </a:tblGrid>
              <a:tr h="651667">
                <a:tc>
                  <a:txBody>
                    <a:bodyPr/>
                    <a:lstStyle/>
                    <a:p>
                      <a:r>
                        <a:rPr lang="cs-CZ" dirty="0" smtClean="0"/>
                        <a:t>infinitive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Český význam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dirty="0" err="1" smtClean="0"/>
                        <a:t>simple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dirty="0" err="1" smtClean="0"/>
                        <a:t>participle</a:t>
                      </a:r>
                      <a:endParaRPr lang="cs-CZ" dirty="0"/>
                    </a:p>
                  </a:txBody>
                  <a:tcPr/>
                </a:tc>
              </a:tr>
              <a:tr h="377553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see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vidět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saw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see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n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7553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eat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jíst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ate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eaten</a:t>
                      </a:r>
                      <a:endParaRPr lang="cs-CZ" dirty="0"/>
                    </a:p>
                  </a:txBody>
                  <a:tcPr/>
                </a:tc>
              </a:tr>
              <a:tr h="37755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755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755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755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755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755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755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cs-CZ" sz="2400" dirty="0" smtClean="0"/>
              <a:t>Možná řešení</a:t>
            </a:r>
            <a:endParaRPr lang="cs-CZ" sz="24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539552" y="2132856"/>
          <a:ext cx="8229600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269962">
                <a:tc>
                  <a:txBody>
                    <a:bodyPr/>
                    <a:lstStyle/>
                    <a:p>
                      <a:r>
                        <a:rPr lang="cs-CZ" dirty="0" smtClean="0"/>
                        <a:t>infinitive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Český význam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dirty="0" err="1" smtClean="0"/>
                        <a:t>simple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Past </a:t>
                      </a:r>
                      <a:r>
                        <a:rPr lang="cs-CZ" dirty="0" err="1" smtClean="0"/>
                        <a:t>participle</a:t>
                      </a:r>
                      <a:endParaRPr lang="cs-CZ" dirty="0"/>
                    </a:p>
                  </a:txBody>
                  <a:tcPr/>
                </a:tc>
              </a:tr>
              <a:tr h="269962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see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vidět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saw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see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n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269962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eat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jíst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ate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eaten</a:t>
                      </a:r>
                      <a:endParaRPr lang="cs-CZ" dirty="0"/>
                    </a:p>
                  </a:txBody>
                  <a:tcPr/>
                </a:tc>
              </a:tr>
              <a:tr h="269962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draw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řídit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drew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driven</a:t>
                      </a:r>
                      <a:endParaRPr lang="cs-CZ" dirty="0"/>
                    </a:p>
                  </a:txBody>
                  <a:tcPr/>
                </a:tc>
              </a:tr>
              <a:tr h="269962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ride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řídit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rode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riden</a:t>
                      </a:r>
                      <a:endParaRPr lang="cs-CZ" dirty="0"/>
                    </a:p>
                  </a:txBody>
                  <a:tcPr/>
                </a:tc>
              </a:tr>
              <a:tr h="269962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know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znát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knew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known</a:t>
                      </a:r>
                      <a:endParaRPr lang="cs-CZ" dirty="0"/>
                    </a:p>
                  </a:txBody>
                  <a:tcPr/>
                </a:tc>
              </a:tr>
              <a:tr h="269962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fall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padat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fell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fallen</a:t>
                      </a:r>
                      <a:endParaRPr lang="cs-CZ" dirty="0"/>
                    </a:p>
                  </a:txBody>
                  <a:tcPr/>
                </a:tc>
              </a:tr>
              <a:tr h="269962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give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dát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gave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given</a:t>
                      </a:r>
                      <a:endParaRPr lang="cs-CZ" dirty="0"/>
                    </a:p>
                  </a:txBody>
                  <a:tcPr/>
                </a:tc>
              </a:tr>
              <a:tr h="269962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fly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letět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flew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flown</a:t>
                      </a:r>
                      <a:endParaRPr lang="cs-CZ" dirty="0"/>
                    </a:p>
                  </a:txBody>
                  <a:tcPr/>
                </a:tc>
              </a:tr>
              <a:tr h="269962">
                <a:tc>
                  <a:txBody>
                    <a:bodyPr/>
                    <a:lstStyle/>
                    <a:p>
                      <a:r>
                        <a:rPr lang="cs-CZ" dirty="0" smtClean="0"/>
                        <a:t>bite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kousat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bitten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514</TotalTime>
  <Words>749</Words>
  <Application>Microsoft Office PowerPoint</Application>
  <PresentationFormat>Předvádění na obrazovce (4:3)</PresentationFormat>
  <Paragraphs>403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Motiv sady Office</vt:lpstr>
      <vt:lpstr>Snímek 1</vt:lpstr>
      <vt:lpstr>Anotace</vt:lpstr>
      <vt:lpstr>Snímek 3</vt:lpstr>
      <vt:lpstr>Snímek 4</vt:lpstr>
      <vt:lpstr>Snímek 5</vt:lpstr>
      <vt:lpstr>Pravopisné zvláštnosti  (spelling)</vt:lpstr>
      <vt:lpstr>Snímek 7</vt:lpstr>
      <vt:lpstr>B/ Pravopis  u pravidelných sloves končících na  - y +ed</vt:lpstr>
      <vt:lpstr>Past Participle Irregular Verbs Příčestí minulé u nepravidelných sloves</vt:lpstr>
      <vt:lpstr>Snímek 10</vt:lpstr>
      <vt:lpstr>Snímek 11</vt:lpstr>
      <vt:lpstr>Slovesa s pravidelnými  i nepravidelnými tvary</vt:lpstr>
      <vt:lpstr>Doplň do tabulky obdobná slovesa končící na - UGHT</vt:lpstr>
      <vt:lpstr>Možná řešení</vt:lpstr>
      <vt:lpstr>Slovesa se 2 stejnými tvary</vt:lpstr>
      <vt:lpstr>Slovesa se 2 stejnými tvary</vt:lpstr>
      <vt:lpstr>Možná řešení</vt:lpstr>
      <vt:lpstr>Snímek 18</vt:lpstr>
      <vt:lpstr>Slovesa se 3 různými tvary</vt:lpstr>
      <vt:lpstr>Možná řešení</vt:lpstr>
      <vt:lpstr>Slovesa se 3 různými tvary a ve třetím mají vždy -n</vt:lpstr>
      <vt:lpstr>Možná řešení</vt:lpstr>
    </vt:vector>
  </TitlesOfParts>
  <Company>ZŠ Uh.Ostroh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ZŠ Uh.Ostroh</dc:creator>
  <cp:lastModifiedBy>ZŠ Uh.Ostroh</cp:lastModifiedBy>
  <cp:revision>24</cp:revision>
  <dcterms:created xsi:type="dcterms:W3CDTF">2011-12-06T11:48:45Z</dcterms:created>
  <dcterms:modified xsi:type="dcterms:W3CDTF">2011-12-16T14:01:57Z</dcterms:modified>
</cp:coreProperties>
</file>