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0" r:id="rId4"/>
    <p:sldId id="278" r:id="rId5"/>
    <p:sldId id="279" r:id="rId6"/>
    <p:sldId id="272" r:id="rId7"/>
    <p:sldId id="271" r:id="rId8"/>
    <p:sldId id="274" r:id="rId9"/>
    <p:sldId id="275" r:id="rId10"/>
    <p:sldId id="273" r:id="rId11"/>
    <p:sldId id="27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66" d="100"/>
          <a:sy n="66" d="100"/>
        </p:scale>
        <p:origin x="-150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3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710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507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392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59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454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89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72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440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127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78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28304-BDD4-42C1-8CD5-9EC218FDE3EB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84554-8C9B-4309-B6B3-765C4CD4DE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114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gif"/><Relationship Id="rId7" Type="http://schemas.openxmlformats.org/officeDocument/2006/relationships/image" Target="../media/image2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536982"/>
              </p:ext>
            </p:extLst>
          </p:nvPr>
        </p:nvGraphicFramePr>
        <p:xfrm>
          <a:off x="457200" y="1628800"/>
          <a:ext cx="7931224" cy="4771900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434734"/>
                <a:gridCol w="5496490"/>
              </a:tblGrid>
              <a:tr h="40344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1" kern="120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EU_42_sada1_22_M_Souhvězdí 1_Cup      </a:t>
                      </a:r>
                      <a:endParaRPr lang="cs-CZ" sz="14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škola, Základní škola a Mateřská škola, Karviná, p. o.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Bc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Kateřina Cuperová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52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Prostřednictvím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žáci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získají reálnou představu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 prostorových tělesech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oblast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kern="120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Geometrie </a:t>
                      </a:r>
                      <a:r>
                        <a:rPr lang="cs-CZ" sz="120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 rovině a v prostoru</a:t>
                      </a:r>
                      <a:endParaRPr lang="cs-CZ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oblast/téma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Geometrie v prostoru/Základní útvary v prostoru</a:t>
                      </a:r>
                      <a:endParaRPr lang="cs-CZ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1200" dirty="0" smtClean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poznat a určovat geometrická tělesa v prostoru </a:t>
                      </a:r>
                    </a:p>
                  </a:txBody>
                  <a:tcPr marL="68580" marR="68580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Koule,</a:t>
                      </a:r>
                      <a:r>
                        <a:rPr lang="cs-CZ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polokoule, hvězdárna, hvězda, slunce, planeta, souhvězdí</a:t>
                      </a:r>
                      <a:endParaRPr lang="cs-CZ" sz="12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Druh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učebního materiálu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PPT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Typ </a:t>
                      </a: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vzdělávání, 1. ročník Praktické školy jednoleté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9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cs-CZ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4.  2013                         </a:t>
                      </a:r>
                      <a:r>
                        <a:rPr lang="cs-CZ" sz="12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Třída: I. PRŠ 1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9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b="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Obrázky: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  <a:hlinkClick r:id="rId2"/>
                        </a:rPr>
                        <a:t>http://office.microsoft.com/cs-cz/</a:t>
                      </a:r>
                      <a:r>
                        <a:rPr lang="cs-CZ" sz="1200" b="0" baseline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i oxeroxované z 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knihy: Co se děje v noci – </a:t>
                      </a:r>
                      <a:r>
                        <a:rPr lang="cs-CZ" sz="1200" b="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Sally</a:t>
                      </a:r>
                      <a:r>
                        <a:rPr lang="cs-CZ" sz="1200" b="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="0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Tangholmová</a:t>
                      </a:r>
                      <a:endParaRPr lang="cs-CZ" sz="1200" b="0" dirty="0" smtClean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5089"/>
            <a:ext cx="6138728" cy="1008112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058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367240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Koule</a:t>
            </a:r>
            <a:r>
              <a:rPr lang="cs-CZ" dirty="0"/>
              <a:t> </a:t>
            </a:r>
          </a:p>
          <a:p>
            <a:r>
              <a:rPr lang="cs-CZ" sz="2800" dirty="0" smtClean="0"/>
              <a:t>je</a:t>
            </a:r>
            <a:r>
              <a:rPr lang="cs-CZ" sz="2800" dirty="0"/>
              <a:t> prostorové těleso </a:t>
            </a:r>
            <a:endParaRPr lang="cs-CZ" sz="2800" dirty="0" smtClean="0"/>
          </a:p>
          <a:p>
            <a:r>
              <a:rPr lang="cs-CZ" sz="2800" dirty="0" smtClean="0"/>
              <a:t>tvořené</a:t>
            </a:r>
            <a:r>
              <a:rPr lang="cs-CZ" sz="2800" dirty="0"/>
              <a:t> množinou </a:t>
            </a:r>
            <a:endParaRPr lang="cs-CZ" sz="2800" dirty="0" smtClean="0"/>
          </a:p>
          <a:p>
            <a:r>
              <a:rPr lang="cs-CZ" sz="2800" dirty="0" smtClean="0"/>
              <a:t>všech</a:t>
            </a:r>
            <a:r>
              <a:rPr lang="cs-CZ" sz="2800" dirty="0"/>
              <a:t> </a:t>
            </a:r>
            <a:r>
              <a:rPr lang="cs-CZ" sz="2800" dirty="0" smtClean="0"/>
              <a:t> bodů</a:t>
            </a:r>
            <a:r>
              <a:rPr lang="cs-CZ" sz="2800" dirty="0"/>
              <a:t> </a:t>
            </a:r>
            <a:r>
              <a:rPr lang="cs-CZ" sz="2800" dirty="0" smtClean="0"/>
              <a:t>prostoru</a:t>
            </a:r>
          </a:p>
          <a:p>
            <a:r>
              <a:rPr lang="cs-CZ" sz="2800" dirty="0" smtClean="0"/>
              <a:t>-body, </a:t>
            </a:r>
            <a:r>
              <a:rPr lang="cs-CZ" sz="2800" dirty="0"/>
              <a:t>tvoří povrch koule, </a:t>
            </a:r>
            <a:r>
              <a:rPr lang="cs-CZ" sz="2800" dirty="0" smtClean="0"/>
              <a:t>takzvanou</a:t>
            </a:r>
            <a:r>
              <a:rPr lang="cs-CZ" sz="2800" dirty="0"/>
              <a:t> </a:t>
            </a:r>
            <a:r>
              <a:rPr lang="cs-CZ" sz="2800" b="1" dirty="0"/>
              <a:t>kulovou plochu</a:t>
            </a:r>
            <a:r>
              <a:rPr lang="cs-CZ" sz="2800" dirty="0"/>
              <a:t> </a:t>
            </a:r>
          </a:p>
        </p:txBody>
      </p:sp>
      <p:sp>
        <p:nvSpPr>
          <p:cNvPr id="3" name="Ovál 2"/>
          <p:cNvSpPr/>
          <p:nvPr/>
        </p:nvSpPr>
        <p:spPr>
          <a:xfrm>
            <a:off x="966671" y="3990428"/>
            <a:ext cx="2386547" cy="22800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http://upload.wikimedia.org/wikipedia/commons/thumb/d/d3/Sphere_wireframe_15deg_10r.svg/220px-Sphere_wireframe_15deg_10r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90428"/>
            <a:ext cx="2386547" cy="222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923928" y="374047"/>
            <a:ext cx="496855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Polokoule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sz="2800" dirty="0" smtClean="0"/>
              <a:t>nebo </a:t>
            </a:r>
            <a:r>
              <a:rPr lang="cs-CZ" sz="2800" dirty="0"/>
              <a:t>také </a:t>
            </a:r>
            <a:r>
              <a:rPr lang="cs-CZ" sz="2800" b="1" dirty="0"/>
              <a:t>hemisféra</a:t>
            </a:r>
            <a:r>
              <a:rPr lang="cs-CZ" sz="2800" dirty="0"/>
              <a:t> je prostorový geometrický útvar vytvořený rozdělením koule řezem rovinou </a:t>
            </a:r>
          </a:p>
        </p:txBody>
      </p:sp>
      <p:pic>
        <p:nvPicPr>
          <p:cNvPr id="6" name="Picture 2" descr="http://upload.wikimedia.org/wikipedia/commons/thumb/e/e5/Sphere_halve.png/220px-Sphere_halv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178" y="3698349"/>
            <a:ext cx="2650182" cy="26501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1153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esktop\foto dum\Fotografie02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36812"/>
            <a:ext cx="388524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Desktop\foto dum\Fotografie0231 – kop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725841" cy="168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7" y="188640"/>
            <a:ext cx="83904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Jaký tvar má střecha </a:t>
            </a:r>
            <a:r>
              <a:rPr lang="cs-CZ" sz="4000" dirty="0" smtClean="0"/>
              <a:t>neboli kupole </a:t>
            </a:r>
          </a:p>
          <a:p>
            <a:r>
              <a:rPr lang="cs-CZ" sz="4000" dirty="0" smtClean="0"/>
              <a:t>hvězdárny</a:t>
            </a:r>
            <a:r>
              <a:rPr lang="cs-CZ" sz="4000" dirty="0"/>
              <a:t>?</a:t>
            </a:r>
          </a:p>
        </p:txBody>
      </p:sp>
      <p:sp>
        <p:nvSpPr>
          <p:cNvPr id="3" name="Obdélník 2"/>
          <p:cNvSpPr/>
          <p:nvPr/>
        </p:nvSpPr>
        <p:spPr>
          <a:xfrm>
            <a:off x="4461784" y="2833221"/>
            <a:ext cx="45704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Hvězdárna</a:t>
            </a:r>
            <a:r>
              <a:rPr lang="cs-CZ" sz="2400" dirty="0"/>
              <a:t> nebo </a:t>
            </a:r>
            <a:r>
              <a:rPr lang="cs-CZ" sz="2400" b="1" dirty="0"/>
              <a:t>Astronomická observatoř</a:t>
            </a:r>
            <a:r>
              <a:rPr lang="cs-CZ" sz="2400" dirty="0"/>
              <a:t> je místo, které se využívá k pozorování dějů na </a:t>
            </a:r>
            <a:r>
              <a:rPr lang="cs-CZ" sz="2400" dirty="0" smtClean="0"/>
              <a:t>nebi.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6248415" y="4033550"/>
            <a:ext cx="27838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Moderní hvězdárny mívají dalekohledy, které bývají </a:t>
            </a:r>
            <a:r>
              <a:rPr lang="cs-CZ" sz="2400" dirty="0"/>
              <a:t>umístěny v otáčivých a otevíratelných </a:t>
            </a:r>
            <a:endParaRPr lang="cs-CZ" sz="2400" dirty="0" smtClean="0"/>
          </a:p>
          <a:p>
            <a:r>
              <a:rPr lang="cs-CZ" sz="2400" dirty="0" smtClean="0"/>
              <a:t>kupolích</a:t>
            </a:r>
            <a:r>
              <a:rPr lang="cs-CZ" sz="2400" dirty="0"/>
              <a:t>. </a:t>
            </a: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915816" y="1124744"/>
            <a:ext cx="2448272" cy="3873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dalekohledy,optická sledovací zařízení,teleskopy,trojnožk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143" y="4171577"/>
            <a:ext cx="1973271" cy="227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0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kuličky,odrážky,odrážky 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879" y="-41165"/>
            <a:ext cx="6841121" cy="684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pozadí,pozadí s hvězdami,národní barvy,hvězdy,zvláštní příležit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65104"/>
            <a:ext cx="1620335" cy="162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bubliny,bubliny myšlenek,bubliny proslovů,bubliny v komiksech,hvězdy,komiksy,mluvící,myšlenky,padající hvězdy,proslovy,slova v bubliná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7" y="2203549"/>
            <a:ext cx="1403077" cy="1403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červené tóny,iCLIPART,osvětlené,pozadí,sváteční pozadí,ve tvaru hvězdy,zlatá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25" y="3782376"/>
            <a:ext cx="2390622" cy="239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67544" y="382013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Hvězda</a:t>
            </a:r>
            <a:r>
              <a:rPr lang="cs-CZ" sz="2400" dirty="0"/>
              <a:t> je kosmický </a:t>
            </a:r>
            <a:r>
              <a:rPr lang="cs-CZ" sz="2400" dirty="0" smtClean="0"/>
              <a:t>objekt, má </a:t>
            </a:r>
            <a:r>
              <a:rPr lang="cs-CZ" sz="2400" dirty="0"/>
              <a:t>kulovitý </a:t>
            </a:r>
            <a:r>
              <a:rPr lang="cs-CZ" sz="2400" dirty="0" smtClean="0"/>
              <a:t>tvar. Hvězdy </a:t>
            </a:r>
            <a:r>
              <a:rPr lang="cs-CZ" sz="2400" dirty="0"/>
              <a:t>ve </a:t>
            </a:r>
            <a:r>
              <a:rPr lang="cs-CZ" sz="2400" dirty="0" smtClean="0"/>
              <a:t>vesmíru svítí.</a:t>
            </a:r>
            <a:endParaRPr lang="cs-CZ" sz="2400" dirty="0"/>
          </a:p>
        </p:txBody>
      </p:sp>
      <p:sp>
        <p:nvSpPr>
          <p:cNvPr id="3" name="Ovál 2"/>
          <p:cNvSpPr/>
          <p:nvPr/>
        </p:nvSpPr>
        <p:spPr>
          <a:xfrm>
            <a:off x="8316416" y="2059596"/>
            <a:ext cx="432048" cy="43204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7020272" y="2491644"/>
            <a:ext cx="288032" cy="31261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6" name="Picture 12" descr="cesty letadlem,fotografie,letadla,létání,obloha,přeprava,sluneční svit,západy slunc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491" y="3627458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lunce s usměvavou tváří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192" y="22820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67544" y="1222117"/>
            <a:ext cx="83885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Slunce</a:t>
            </a:r>
            <a:r>
              <a:rPr lang="cs-CZ" sz="2400" dirty="0"/>
              <a:t> </a:t>
            </a:r>
            <a:r>
              <a:rPr lang="cs-CZ" sz="2400" dirty="0">
                <a:solidFill>
                  <a:srgbClr val="FF0000"/>
                </a:solidFill>
              </a:rPr>
              <a:t>je hvězda</a:t>
            </a:r>
            <a:r>
              <a:rPr lang="cs-CZ" sz="2400" b="1" dirty="0">
                <a:solidFill>
                  <a:srgbClr val="FF0000"/>
                </a:solidFill>
              </a:rPr>
              <a:t> </a:t>
            </a:r>
            <a:r>
              <a:rPr lang="cs-CZ" sz="2400" b="1" u="sng" dirty="0" smtClean="0">
                <a:solidFill>
                  <a:srgbClr val="FF0000"/>
                </a:solidFill>
              </a:rPr>
              <a:t>hlavní</a:t>
            </a:r>
            <a:r>
              <a:rPr lang="cs-CZ" sz="2400" dirty="0" smtClean="0"/>
              <a:t>. </a:t>
            </a:r>
            <a:r>
              <a:rPr lang="cs-CZ" sz="2400" dirty="0"/>
              <a:t>Tvoří centrum </a:t>
            </a:r>
            <a:r>
              <a:rPr lang="cs-CZ" sz="2400" u="sng" dirty="0"/>
              <a:t>sluneční </a:t>
            </a:r>
            <a:r>
              <a:rPr lang="cs-CZ" sz="2400" u="sng" dirty="0" smtClean="0"/>
              <a:t>soustavy . </a:t>
            </a:r>
            <a:r>
              <a:rPr lang="cs-CZ" sz="2400" dirty="0" smtClean="0"/>
              <a:t>Obíhá </a:t>
            </a:r>
            <a:r>
              <a:rPr lang="cs-CZ" sz="2400" dirty="0"/>
              <a:t>okolo středu Mléčné dráhy ve </a:t>
            </a:r>
            <a:r>
              <a:rPr lang="cs-CZ" sz="2400" dirty="0" smtClean="0"/>
              <a:t>vzdálenosti </a:t>
            </a:r>
            <a:r>
              <a:rPr lang="cs-CZ" sz="2400" dirty="0"/>
              <a:t>25 </a:t>
            </a:r>
            <a:r>
              <a:rPr lang="cs-CZ" sz="2400" dirty="0" smtClean="0"/>
              <a:t>000</a:t>
            </a:r>
            <a:r>
              <a:rPr lang="cs-CZ" sz="2400" dirty="0"/>
              <a:t> světelných let. Oběh trvá </a:t>
            </a:r>
            <a:r>
              <a:rPr lang="cs-CZ" sz="2400" dirty="0" smtClean="0"/>
              <a:t>přibližně </a:t>
            </a:r>
            <a:r>
              <a:rPr lang="cs-CZ" sz="2400" dirty="0"/>
              <a:t>226 milionů let.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6221202"/>
            <a:ext cx="9284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Jaký tvar mají hvězdy a planety? Stejně jako na obrázcích vlevo či vpravo?</a:t>
            </a:r>
            <a:endParaRPr lang="cs-CZ" sz="2400" dirty="0"/>
          </a:p>
        </p:txBody>
      </p:sp>
      <p:cxnSp>
        <p:nvCxnSpPr>
          <p:cNvPr id="12" name="Přímá spojnice se šipkou 11"/>
          <p:cNvCxnSpPr>
            <a:endCxn id="6" idx="0"/>
          </p:cNvCxnSpPr>
          <p:nvPr/>
        </p:nvCxnSpPr>
        <p:spPr>
          <a:xfrm>
            <a:off x="4642104" y="2491644"/>
            <a:ext cx="0" cy="37295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93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stronomie,planety,technologie,teleskopy,věda,vesmír,webové animace,Země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370" y="181800"/>
            <a:ext cx="6676200" cy="66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stronomie,hvězdy,koule,nebeská tělesa,nebeské útvary,oběžná dráha planety,oběžné dráhy,planety,příroda,prstence,solární systém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079714"/>
            <a:ext cx="3794271" cy="363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nimace WWW,astronomie,hvězdy,nebeská tělesa,planety,prvky WWW,vesmí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5" y="0"/>
            <a:ext cx="3079714" cy="307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211960" y="4725144"/>
            <a:ext cx="4932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Planety</a:t>
            </a:r>
            <a:r>
              <a:rPr lang="cs-CZ" sz="2400" dirty="0"/>
              <a:t> </a:t>
            </a:r>
            <a:endParaRPr lang="cs-CZ" sz="2400" dirty="0" smtClean="0"/>
          </a:p>
          <a:p>
            <a:r>
              <a:rPr lang="cs-CZ" sz="2400" dirty="0" smtClean="0"/>
              <a:t>Jsou prostorová tělesa, která obíhají kolem</a:t>
            </a:r>
            <a:r>
              <a:rPr lang="cs-CZ" sz="2400" dirty="0"/>
              <a:t> Slunce</a:t>
            </a:r>
            <a:r>
              <a:rPr lang="cs-CZ" sz="2400" dirty="0" smtClean="0"/>
              <a:t>,</a:t>
            </a:r>
            <a:r>
              <a:rPr lang="cs-CZ" sz="2400" dirty="0"/>
              <a:t> gravitační síly </a:t>
            </a:r>
            <a:r>
              <a:rPr lang="cs-CZ" sz="2400" dirty="0" smtClean="0"/>
              <a:t>je formují </a:t>
            </a:r>
            <a:r>
              <a:rPr lang="cs-CZ" sz="2400" dirty="0"/>
              <a:t>do </a:t>
            </a:r>
            <a:r>
              <a:rPr lang="cs-CZ" sz="2400" dirty="0" smtClean="0"/>
              <a:t>kulového tvaru.</a:t>
            </a:r>
            <a:r>
              <a:rPr lang="cs-CZ" sz="2400" dirty="0"/>
              <a:t> </a:t>
            </a:r>
          </a:p>
        </p:txBody>
      </p:sp>
      <p:sp>
        <p:nvSpPr>
          <p:cNvPr id="3" name="Obdélník 2"/>
          <p:cNvSpPr/>
          <p:nvPr/>
        </p:nvSpPr>
        <p:spPr>
          <a:xfrm>
            <a:off x="2411760" y="696252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Sluneční soustava</a:t>
            </a:r>
            <a:r>
              <a:rPr lang="cs-CZ" sz="2400" dirty="0"/>
              <a:t> </a:t>
            </a:r>
            <a:endParaRPr lang="cs-CZ" sz="2400" dirty="0" smtClean="0"/>
          </a:p>
          <a:p>
            <a:r>
              <a:rPr lang="cs-CZ" sz="2400" dirty="0"/>
              <a:t>J</a:t>
            </a:r>
            <a:r>
              <a:rPr lang="cs-CZ" sz="2400" dirty="0" smtClean="0"/>
              <a:t>e</a:t>
            </a:r>
            <a:r>
              <a:rPr lang="cs-CZ" sz="2400" dirty="0"/>
              <a:t> planetární </a:t>
            </a:r>
            <a:r>
              <a:rPr lang="cs-CZ" sz="2400" dirty="0" smtClean="0"/>
              <a:t>systém</a:t>
            </a:r>
            <a:r>
              <a:rPr lang="cs-CZ" sz="2400" dirty="0"/>
              <a:t> </a:t>
            </a:r>
            <a:r>
              <a:rPr lang="cs-CZ" sz="2400" dirty="0" smtClean="0"/>
              <a:t>hvězdy </a:t>
            </a:r>
            <a:r>
              <a:rPr lang="cs-CZ" sz="2400" dirty="0"/>
              <a:t>známé pod názvem Slunce, ve kterém se nachází </a:t>
            </a:r>
            <a:r>
              <a:rPr lang="cs-CZ" sz="2400" dirty="0" smtClean="0"/>
              <a:t>i naše </a:t>
            </a:r>
            <a:r>
              <a:rPr lang="cs-CZ" sz="2400" dirty="0"/>
              <a:t>domovská </a:t>
            </a:r>
            <a:r>
              <a:rPr lang="cs-CZ" sz="2400" dirty="0" smtClean="0"/>
              <a:t>planeta Země</a:t>
            </a:r>
            <a:r>
              <a:rPr lang="cs-CZ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974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nimace WWW,astronomie,hvězdy,nebeská tělesa,planety,prvky WWW,technologie,věda,Venuše,vesmí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42" y="1855970"/>
            <a:ext cx="4943702" cy="494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imace WWW,hvězdy,nebeská tělesa,planety,prvky WWW,technologie,věda,vesmí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599812"/>
            <a:ext cx="5007831" cy="500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pc\Desktop\foto dum\Fotografie02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471" y="5392390"/>
            <a:ext cx="1879476" cy="121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Zobrazit podrobnosti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5" y="0"/>
            <a:ext cx="3183425" cy="318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2800" y="579722"/>
            <a:ext cx="1206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Jupiter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24772" y="3326204"/>
            <a:ext cx="12975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Merkur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00191" y="3122462"/>
            <a:ext cx="943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Mars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40367" y="4947152"/>
            <a:ext cx="116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Saturn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8" name="Picture 10" descr="Zobrazit podrobnosti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303" y="29535"/>
            <a:ext cx="3032631" cy="303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pc\Desktop\foto dum\Fotografie022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49125" y="1056914"/>
            <a:ext cx="2340920" cy="140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pc\Desktop\foto dum\Fotografie022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92" y="5470372"/>
            <a:ext cx="1152128" cy="113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88196" y="571301"/>
            <a:ext cx="1303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Neptun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7" name="Picture 2" descr="C:\Users\pc\Desktop\foto dum\Fotografie022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0" y="5470372"/>
            <a:ext cx="1900454" cy="129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fotografie,měsíce,místa,planety,příroda,světy,Země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03" y="2724513"/>
            <a:ext cx="1849717" cy="184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972045" y="-99800"/>
            <a:ext cx="1947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Planety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582" y="5038230"/>
            <a:ext cx="1206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Jupiter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70103" y="5023058"/>
            <a:ext cx="1267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Venuše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99780" y="2462903"/>
            <a:ext cx="10047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Země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29221" y="168800"/>
            <a:ext cx="909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Uran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56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esktop\foto dum\Fotografie02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85" y="2852936"/>
            <a:ext cx="3529200" cy="345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Desktop\foto dum\Fotografie0206 – kop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52936"/>
            <a:ext cx="3582714" cy="3475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0463" y="2145050"/>
            <a:ext cx="4370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Souhvězdí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 severní polokouli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11913" y="2483604"/>
            <a:ext cx="180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 jižní polokouli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2369" y="53752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Pohled ke hvězdám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0966" y="908720"/>
            <a:ext cx="83974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stronomové si představovali, že obrazce svítících hvězd vytvářejí podoby bohů, ptáků, zvířat a ryb. Zhotovili jednoduché mapy s obrazci, které nazvali souhvězdí a </a:t>
            </a:r>
            <a:r>
              <a:rPr lang="cs-CZ" sz="2400" smtClean="0"/>
              <a:t>tvořily je nejjasnější hvězdy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9056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039" y="53752"/>
            <a:ext cx="8467813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VÁHY</a:t>
            </a:r>
            <a:r>
              <a:rPr lang="cs-CZ" dirty="0" smtClean="0"/>
              <a:t>                      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ŠTÍR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147" name="Picture 3" descr="C:\Users\pc\Desktop\foto dum\váh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238517" cy="283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c\Desktop\foto dum\ští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213" y="1439911"/>
            <a:ext cx="4320813" cy="280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414" y="4604689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37038">
            <a:off x="5736635" y="465620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56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FÉNIX                 JIŽNÍ KŘÍŽ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171" name="Picture 3" descr="C:\Users\pc\Desktop\foto dum\jižní kří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142" y="1741782"/>
            <a:ext cx="4069914" cy="2927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71600" y="4337720"/>
            <a:ext cx="2520281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vatý kří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5413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pc\Desktop\foto dum\féni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0" y="1772816"/>
            <a:ext cx="4382984" cy="295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51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VELKÁ MEDVĚDICE               LEV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3" descr="C:\Users\pc\Desktop\foto dum\l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56792"/>
            <a:ext cx="3618449" cy="297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\Desktop\foto dum\velká medvědi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89" y="1556792"/>
            <a:ext cx="3679193" cy="297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Medvěd grizzly v trávě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35862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35862"/>
            <a:ext cx="2266491" cy="226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09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HERKULES                   PEGAS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3" descr="C:\Users\pc\Desktop\foto dum\pega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82215"/>
            <a:ext cx="3528392" cy="298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pc\Desktop\foto dum\herkul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95" y="1484784"/>
            <a:ext cx="3657849" cy="293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223" y="472514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Zobrazit podrobnosti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4088" y="4523420"/>
            <a:ext cx="252634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23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194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Pohled ke hvězdám</vt:lpstr>
      <vt:lpstr>VÁHY                       ŠTÍR</vt:lpstr>
      <vt:lpstr>FÉNIX                 JIŽNÍ KŘÍŽ</vt:lpstr>
      <vt:lpstr>VELKÁ MEDVĚDICE               LEV</vt:lpstr>
      <vt:lpstr>HERKULES                   PEGAS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67</cp:revision>
  <dcterms:created xsi:type="dcterms:W3CDTF">2013-03-03T11:43:42Z</dcterms:created>
  <dcterms:modified xsi:type="dcterms:W3CDTF">2013-04-06T19:32:24Z</dcterms:modified>
</cp:coreProperties>
</file>