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1" r:id="rId3"/>
    <p:sldId id="257" r:id="rId4"/>
    <p:sldId id="258" r:id="rId5"/>
    <p:sldId id="259" r:id="rId6"/>
    <p:sldId id="260" r:id="rId7"/>
    <p:sldId id="268" r:id="rId8"/>
    <p:sldId id="269" r:id="rId9"/>
    <p:sldId id="262" r:id="rId10"/>
    <p:sldId id="263" r:id="rId11"/>
    <p:sldId id="264" r:id="rId12"/>
    <p:sldId id="265" r:id="rId13"/>
    <p:sldId id="266" r:id="rId14"/>
    <p:sldId id="272" r:id="rId15"/>
    <p:sldId id="267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="1" dirty="0" smtClean="0"/>
            <a:t>VY_32_INOVACE_06_AJ_19</a:t>
          </a:r>
          <a:endParaRPr lang="cs-CZ" sz="2000" dirty="0">
            <a:solidFill>
              <a:srgbClr val="FF0000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>
              <a:solidFill>
                <a:srgbClr val="FF0000"/>
              </a:solidFill>
            </a:rPr>
            <a:t>Mgr. Ilona </a:t>
          </a:r>
          <a:r>
            <a:rPr lang="cs-CZ" sz="2000" dirty="0" err="1" smtClean="0">
              <a:solidFill>
                <a:srgbClr val="FF0000"/>
              </a:solidFill>
            </a:rPr>
            <a:t>Jurčeková</a:t>
          </a:r>
          <a:endParaRPr lang="cs-CZ" sz="2000" dirty="0">
            <a:solidFill>
              <a:srgbClr val="FF0000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</a:t>
          </a:r>
          <a:r>
            <a:rPr lang="cs-CZ" sz="2000" smtClean="0"/>
            <a:t>: AJ-8.B </a:t>
          </a:r>
          <a:r>
            <a:rPr lang="cs-CZ" sz="2000" dirty="0" smtClean="0"/>
            <a:t>– </a:t>
          </a:r>
          <a:r>
            <a:rPr lang="cs-CZ" sz="2000" dirty="0" err="1" smtClean="0"/>
            <a:t>Will</a:t>
          </a:r>
          <a:r>
            <a:rPr lang="cs-CZ" sz="2000" dirty="0" smtClean="0"/>
            <a:t> x </a:t>
          </a:r>
          <a:r>
            <a:rPr lang="cs-CZ" sz="2000" dirty="0" err="1" smtClean="0"/>
            <a:t>Going</a:t>
          </a:r>
          <a:r>
            <a:rPr lang="cs-CZ" sz="2000" dirty="0" smtClean="0"/>
            <a:t> to</a:t>
          </a:r>
          <a:endParaRPr lang="cs-CZ" sz="2000" dirty="0">
            <a:solidFill>
              <a:srgbClr val="FF0000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X="-423" custLinFactNeighborY="-151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9E0B671-5D5F-437A-A508-82B1B2CC7D8E}" type="presOf" srcId="{D1B46980-6531-4606-95E6-44980827E919}" destId="{2BE915AB-18AA-4053-B92C-3BFC9ED204BB}" srcOrd="1" destOrd="0" presId="urn:microsoft.com/office/officeart/2005/8/layout/target3"/>
    <dgm:cxn modelId="{3EDE430B-9B04-44A5-B710-B3AD2564D685}" type="presOf" srcId="{4C35D32F-0EAB-4CD7-82EE-45574DC2A586}" destId="{890E4F0B-2866-4A3F-A3C7-2A14B1797930}" srcOrd="1" destOrd="0" presId="urn:microsoft.com/office/officeart/2005/8/layout/target3"/>
    <dgm:cxn modelId="{62156F3C-03B6-434E-9EB4-C49B886EEDE3}" type="presOf" srcId="{4C35D32F-0EAB-4CD7-82EE-45574DC2A586}" destId="{8BEBB6EC-1DAA-4CAC-8A25-BC0FCBD5DBD5}" srcOrd="0" destOrd="0" presId="urn:microsoft.com/office/officeart/2005/8/layout/target3"/>
    <dgm:cxn modelId="{984963B4-A68F-46F0-9EE7-111A3EC425C8}" type="presOf" srcId="{B651F6E3-6281-48DB-9319-2AEAFDAE7572}" destId="{6BB5E863-4638-4E1D-BFDE-399D028AC4ED}" srcOrd="1" destOrd="0" presId="urn:microsoft.com/office/officeart/2005/8/layout/target3"/>
    <dgm:cxn modelId="{FAE94CD1-F7D4-419A-9A31-C38B3A4232ED}" type="presOf" srcId="{B651F6E3-6281-48DB-9319-2AEAFDAE7572}" destId="{619D679B-A015-4ECF-8348-D1034C574F40}" srcOrd="0" destOrd="0" presId="urn:microsoft.com/office/officeart/2005/8/layout/target3"/>
    <dgm:cxn modelId="{0C5271B3-32A4-4319-9075-95F03F1748E9}" type="presOf" srcId="{D8197B8C-B260-4A16-BDF4-0947B075E274}" destId="{5A5FFA88-C948-4069-8E93-59FA12366E83}" srcOrd="1" destOrd="0" presId="urn:microsoft.com/office/officeart/2005/8/layout/target3"/>
    <dgm:cxn modelId="{51DD1728-07B1-4132-8F3B-02020DA46783}" type="presOf" srcId="{D1D4F407-5343-4D3F-B5B9-D407B03CAEB4}" destId="{D005CE8C-CC26-4C3E-AC11-E15060ECD759}" srcOrd="0" destOrd="0" presId="urn:microsoft.com/office/officeart/2005/8/layout/target3"/>
    <dgm:cxn modelId="{0C724BE2-495E-416D-9045-6B8E7D551EF2}" type="presOf" srcId="{D8197B8C-B260-4A16-BDF4-0947B075E274}" destId="{25B08C86-7E15-44DC-BE7F-FFB55DD49D12}" srcOrd="0" destOrd="0" presId="urn:microsoft.com/office/officeart/2005/8/layout/target3"/>
    <dgm:cxn modelId="{B6154ABC-0B97-4420-96C1-CEAA16616A78}" type="presOf" srcId="{757F3AB3-0718-4624-B441-E567A8F0AB56}" destId="{333A1088-737F-45CB-B68E-254E46348037}" srcOrd="0" destOrd="0" presId="urn:microsoft.com/office/officeart/2005/8/layout/target3"/>
    <dgm:cxn modelId="{A26041E6-8B74-45F3-9355-996FC5EE286D}" type="presOf" srcId="{D1B46980-6531-4606-95E6-44980827E919}" destId="{6140AFEC-043D-4C43-A2F9-D0F5331DF3A3}" srcOrd="0" destOrd="0" presId="urn:microsoft.com/office/officeart/2005/8/layout/target3"/>
    <dgm:cxn modelId="{15E0E3CA-C99A-40D3-B026-34F558EA556B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6B6362E-3131-4CC9-8D3E-1BA438DD26D3}" type="presParOf" srcId="{333A1088-737F-45CB-B68E-254E46348037}" destId="{F5ABB229-8D3B-4694-996A-96F23CF14429}" srcOrd="0" destOrd="0" presId="urn:microsoft.com/office/officeart/2005/8/layout/target3"/>
    <dgm:cxn modelId="{F77D4EEE-51E6-4874-BC5F-DDA76791867B}" type="presParOf" srcId="{333A1088-737F-45CB-B68E-254E46348037}" destId="{F41139FD-01EE-4571-8B17-4FB00FC51163}" srcOrd="1" destOrd="0" presId="urn:microsoft.com/office/officeart/2005/8/layout/target3"/>
    <dgm:cxn modelId="{FDB66272-8772-466C-BDDD-FDFF7202834D}" type="presParOf" srcId="{333A1088-737F-45CB-B68E-254E46348037}" destId="{D005CE8C-CC26-4C3E-AC11-E15060ECD759}" srcOrd="2" destOrd="0" presId="urn:microsoft.com/office/officeart/2005/8/layout/target3"/>
    <dgm:cxn modelId="{5C45CD88-FFE1-4A99-B1DD-E06AC6C6B04E}" type="presParOf" srcId="{333A1088-737F-45CB-B68E-254E46348037}" destId="{2C702D82-9B77-49B7-9568-BB8EB47C3372}" srcOrd="3" destOrd="0" presId="urn:microsoft.com/office/officeart/2005/8/layout/target3"/>
    <dgm:cxn modelId="{D6713735-B928-4E5F-BF55-0B1ADD004626}" type="presParOf" srcId="{333A1088-737F-45CB-B68E-254E46348037}" destId="{A52A0455-90FF-4808-ABD0-F02540D31D5A}" srcOrd="4" destOrd="0" presId="urn:microsoft.com/office/officeart/2005/8/layout/target3"/>
    <dgm:cxn modelId="{BB36D3FA-EED7-4733-BDF6-4AB00EF30B82}" type="presParOf" srcId="{333A1088-737F-45CB-B68E-254E46348037}" destId="{6140AFEC-043D-4C43-A2F9-D0F5331DF3A3}" srcOrd="5" destOrd="0" presId="urn:microsoft.com/office/officeart/2005/8/layout/target3"/>
    <dgm:cxn modelId="{0DF4EE94-D529-4D35-8693-BBF1080186D4}" type="presParOf" srcId="{333A1088-737F-45CB-B68E-254E46348037}" destId="{9358AC05-5D7D-4327-9F80-1AD486AEA664}" srcOrd="6" destOrd="0" presId="urn:microsoft.com/office/officeart/2005/8/layout/target3"/>
    <dgm:cxn modelId="{9F1ADC17-629B-4B05-8EDA-831707B06B77}" type="presParOf" srcId="{333A1088-737F-45CB-B68E-254E46348037}" destId="{313FC574-E1CD-4FB4-B054-0B805CE0447D}" srcOrd="7" destOrd="0" presId="urn:microsoft.com/office/officeart/2005/8/layout/target3"/>
    <dgm:cxn modelId="{73D245B0-AEE5-4A36-81B9-DB013242BBAC}" type="presParOf" srcId="{333A1088-737F-45CB-B68E-254E46348037}" destId="{619D679B-A015-4ECF-8348-D1034C574F40}" srcOrd="8" destOrd="0" presId="urn:microsoft.com/office/officeart/2005/8/layout/target3"/>
    <dgm:cxn modelId="{E6571A9B-C49C-4BE9-B9D8-813260E7AECD}" type="presParOf" srcId="{333A1088-737F-45CB-B68E-254E46348037}" destId="{322283A8-4A27-4CDA-BAE3-F381106A9174}" srcOrd="9" destOrd="0" presId="urn:microsoft.com/office/officeart/2005/8/layout/target3"/>
    <dgm:cxn modelId="{66B40133-1BEE-4AD6-8D82-8C190F24E451}" type="presParOf" srcId="{333A1088-737F-45CB-B68E-254E46348037}" destId="{FFC9F71D-1B4F-4AD9-A4A6-86ADEFC8AF5C}" srcOrd="10" destOrd="0" presId="urn:microsoft.com/office/officeart/2005/8/layout/target3"/>
    <dgm:cxn modelId="{BAEF5660-135B-4F9D-880F-AC5EEC35646D}" type="presParOf" srcId="{333A1088-737F-45CB-B68E-254E46348037}" destId="{25B08C86-7E15-44DC-BE7F-FFB55DD49D12}" srcOrd="11" destOrd="0" presId="urn:microsoft.com/office/officeart/2005/8/layout/target3"/>
    <dgm:cxn modelId="{F81611CE-C67A-45C0-9695-FC57C3D9B0B5}" type="presParOf" srcId="{333A1088-737F-45CB-B68E-254E46348037}" destId="{76644BE8-9D7C-4C09-B250-3D10AF48CBB7}" srcOrd="12" destOrd="0" presId="urn:microsoft.com/office/officeart/2005/8/layout/target3"/>
    <dgm:cxn modelId="{91B5407B-09D5-4E6B-A412-6ECE4DAEDB17}" type="presParOf" srcId="{333A1088-737F-45CB-B68E-254E46348037}" destId="{EE85B701-7295-41C0-BA7A-34D3756A2AE6}" srcOrd="13" destOrd="0" presId="urn:microsoft.com/office/officeart/2005/8/layout/target3"/>
    <dgm:cxn modelId="{A794342B-BB78-4F49-827F-FC31FE358DCD}" type="presParOf" srcId="{333A1088-737F-45CB-B68E-254E46348037}" destId="{8BEBB6EC-1DAA-4CAC-8A25-BC0FCBD5DBD5}" srcOrd="14" destOrd="0" presId="urn:microsoft.com/office/officeart/2005/8/layout/target3"/>
    <dgm:cxn modelId="{7E0B0425-5399-4C97-8C5D-082B47839577}" type="presParOf" srcId="{333A1088-737F-45CB-B68E-254E46348037}" destId="{AED2198E-93D5-4001-81B4-73124B309672}" srcOrd="15" destOrd="0" presId="urn:microsoft.com/office/officeart/2005/8/layout/target3"/>
    <dgm:cxn modelId="{9AB36A67-04AD-4336-829C-67537A442092}" type="presParOf" srcId="{333A1088-737F-45CB-B68E-254E46348037}" destId="{2BE915AB-18AA-4053-B92C-3BFC9ED204BB}" srcOrd="16" destOrd="0" presId="urn:microsoft.com/office/officeart/2005/8/layout/target3"/>
    <dgm:cxn modelId="{6B4A4E66-C055-4C39-BBC5-ED521B5990D4}" type="presParOf" srcId="{333A1088-737F-45CB-B68E-254E46348037}" destId="{6BB5E863-4638-4E1D-BFDE-399D028AC4ED}" srcOrd="17" destOrd="0" presId="urn:microsoft.com/office/officeart/2005/8/layout/target3"/>
    <dgm:cxn modelId="{DDBF2CAB-91C9-4CBB-A28A-3F790AB08139}" type="presParOf" srcId="{333A1088-737F-45CB-B68E-254E46348037}" destId="{5A5FFA88-C948-4069-8E93-59FA12366E83}" srcOrd="18" destOrd="0" presId="urn:microsoft.com/office/officeart/2005/8/layout/target3"/>
    <dgm:cxn modelId="{6B7C5186-0B60-4206-BB3A-79A3509CC0C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100" kern="1200" dirty="0" smtClean="0"/>
            <a:t>Základní škola, Uherský Ostroh, okres Uherské Hradiště, příspěvková organizace</a:t>
          </a:r>
          <a:endParaRPr lang="cs-CZ" sz="11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46368" y="377141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smtClean="0">
              <a:solidFill>
                <a:srgbClr val="FF0000"/>
              </a:solidFill>
            </a:rPr>
            <a:t>Mgr. Ilona </a:t>
          </a:r>
          <a:r>
            <a:rPr lang="cs-CZ" sz="2000" kern="1200" dirty="0" err="1" smtClean="0">
              <a:solidFill>
                <a:srgbClr val="FF0000"/>
              </a:solidFill>
            </a:rPr>
            <a:t>Jurčeková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46368" y="377141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b="1" kern="1200" dirty="0" smtClean="0"/>
            <a:t>VY_32_INOVACE_06_AJ_19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</a:t>
          </a:r>
          <a:r>
            <a:rPr lang="cs-CZ" sz="2000" kern="1200" smtClean="0"/>
            <a:t>: AJ-8.B </a:t>
          </a:r>
          <a:r>
            <a:rPr lang="cs-CZ" sz="2000" kern="1200" dirty="0" smtClean="0"/>
            <a:t>– </a:t>
          </a:r>
          <a:r>
            <a:rPr lang="cs-CZ" sz="2000" kern="1200" dirty="0" err="1" smtClean="0"/>
            <a:t>Will</a:t>
          </a:r>
          <a:r>
            <a:rPr lang="cs-CZ" sz="2000" kern="1200" dirty="0" smtClean="0"/>
            <a:t> x </a:t>
          </a:r>
          <a:r>
            <a:rPr lang="cs-CZ" sz="2000" kern="1200" dirty="0" err="1" smtClean="0"/>
            <a:t>Going</a:t>
          </a:r>
          <a:r>
            <a:rPr lang="cs-CZ" sz="2000" kern="1200" dirty="0" smtClean="0"/>
            <a:t> to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CZ.1.07/1.4.00/21.1616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64D4B8-DA9E-4F79-A13B-8BB243EAB8A7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02F17-C2E6-4CF4-9182-9B9136E9CC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64D4B8-DA9E-4F79-A13B-8BB243EAB8A7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02F17-C2E6-4CF4-9182-9B9136E9CC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64D4B8-DA9E-4F79-A13B-8BB243EAB8A7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02F17-C2E6-4CF4-9182-9B9136E9CC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64D4B8-DA9E-4F79-A13B-8BB243EAB8A7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02F17-C2E6-4CF4-9182-9B9136E9CC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64D4B8-DA9E-4F79-A13B-8BB243EAB8A7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02F17-C2E6-4CF4-9182-9B9136E9CC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64D4B8-DA9E-4F79-A13B-8BB243EAB8A7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02F17-C2E6-4CF4-9182-9B9136E9CC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64D4B8-DA9E-4F79-A13B-8BB243EAB8A7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02F17-C2E6-4CF4-9182-9B9136E9CC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64D4B8-DA9E-4F79-A13B-8BB243EAB8A7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02F17-C2E6-4CF4-9182-9B9136E9CC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64D4B8-DA9E-4F79-A13B-8BB243EAB8A7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02F17-C2E6-4CF4-9182-9B9136E9CC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64D4B8-DA9E-4F79-A13B-8BB243EAB8A7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02F17-C2E6-4CF4-9182-9B9136E9CC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64D4B8-DA9E-4F79-A13B-8BB243EAB8A7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02F17-C2E6-4CF4-9182-9B9136E9CC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64D4B8-DA9E-4F79-A13B-8BB243EAB8A7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C02F17-C2E6-4CF4-9182-9B9136E9CCF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46087160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Tento materiál slouží k procvičení budoucího času prostého (s </a:t>
            </a:r>
            <a:r>
              <a:rPr lang="cs-CZ" dirty="0" err="1" smtClean="0"/>
              <a:t>will</a:t>
            </a:r>
            <a:r>
              <a:rPr lang="cs-CZ" dirty="0" smtClean="0"/>
              <a:t>) a blízkého budoucího času (s  </a:t>
            </a:r>
            <a:r>
              <a:rPr lang="cs-CZ" dirty="0" err="1" smtClean="0"/>
              <a:t>going</a:t>
            </a:r>
            <a:r>
              <a:rPr lang="cs-CZ" dirty="0" smtClean="0"/>
              <a:t> to).</a:t>
            </a:r>
          </a:p>
          <a:p>
            <a:r>
              <a:rPr lang="cs-CZ" dirty="0" smtClean="0"/>
              <a:t>Po ověření materiálu jsem přidala další cvičení k zopakování jen vět s </a:t>
            </a:r>
            <a:r>
              <a:rPr lang="cs-CZ" dirty="0" err="1" smtClean="0"/>
              <a:t>going</a:t>
            </a:r>
            <a:r>
              <a:rPr lang="cs-CZ" dirty="0" smtClean="0"/>
              <a:t> to.</a:t>
            </a:r>
          </a:p>
          <a:p>
            <a:r>
              <a:rPr lang="cs-CZ" dirty="0" smtClean="0"/>
              <a:t>Do  závěru jsem přidala další tabulku s oběma časy a rozdílným použitím.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0286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 </a:t>
            </a:r>
            <a:r>
              <a:rPr lang="cs-CZ" sz="3100" dirty="0" smtClean="0"/>
              <a:t>s </a:t>
            </a:r>
            <a:r>
              <a:rPr lang="cs-CZ" sz="3100" dirty="0" err="1" smtClean="0"/>
              <a:t>will</a:t>
            </a:r>
            <a:r>
              <a:rPr lang="cs-CZ" sz="3100" dirty="0" smtClean="0"/>
              <a:t> nebo </a:t>
            </a:r>
            <a:r>
              <a:rPr lang="cs-CZ" sz="3100" dirty="0" err="1" smtClean="0"/>
              <a:t>going</a:t>
            </a:r>
            <a:r>
              <a:rPr lang="cs-CZ" sz="3100" dirty="0" smtClean="0"/>
              <a:t> to</a:t>
            </a:r>
            <a:endParaRPr lang="cs-CZ" sz="31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b="1" i="1" dirty="0" smtClean="0"/>
              <a:t>Budoucí čas prostý ( </a:t>
            </a:r>
            <a:r>
              <a:rPr lang="cs-CZ" b="1" i="1" dirty="0" err="1" smtClean="0"/>
              <a:t>will</a:t>
            </a:r>
            <a:r>
              <a:rPr lang="cs-CZ" b="1" i="1" dirty="0" smtClean="0"/>
              <a:t>/ </a:t>
            </a:r>
            <a:r>
              <a:rPr lang="cs-CZ" b="1" i="1" dirty="0" err="1" smtClean="0"/>
              <a:t>shall</a:t>
            </a:r>
            <a:r>
              <a:rPr lang="cs-CZ" b="1" i="1" dirty="0" smtClean="0"/>
              <a:t>)</a:t>
            </a:r>
          </a:p>
          <a:p>
            <a:r>
              <a:rPr lang="cs-CZ" b="1" dirty="0"/>
              <a:t>1.</a:t>
            </a:r>
            <a:r>
              <a:rPr lang="cs-CZ" dirty="0"/>
              <a:t>   </a:t>
            </a:r>
            <a:r>
              <a:rPr lang="cs-CZ" b="1" dirty="0"/>
              <a:t> </a:t>
            </a:r>
            <a:r>
              <a:rPr lang="cs-CZ" sz="3100" b="1" dirty="0"/>
              <a:t>Budoucí děj</a:t>
            </a:r>
            <a:r>
              <a:rPr lang="cs-CZ" sz="3100" dirty="0"/>
              <a:t>, </a:t>
            </a:r>
            <a:r>
              <a:rPr lang="cs-CZ" sz="2800" dirty="0"/>
              <a:t>který jsme se rozhodli vykonat v okamžiku promluvy (</a:t>
            </a:r>
            <a:r>
              <a:rPr lang="cs-CZ" sz="2800" b="1" dirty="0"/>
              <a:t>momentální rozhodnutí</a:t>
            </a:r>
            <a:r>
              <a:rPr lang="cs-CZ" sz="2800" dirty="0"/>
              <a:t>), jako bezprostřední reakci na určitý podnět. </a:t>
            </a:r>
            <a:r>
              <a:rPr lang="en-GB" sz="2800" dirty="0"/>
              <a:t>(I can’t </a:t>
            </a:r>
            <a:r>
              <a:rPr lang="cs-CZ" sz="2800" dirty="0" err="1" smtClean="0"/>
              <a:t>make</a:t>
            </a:r>
            <a:r>
              <a:rPr lang="cs-CZ" sz="2800" dirty="0" smtClean="0"/>
              <a:t> </a:t>
            </a:r>
            <a:r>
              <a:rPr lang="cs-CZ" sz="2800" dirty="0" err="1" smtClean="0"/>
              <a:t>it</a:t>
            </a:r>
            <a:r>
              <a:rPr lang="en-GB" sz="2800" dirty="0" smtClean="0"/>
              <a:t>. </a:t>
            </a:r>
            <a:r>
              <a:rPr lang="en-GB" sz="2800" dirty="0"/>
              <a:t>~  I’ll help you then</a:t>
            </a:r>
            <a:r>
              <a:rPr lang="en-GB" sz="2800" dirty="0" smtClean="0"/>
              <a:t>.)</a:t>
            </a:r>
            <a:endParaRPr lang="cs-CZ" sz="2800" b="1" dirty="0"/>
          </a:p>
          <a:p>
            <a:r>
              <a:rPr lang="cs-CZ" b="1" dirty="0"/>
              <a:t>2.    Předpověď </a:t>
            </a:r>
            <a:r>
              <a:rPr lang="cs-CZ" sz="2600" dirty="0"/>
              <a:t>založenou na úsudku, zkušenostech, odhadu, nikoliv však (na rozdíl od </a:t>
            </a:r>
            <a:r>
              <a:rPr lang="cs-CZ" sz="2600" dirty="0" err="1"/>
              <a:t>be</a:t>
            </a:r>
            <a:r>
              <a:rPr lang="cs-CZ" sz="2600" dirty="0"/>
              <a:t> </a:t>
            </a:r>
            <a:r>
              <a:rPr lang="cs-CZ" sz="2600" dirty="0" err="1"/>
              <a:t>going</a:t>
            </a:r>
            <a:r>
              <a:rPr lang="cs-CZ" sz="2600" dirty="0"/>
              <a:t> to) na konkrétních okolnostech patrných v tuto chvíli. </a:t>
            </a:r>
            <a:r>
              <a:rPr lang="en-GB" sz="2600" dirty="0" smtClean="0"/>
              <a:t>(</a:t>
            </a:r>
            <a:r>
              <a:rPr lang="cs-CZ" sz="2600" dirty="0" smtClean="0"/>
              <a:t>I hope </a:t>
            </a:r>
            <a:r>
              <a:rPr lang="cs-CZ" sz="2600" dirty="0" err="1" smtClean="0"/>
              <a:t>I‘ll</a:t>
            </a:r>
            <a:r>
              <a:rPr lang="cs-CZ" sz="2600" dirty="0" smtClean="0"/>
              <a:t> </a:t>
            </a:r>
            <a:r>
              <a:rPr lang="cs-CZ" sz="2600" dirty="0" err="1" smtClean="0"/>
              <a:t>be</a:t>
            </a:r>
            <a:r>
              <a:rPr lang="cs-CZ" sz="2600" dirty="0" smtClean="0"/>
              <a:t> </a:t>
            </a:r>
            <a:r>
              <a:rPr lang="cs-CZ" sz="2600" dirty="0" err="1" smtClean="0"/>
              <a:t>famous</a:t>
            </a:r>
            <a:r>
              <a:rPr lang="cs-CZ" sz="2600" dirty="0" smtClean="0"/>
              <a:t> </a:t>
            </a:r>
            <a:r>
              <a:rPr lang="en-GB" sz="2600" dirty="0" smtClean="0"/>
              <a:t>– </a:t>
            </a:r>
            <a:r>
              <a:rPr lang="cs-CZ" sz="2600" dirty="0" smtClean="0"/>
              <a:t>předpokládám, že se to může stát)</a:t>
            </a:r>
            <a:endParaRPr lang="cs-CZ" sz="2600" b="1" dirty="0"/>
          </a:p>
          <a:p>
            <a:r>
              <a:rPr lang="en-GB" b="1" dirty="0"/>
              <a:t>3.    </a:t>
            </a:r>
            <a:r>
              <a:rPr lang="en-GB" b="1" dirty="0" err="1"/>
              <a:t>Sliby</a:t>
            </a:r>
            <a:r>
              <a:rPr lang="en-GB" b="1" dirty="0"/>
              <a:t>, </a:t>
            </a:r>
            <a:r>
              <a:rPr lang="en-GB" b="1" dirty="0" err="1"/>
              <a:t>hrozby</a:t>
            </a:r>
            <a:r>
              <a:rPr lang="en-GB" b="1" dirty="0"/>
              <a:t> </a:t>
            </a:r>
            <a:r>
              <a:rPr lang="en-GB" sz="2600" dirty="0"/>
              <a:t>a </a:t>
            </a:r>
            <a:r>
              <a:rPr lang="en-GB" sz="2600" dirty="0" err="1"/>
              <a:t>jiné</a:t>
            </a:r>
            <a:r>
              <a:rPr lang="en-GB" sz="2600" dirty="0"/>
              <a:t> </a:t>
            </a:r>
            <a:r>
              <a:rPr lang="en-GB" sz="2600" dirty="0" err="1"/>
              <a:t>reakce</a:t>
            </a:r>
            <a:r>
              <a:rPr lang="en-GB" sz="2600" dirty="0"/>
              <a:t> </a:t>
            </a:r>
            <a:r>
              <a:rPr lang="en-GB" sz="2600" dirty="0" err="1"/>
              <a:t>na</a:t>
            </a:r>
            <a:r>
              <a:rPr lang="en-GB" sz="2600" dirty="0"/>
              <a:t> </a:t>
            </a:r>
            <a:r>
              <a:rPr lang="en-GB" sz="2600" dirty="0" err="1"/>
              <a:t>vzniklou</a:t>
            </a:r>
            <a:r>
              <a:rPr lang="en-GB" sz="2600" dirty="0"/>
              <a:t> </a:t>
            </a:r>
            <a:r>
              <a:rPr lang="en-GB" sz="2600" dirty="0" err="1"/>
              <a:t>situaci</a:t>
            </a:r>
            <a:r>
              <a:rPr lang="en-GB" sz="2600" dirty="0"/>
              <a:t>. (I’ll never do it again.)</a:t>
            </a:r>
            <a:endParaRPr lang="cs-CZ" sz="2600" dirty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 rot="10800000" flipV="1">
            <a:off x="2500296" y="0"/>
            <a:ext cx="4173399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Budoucí čas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/>
              <a:t>STRUKTURA BUDOUCÍHO PROSTÉHO ČASU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sz="2400" dirty="0"/>
              <a:t>Výraz ”</a:t>
            </a:r>
            <a:r>
              <a:rPr lang="cs-CZ" sz="2400" b="1" dirty="0"/>
              <a:t>SHALL</a:t>
            </a:r>
            <a:r>
              <a:rPr lang="cs-CZ" sz="2400" dirty="0"/>
              <a:t>” používá britská angličtina </a:t>
            </a:r>
            <a:r>
              <a:rPr lang="cs-CZ" sz="2400" i="1" dirty="0"/>
              <a:t>pro 1. osobu jednotného a množného čísla</a:t>
            </a:r>
            <a:r>
              <a:rPr lang="cs-CZ" sz="2400" dirty="0"/>
              <a:t>. Americká angličtina používá pro všechny osoby výraz </a:t>
            </a:r>
            <a:r>
              <a:rPr lang="cs-CZ" sz="2400" b="1" dirty="0"/>
              <a:t>WILL</a:t>
            </a:r>
            <a:r>
              <a:rPr lang="cs-CZ" sz="2400" dirty="0"/>
              <a:t>. </a:t>
            </a:r>
            <a:r>
              <a:rPr lang="cs-CZ" sz="2000" b="1" dirty="0"/>
              <a:t>Slova WILL, SHALL tady nemají samy o sobě význam, jsou to pomocná slovesa – jsou pouze znakem budoucího času.</a:t>
            </a:r>
            <a:endParaRPr lang="cs-CZ" sz="2000" dirty="0"/>
          </a:p>
        </p:txBody>
      </p:sp>
      <p:sp>
        <p:nvSpPr>
          <p:cNvPr id="4" name="Obdélník 3"/>
          <p:cNvSpPr/>
          <p:nvPr/>
        </p:nvSpPr>
        <p:spPr>
          <a:xfrm>
            <a:off x="928662" y="2143116"/>
            <a:ext cx="1357322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857488" y="2143116"/>
            <a:ext cx="142876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4857752" y="2071678"/>
            <a:ext cx="278608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42910" y="2285992"/>
            <a:ext cx="1983018" cy="52321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8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PODMĚT</a:t>
            </a:r>
            <a:endParaRPr lang="cs-CZ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428860" y="2285992"/>
            <a:ext cx="2376994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2800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will</a:t>
            </a:r>
            <a:r>
              <a:rPr lang="cs-CZ" sz="28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/</a:t>
            </a:r>
            <a:r>
              <a:rPr lang="cs-CZ" sz="2800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shall</a:t>
            </a:r>
            <a:endParaRPr lang="cs-CZ" sz="28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286380" y="1928802"/>
            <a:ext cx="203587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Infinitiv</a:t>
            </a:r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 </a:t>
            </a:r>
            <a:r>
              <a:rPr lang="cs-CZ" sz="20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bez to </a:t>
            </a:r>
            <a:endParaRPr lang="cs-CZ" sz="20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/>
          </a:bodyPr>
          <a:lstStyle/>
          <a:p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>
              <a:buNone/>
            </a:pPr>
            <a:r>
              <a:rPr lang="cs-CZ" sz="4000" dirty="0" smtClean="0"/>
              <a:t>Vyjadřuje:</a:t>
            </a:r>
          </a:p>
          <a:p>
            <a:r>
              <a:rPr lang="cs-CZ" sz="3800" dirty="0"/>
              <a:t>1.  </a:t>
            </a:r>
            <a:r>
              <a:rPr lang="cs-CZ" sz="3800" b="1" dirty="0"/>
              <a:t> Záměr, odhodlání, plán</a:t>
            </a:r>
            <a:r>
              <a:rPr lang="cs-CZ" sz="3800" dirty="0"/>
              <a:t> – tedy takovou budoucnost, která je závislá od </a:t>
            </a:r>
            <a:r>
              <a:rPr lang="cs-CZ" sz="3800" b="1" dirty="0"/>
              <a:t>vůle, úmyslu podmětu</a:t>
            </a:r>
            <a:r>
              <a:rPr lang="cs-CZ" sz="3800" dirty="0"/>
              <a:t>. </a:t>
            </a:r>
            <a:r>
              <a:rPr lang="cs-CZ" sz="3800" dirty="0" smtClean="0"/>
              <a:t>V češtině  bychom použili budoucí čas s </a:t>
            </a:r>
            <a:r>
              <a:rPr lang="cs-CZ" sz="3800" dirty="0"/>
              <a:t>výrazy „</a:t>
            </a:r>
            <a:r>
              <a:rPr lang="cs-CZ" sz="3800" i="1" dirty="0"/>
              <a:t>chci, hodlám, zamýšlím, mám v plánu, chystám se něco udělat</a:t>
            </a:r>
            <a:r>
              <a:rPr lang="cs-CZ" sz="3800" dirty="0"/>
              <a:t>”. Popisovaný děj má tedy nastat v </a:t>
            </a:r>
            <a:r>
              <a:rPr lang="cs-CZ" sz="3800" b="1" dirty="0"/>
              <a:t>blízké budoucnosti </a:t>
            </a:r>
            <a:r>
              <a:rPr lang="cs-CZ" sz="3800" dirty="0"/>
              <a:t>a je závislý na vůli podmětu. </a:t>
            </a:r>
            <a:r>
              <a:rPr lang="en-GB" sz="3800" dirty="0"/>
              <a:t>(</a:t>
            </a:r>
            <a:r>
              <a:rPr lang="en-GB" sz="3800" dirty="0" err="1"/>
              <a:t>Příští</a:t>
            </a:r>
            <a:r>
              <a:rPr lang="en-GB" sz="3800" dirty="0"/>
              <a:t> </a:t>
            </a:r>
            <a:r>
              <a:rPr lang="en-GB" sz="3800" dirty="0" err="1"/>
              <a:t>týden</a:t>
            </a:r>
            <a:r>
              <a:rPr lang="en-GB" sz="3800" dirty="0"/>
              <a:t> </a:t>
            </a:r>
            <a:r>
              <a:rPr lang="en-GB" sz="3800" dirty="0" err="1"/>
              <a:t>mám</a:t>
            </a:r>
            <a:r>
              <a:rPr lang="en-GB" sz="3800" dirty="0"/>
              <a:t> </a:t>
            </a:r>
            <a:r>
              <a:rPr lang="en-GB" sz="3800" dirty="0" err="1"/>
              <a:t>narozeniny</a:t>
            </a:r>
            <a:r>
              <a:rPr lang="en-GB" sz="3800" dirty="0"/>
              <a:t>. </a:t>
            </a:r>
            <a:r>
              <a:rPr lang="en-GB" sz="3800" dirty="0" err="1"/>
              <a:t>Uspořádám</a:t>
            </a:r>
            <a:r>
              <a:rPr lang="en-GB" sz="3800" dirty="0"/>
              <a:t> </a:t>
            </a:r>
            <a:r>
              <a:rPr lang="en-GB" sz="3800" dirty="0" err="1" smtClean="0"/>
              <a:t>večírek</a:t>
            </a:r>
            <a:r>
              <a:rPr lang="en-GB" sz="3800" dirty="0" smtClean="0"/>
              <a:t>.</a:t>
            </a:r>
            <a:r>
              <a:rPr lang="cs-CZ" sz="3800" i="1" dirty="0" smtClean="0"/>
              <a:t>I‘m </a:t>
            </a:r>
            <a:r>
              <a:rPr lang="cs-CZ" sz="3800" i="1" dirty="0" err="1" smtClean="0"/>
              <a:t>going</a:t>
            </a:r>
            <a:r>
              <a:rPr lang="cs-CZ" sz="3800" i="1" dirty="0" smtClean="0"/>
              <a:t> to </a:t>
            </a:r>
            <a:r>
              <a:rPr lang="cs-CZ" sz="3800" i="1" dirty="0" err="1" smtClean="0"/>
              <a:t>have</a:t>
            </a:r>
            <a:r>
              <a:rPr lang="cs-CZ" sz="3800" i="1" dirty="0" smtClean="0"/>
              <a:t> </a:t>
            </a:r>
            <a:r>
              <a:rPr lang="cs-CZ" sz="3800" dirty="0" smtClean="0"/>
              <a:t>a party.</a:t>
            </a:r>
            <a:r>
              <a:rPr lang="en-GB" sz="3800" dirty="0" smtClean="0"/>
              <a:t>)</a:t>
            </a:r>
            <a:endParaRPr lang="cs-CZ" sz="3800" dirty="0"/>
          </a:p>
          <a:p>
            <a:pPr>
              <a:buNone/>
            </a:pPr>
            <a:r>
              <a:rPr lang="en-GB" b="1" dirty="0"/>
              <a:t> </a:t>
            </a:r>
            <a:endParaRPr lang="cs-CZ" dirty="0"/>
          </a:p>
          <a:p>
            <a:r>
              <a:rPr lang="cs-CZ" sz="3800" dirty="0"/>
              <a:t>2.    </a:t>
            </a:r>
            <a:r>
              <a:rPr lang="cs-CZ" sz="3800" b="1" dirty="0"/>
              <a:t>Předpověď </a:t>
            </a:r>
            <a:r>
              <a:rPr lang="cs-CZ" sz="3800" dirty="0"/>
              <a:t>- na základě daných </a:t>
            </a:r>
            <a:r>
              <a:rPr lang="cs-CZ" sz="3800" b="1" dirty="0"/>
              <a:t>okolností</a:t>
            </a:r>
            <a:r>
              <a:rPr lang="cs-CZ" sz="3800" dirty="0"/>
              <a:t> (např. z toho, co vidíme před sebou) nebo </a:t>
            </a:r>
            <a:r>
              <a:rPr lang="cs-CZ" sz="3800" b="1" dirty="0"/>
              <a:t>znalostí </a:t>
            </a:r>
            <a:r>
              <a:rPr lang="cs-CZ" sz="3800" dirty="0"/>
              <a:t>(dané věci, osoby, situace apod.). </a:t>
            </a:r>
            <a:r>
              <a:rPr lang="en-GB" sz="3800" dirty="0"/>
              <a:t>(</a:t>
            </a:r>
            <a:r>
              <a:rPr lang="en-GB" sz="3800" dirty="0" err="1"/>
              <a:t>Bude</a:t>
            </a:r>
            <a:r>
              <a:rPr lang="en-GB" sz="3800" dirty="0"/>
              <a:t> </a:t>
            </a:r>
            <a:r>
              <a:rPr lang="en-GB" sz="3800" dirty="0" err="1"/>
              <a:t>pršet</a:t>
            </a:r>
            <a:r>
              <a:rPr lang="en-GB" sz="3800" dirty="0"/>
              <a:t>. – </a:t>
            </a:r>
            <a:r>
              <a:rPr lang="en-GB" sz="3800" dirty="0" err="1"/>
              <a:t>vidíme</a:t>
            </a:r>
            <a:r>
              <a:rPr lang="en-GB" sz="3800" dirty="0"/>
              <a:t> </a:t>
            </a:r>
            <a:r>
              <a:rPr lang="en-GB" sz="3800" dirty="0" err="1"/>
              <a:t>zamračenou</a:t>
            </a:r>
            <a:r>
              <a:rPr lang="en-GB" sz="3800" dirty="0"/>
              <a:t> </a:t>
            </a:r>
            <a:r>
              <a:rPr lang="en-GB" sz="3800" dirty="0" err="1" smtClean="0"/>
              <a:t>oblohu</a:t>
            </a:r>
            <a:r>
              <a:rPr lang="cs-CZ" sz="3800" dirty="0" smtClean="0"/>
              <a:t> </a:t>
            </a:r>
            <a:r>
              <a:rPr lang="cs-CZ" sz="3800" i="1" dirty="0" err="1" smtClean="0"/>
              <a:t>It</a:t>
            </a:r>
            <a:r>
              <a:rPr lang="cs-CZ" sz="3800" i="1" dirty="0" smtClean="0"/>
              <a:t>‘s </a:t>
            </a:r>
            <a:r>
              <a:rPr lang="cs-CZ" sz="3800" i="1" dirty="0" err="1" smtClean="0"/>
              <a:t>going</a:t>
            </a:r>
            <a:r>
              <a:rPr lang="cs-CZ" sz="3800" i="1" dirty="0" smtClean="0"/>
              <a:t> to </a:t>
            </a:r>
            <a:r>
              <a:rPr lang="cs-CZ" sz="3800" i="1" dirty="0" err="1" smtClean="0"/>
              <a:t>rain</a:t>
            </a:r>
            <a:r>
              <a:rPr lang="cs-CZ" sz="3800" i="1" dirty="0" smtClean="0"/>
              <a:t>.</a:t>
            </a:r>
            <a:r>
              <a:rPr lang="en-GB" sz="3800" i="1" dirty="0" smtClean="0"/>
              <a:t>)</a:t>
            </a:r>
            <a:endParaRPr lang="cs-CZ" sz="3800" i="1" dirty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67544" y="285728"/>
            <a:ext cx="7828728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Blízký budoucí čas (</a:t>
            </a:r>
            <a:r>
              <a:rPr lang="cs-CZ" sz="3600" b="1" cap="none" spc="0" dirty="0" err="1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going</a:t>
            </a:r>
            <a:r>
              <a:rPr lang="cs-CZ" sz="3600" b="1" cap="none" spc="0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 to)</a:t>
            </a:r>
            <a:endParaRPr lang="cs-CZ" sz="3600" b="1" cap="none" spc="0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642942"/>
          </a:xfrm>
        </p:spPr>
        <p:txBody>
          <a:bodyPr>
            <a:normAutofit fontScale="90000"/>
          </a:bodyPr>
          <a:lstStyle/>
          <a:p>
            <a:r>
              <a:rPr lang="en-GB" sz="3100" b="1" dirty="0"/>
              <a:t>STRUKTURA BLÍZKÉHO BUDOUCÍHO ČASU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67544" y="1700808"/>
          <a:ext cx="8258204" cy="15716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00198"/>
                <a:gridCol w="2628904"/>
                <a:gridCol w="2064551"/>
                <a:gridCol w="2064551"/>
              </a:tblGrid>
              <a:tr h="1571636"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pPr algn="ctr"/>
                      <a:r>
                        <a:rPr lang="cs-CZ" sz="2400" dirty="0" smtClean="0"/>
                        <a:t>Podmět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pPr algn="ctr"/>
                      <a:r>
                        <a:rPr lang="cs-CZ" sz="2400" dirty="0" smtClean="0"/>
                        <a:t>Přítomný</a:t>
                      </a:r>
                      <a:r>
                        <a:rPr lang="cs-CZ" sz="2400" baseline="0" dirty="0" smtClean="0"/>
                        <a:t> čas </a:t>
                      </a:r>
                      <a:r>
                        <a:rPr lang="cs-CZ" sz="2400" baseline="0" dirty="0" smtClean="0">
                          <a:solidFill>
                            <a:srgbClr val="FF0000"/>
                          </a:solidFill>
                        </a:rPr>
                        <a:t>TO BE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</a:p>
                    <a:p>
                      <a:pPr algn="ctr"/>
                      <a:r>
                        <a:rPr lang="cs-CZ" sz="2400" dirty="0" smtClean="0">
                          <a:solidFill>
                            <a:srgbClr val="FFC000"/>
                          </a:solidFill>
                        </a:rPr>
                        <a:t>   GOING TO</a:t>
                      </a:r>
                      <a:endParaRPr lang="cs-CZ" sz="2400" dirty="0">
                        <a:solidFill>
                          <a:srgbClr val="FFC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 smtClean="0"/>
                    </a:p>
                    <a:p>
                      <a:pPr algn="ctr"/>
                      <a:r>
                        <a:rPr lang="cs-CZ" sz="2000" dirty="0" smtClean="0">
                          <a:solidFill>
                            <a:srgbClr val="FFFF00"/>
                          </a:solidFill>
                        </a:rPr>
                        <a:t>INFINITIV bez to</a:t>
                      </a:r>
                      <a:endParaRPr lang="cs-CZ" sz="2000" dirty="0">
                        <a:solidFill>
                          <a:srgbClr val="FFFF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755576" y="4005064"/>
            <a:ext cx="799288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dirty="0" smtClean="0"/>
              <a:t>- We are going to watch TV this evening.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827584" y="4365104"/>
            <a:ext cx="770485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dirty="0" smtClean="0"/>
              <a:t>- </a:t>
            </a:r>
            <a:r>
              <a:rPr lang="en-GB" dirty="0" smtClean="0"/>
              <a:t>Are we going to watch TV this evening?     Yes, we are. No, we aren‘t.</a:t>
            </a:r>
            <a:endParaRPr lang="cs-CZ" dirty="0" smtClean="0"/>
          </a:p>
          <a:p>
            <a:pPr>
              <a:buNone/>
            </a:pPr>
            <a:r>
              <a:rPr lang="en-GB" dirty="0" smtClean="0"/>
              <a:t>- We aren‘t going to watch TV this evening.</a:t>
            </a:r>
            <a:endParaRPr lang="cs-CZ" dirty="0" smtClean="0"/>
          </a:p>
          <a:p>
            <a:pPr>
              <a:buNone/>
            </a:pPr>
            <a:r>
              <a:rPr lang="en-GB" dirty="0" smtClean="0"/>
              <a:t>- Look. The sky is grey. It’s going to rain.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332656"/>
            <a:ext cx="8229600" cy="216024"/>
          </a:xfrm>
        </p:spPr>
        <p:txBody>
          <a:bodyPr>
            <a:noAutofit/>
          </a:bodyPr>
          <a:lstStyle/>
          <a:p>
            <a:r>
              <a:rPr lang="en-US" sz="2000" dirty="0"/>
              <a:t>Put the verbs into the correct </a:t>
            </a:r>
            <a:r>
              <a:rPr lang="en-US" sz="2000" dirty="0" smtClean="0"/>
              <a:t>form. </a:t>
            </a:r>
            <a:r>
              <a:rPr lang="en-US" sz="2000" dirty="0"/>
              <a:t>Use </a:t>
            </a:r>
            <a:r>
              <a:rPr lang="en-US" sz="2000" b="1" dirty="0"/>
              <a:t>going to</a:t>
            </a:r>
            <a:r>
              <a:rPr lang="en-US" sz="2000" dirty="0"/>
              <a:t>.</a:t>
            </a:r>
            <a:br>
              <a:rPr lang="en-US" sz="2000" dirty="0"/>
            </a:b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en-US" dirty="0"/>
          </a:p>
          <a:p>
            <a:r>
              <a:rPr lang="en-US" dirty="0"/>
              <a:t>It (rain) </a:t>
            </a:r>
            <a:r>
              <a:rPr lang="en-US" b="1" dirty="0"/>
              <a:t>. </a:t>
            </a:r>
            <a:r>
              <a:rPr lang="cs-CZ" b="1" dirty="0" err="1" smtClean="0"/>
              <a:t>It</a:t>
            </a:r>
            <a:r>
              <a:rPr lang="cs-CZ" b="1" dirty="0" smtClean="0"/>
              <a:t> </a:t>
            </a:r>
            <a:r>
              <a:rPr lang="cs-CZ" b="1" dirty="0" err="1" smtClean="0"/>
              <a:t>is</a:t>
            </a:r>
            <a:r>
              <a:rPr lang="cs-CZ" b="1" dirty="0" smtClean="0"/>
              <a:t> </a:t>
            </a:r>
            <a:r>
              <a:rPr lang="cs-CZ" b="1" dirty="0" err="1" smtClean="0"/>
              <a:t>going</a:t>
            </a:r>
            <a:r>
              <a:rPr lang="cs-CZ" b="1" dirty="0" smtClean="0"/>
              <a:t> to </a:t>
            </a:r>
            <a:r>
              <a:rPr lang="cs-CZ" b="1" dirty="0" err="1" smtClean="0"/>
              <a:t>rain</a:t>
            </a:r>
            <a:endParaRPr lang="en-US" b="1" dirty="0"/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They (eat) </a:t>
            </a:r>
            <a:r>
              <a:rPr lang="cs-CZ" dirty="0" err="1" smtClean="0"/>
              <a:t>carrots</a:t>
            </a:r>
            <a:r>
              <a:rPr lang="en-US" dirty="0" smtClean="0"/>
              <a:t>. </a:t>
            </a:r>
            <a:endParaRPr lang="en-US" dirty="0"/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I (wear) blue shoes tonight. 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We (not / help) you. 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Jack (not / walk) home. 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(cook / you) dinner? 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Sue </a:t>
            </a:r>
            <a:r>
              <a:rPr lang="en-US" dirty="0" smtClean="0"/>
              <a:t>(</a:t>
            </a:r>
            <a:r>
              <a:rPr lang="cs-CZ" dirty="0" err="1" smtClean="0"/>
              <a:t>offer</a:t>
            </a:r>
            <a:r>
              <a:rPr lang="en-US" dirty="0" smtClean="0"/>
              <a:t> </a:t>
            </a:r>
            <a:r>
              <a:rPr lang="en-US" dirty="0"/>
              <a:t>/ not) her biscuits. 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(leave / they) the house? 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(take part / she) in the contest? 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I (not / spend) my holiday </a:t>
            </a:r>
            <a:r>
              <a:rPr lang="cs-CZ" dirty="0" smtClean="0"/>
              <a:t>in </a:t>
            </a:r>
            <a:r>
              <a:rPr lang="cs-CZ" dirty="0" err="1" smtClean="0"/>
              <a:t>Spain</a:t>
            </a:r>
            <a:r>
              <a:rPr lang="en-US" dirty="0" smtClean="0"/>
              <a:t> </a:t>
            </a:r>
            <a:r>
              <a:rPr lang="en-US" dirty="0"/>
              <a:t>this year.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2050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</p:spPr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US" dirty="0"/>
              <a:t>They </a:t>
            </a:r>
            <a:r>
              <a:rPr lang="cs-CZ" i="1" dirty="0" smtClean="0">
                <a:solidFill>
                  <a:srgbClr val="FF0000"/>
                </a:solidFill>
              </a:rPr>
              <a:t>are </a:t>
            </a:r>
            <a:r>
              <a:rPr lang="cs-CZ" i="1" dirty="0" err="1" smtClean="0">
                <a:solidFill>
                  <a:srgbClr val="FF0000"/>
                </a:solidFill>
              </a:rPr>
              <a:t>going</a:t>
            </a:r>
            <a:r>
              <a:rPr lang="cs-CZ" i="1" dirty="0" smtClean="0">
                <a:solidFill>
                  <a:srgbClr val="FF0000"/>
                </a:solidFill>
              </a:rPr>
              <a:t> to </a:t>
            </a:r>
            <a:r>
              <a:rPr lang="cs-CZ" i="1" dirty="0" err="1" smtClean="0">
                <a:solidFill>
                  <a:srgbClr val="FF0000"/>
                </a:solidFill>
              </a:rPr>
              <a:t>eat</a:t>
            </a:r>
            <a:r>
              <a:rPr lang="en-US" i="1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/>
              <a:t>carrots</a:t>
            </a:r>
            <a:r>
              <a:rPr lang="en-US" dirty="0" smtClean="0"/>
              <a:t>. </a:t>
            </a:r>
            <a:endParaRPr lang="en-US" dirty="0"/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I </a:t>
            </a:r>
            <a:r>
              <a:rPr lang="cs-CZ" i="1" dirty="0" smtClean="0">
                <a:solidFill>
                  <a:srgbClr val="FF0000"/>
                </a:solidFill>
              </a:rPr>
              <a:t>´m </a:t>
            </a:r>
            <a:r>
              <a:rPr lang="cs-CZ" i="1" dirty="0" err="1" smtClean="0">
                <a:solidFill>
                  <a:srgbClr val="FF0000"/>
                </a:solidFill>
              </a:rPr>
              <a:t>going</a:t>
            </a:r>
            <a:r>
              <a:rPr lang="cs-CZ" i="1" dirty="0" smtClean="0">
                <a:solidFill>
                  <a:srgbClr val="FF0000"/>
                </a:solidFill>
              </a:rPr>
              <a:t> to </a:t>
            </a:r>
            <a:r>
              <a:rPr lang="cs-CZ" i="1" dirty="0" err="1" smtClean="0">
                <a:solidFill>
                  <a:srgbClr val="FF0000"/>
                </a:solidFill>
              </a:rPr>
              <a:t>wear</a:t>
            </a:r>
            <a:r>
              <a:rPr lang="cs-CZ" i="1" dirty="0" smtClean="0"/>
              <a:t> </a:t>
            </a:r>
            <a:r>
              <a:rPr lang="en-US" dirty="0" smtClean="0"/>
              <a:t>blue </a:t>
            </a:r>
            <a:r>
              <a:rPr lang="en-US" dirty="0"/>
              <a:t>shoes tonight. 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We </a:t>
            </a:r>
            <a:r>
              <a:rPr lang="cs-CZ" i="1" dirty="0" err="1" smtClean="0">
                <a:solidFill>
                  <a:srgbClr val="FF0000"/>
                </a:solidFill>
              </a:rPr>
              <a:t>aren´t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going</a:t>
            </a:r>
            <a:r>
              <a:rPr lang="cs-CZ" i="1" dirty="0" smtClean="0">
                <a:solidFill>
                  <a:srgbClr val="FF0000"/>
                </a:solidFill>
              </a:rPr>
              <a:t> to </a:t>
            </a:r>
            <a:r>
              <a:rPr lang="cs-CZ" i="1" dirty="0" err="1" smtClean="0">
                <a:solidFill>
                  <a:srgbClr val="FF0000"/>
                </a:solidFill>
              </a:rPr>
              <a:t>help</a:t>
            </a:r>
            <a:r>
              <a:rPr lang="cs-CZ" dirty="0" smtClean="0"/>
              <a:t> </a:t>
            </a:r>
            <a:r>
              <a:rPr lang="en-US" dirty="0" smtClean="0"/>
              <a:t>you</a:t>
            </a:r>
            <a:r>
              <a:rPr lang="en-US" dirty="0"/>
              <a:t>. 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Jack </a:t>
            </a:r>
            <a:r>
              <a:rPr lang="cs-CZ" i="1" dirty="0" err="1" smtClean="0">
                <a:solidFill>
                  <a:srgbClr val="FF0000"/>
                </a:solidFill>
              </a:rPr>
              <a:t>isn´t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going</a:t>
            </a:r>
            <a:r>
              <a:rPr lang="cs-CZ" i="1" dirty="0" smtClean="0">
                <a:solidFill>
                  <a:srgbClr val="FF0000"/>
                </a:solidFill>
              </a:rPr>
              <a:t> to </a:t>
            </a:r>
            <a:r>
              <a:rPr lang="cs-CZ" i="1" dirty="0" err="1" smtClean="0">
                <a:solidFill>
                  <a:srgbClr val="FF0000"/>
                </a:solidFill>
              </a:rPr>
              <a:t>walk</a:t>
            </a:r>
            <a:r>
              <a:rPr lang="en-US" dirty="0" smtClean="0">
                <a:solidFill>
                  <a:srgbClr val="FF0000"/>
                </a:solidFill>
              </a:rPr>
              <a:t> </a:t>
            </a:r>
            <a:r>
              <a:rPr lang="en-US" dirty="0"/>
              <a:t>home. </a:t>
            </a:r>
          </a:p>
          <a:p>
            <a:pPr marL="514350" indent="-514350">
              <a:buFont typeface="+mj-lt"/>
              <a:buAutoNum type="arabicPeriod"/>
            </a:pPr>
            <a:r>
              <a:rPr lang="cs-CZ" i="1" dirty="0" smtClean="0">
                <a:solidFill>
                  <a:srgbClr val="FF0000"/>
                </a:solidFill>
              </a:rPr>
              <a:t>Are </a:t>
            </a:r>
            <a:r>
              <a:rPr lang="cs-CZ" i="1" dirty="0" err="1" smtClean="0">
                <a:solidFill>
                  <a:srgbClr val="FF0000"/>
                </a:solidFill>
              </a:rPr>
              <a:t>you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going</a:t>
            </a:r>
            <a:r>
              <a:rPr lang="cs-CZ" i="1" dirty="0" smtClean="0">
                <a:solidFill>
                  <a:srgbClr val="FF0000"/>
                </a:solidFill>
              </a:rPr>
              <a:t> to </a:t>
            </a:r>
            <a:r>
              <a:rPr lang="cs-CZ" i="1" dirty="0" err="1" smtClean="0">
                <a:solidFill>
                  <a:srgbClr val="FF0000"/>
                </a:solidFill>
              </a:rPr>
              <a:t>cook</a:t>
            </a:r>
            <a:r>
              <a:rPr lang="cs-CZ" dirty="0" smtClean="0"/>
              <a:t> </a:t>
            </a:r>
            <a:r>
              <a:rPr lang="en-US" dirty="0" smtClean="0"/>
              <a:t>dinner</a:t>
            </a:r>
            <a:r>
              <a:rPr lang="en-US" dirty="0"/>
              <a:t>? 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Sue </a:t>
            </a:r>
            <a:r>
              <a:rPr lang="cs-CZ" i="1" dirty="0" err="1" smtClean="0">
                <a:solidFill>
                  <a:srgbClr val="FF0000"/>
                </a:solidFill>
              </a:rPr>
              <a:t>isn´t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going</a:t>
            </a:r>
            <a:r>
              <a:rPr lang="cs-CZ" i="1" dirty="0" smtClean="0">
                <a:solidFill>
                  <a:srgbClr val="FF0000"/>
                </a:solidFill>
              </a:rPr>
              <a:t> to </a:t>
            </a:r>
            <a:r>
              <a:rPr lang="cs-CZ" i="1" dirty="0" err="1" smtClean="0">
                <a:solidFill>
                  <a:srgbClr val="FF0000"/>
                </a:solidFill>
              </a:rPr>
              <a:t>offer</a:t>
            </a:r>
            <a:r>
              <a:rPr lang="cs-CZ" dirty="0" smtClean="0"/>
              <a:t> </a:t>
            </a:r>
            <a:r>
              <a:rPr lang="en-US" dirty="0" smtClean="0"/>
              <a:t>her </a:t>
            </a:r>
            <a:r>
              <a:rPr lang="en-US" dirty="0"/>
              <a:t>biscuits. </a:t>
            </a:r>
          </a:p>
          <a:p>
            <a:pPr marL="514350" indent="-514350">
              <a:buFont typeface="+mj-lt"/>
              <a:buAutoNum type="arabicPeriod"/>
            </a:pPr>
            <a:r>
              <a:rPr lang="cs-CZ" i="1" dirty="0" smtClean="0">
                <a:solidFill>
                  <a:srgbClr val="FF0000"/>
                </a:solidFill>
              </a:rPr>
              <a:t>Are </a:t>
            </a:r>
            <a:r>
              <a:rPr lang="cs-CZ" i="1" dirty="0" err="1" smtClean="0">
                <a:solidFill>
                  <a:srgbClr val="FF0000"/>
                </a:solidFill>
              </a:rPr>
              <a:t>they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going</a:t>
            </a:r>
            <a:r>
              <a:rPr lang="cs-CZ" i="1" dirty="0" smtClean="0">
                <a:solidFill>
                  <a:srgbClr val="FF0000"/>
                </a:solidFill>
              </a:rPr>
              <a:t> to </a:t>
            </a:r>
            <a:r>
              <a:rPr lang="cs-CZ" i="1" dirty="0" err="1" smtClean="0">
                <a:solidFill>
                  <a:srgbClr val="FF0000"/>
                </a:solidFill>
              </a:rPr>
              <a:t>leave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en-US" dirty="0" smtClean="0"/>
              <a:t>the </a:t>
            </a:r>
            <a:r>
              <a:rPr lang="en-US" dirty="0"/>
              <a:t>house? </a:t>
            </a:r>
          </a:p>
          <a:p>
            <a:pPr marL="514350" indent="-514350">
              <a:buFont typeface="+mj-lt"/>
              <a:buAutoNum type="arabicPeriod"/>
            </a:pPr>
            <a:r>
              <a:rPr lang="cs-CZ" i="1" dirty="0" err="1" smtClean="0">
                <a:solidFill>
                  <a:srgbClr val="FF0000"/>
                </a:solidFill>
              </a:rPr>
              <a:t>Is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she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going</a:t>
            </a:r>
            <a:r>
              <a:rPr lang="cs-CZ" i="1" dirty="0" smtClean="0">
                <a:solidFill>
                  <a:srgbClr val="FF0000"/>
                </a:solidFill>
              </a:rPr>
              <a:t> to </a:t>
            </a:r>
            <a:r>
              <a:rPr lang="cs-CZ" i="1" dirty="0" err="1" smtClean="0">
                <a:solidFill>
                  <a:srgbClr val="FF0000"/>
                </a:solidFill>
              </a:rPr>
              <a:t>take</a:t>
            </a:r>
            <a:r>
              <a:rPr lang="cs-CZ" i="1" dirty="0" smtClean="0">
                <a:solidFill>
                  <a:srgbClr val="FF0000"/>
                </a:solidFill>
              </a:rPr>
              <a:t> a part </a:t>
            </a:r>
            <a:r>
              <a:rPr lang="en-US" dirty="0" smtClean="0"/>
              <a:t>in </a:t>
            </a:r>
            <a:r>
              <a:rPr lang="en-US" dirty="0"/>
              <a:t>the contest? 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I </a:t>
            </a:r>
            <a:r>
              <a:rPr lang="cs-CZ" dirty="0" smtClean="0"/>
              <a:t>´</a:t>
            </a:r>
            <a:r>
              <a:rPr lang="cs-CZ" i="1" dirty="0" smtClean="0">
                <a:solidFill>
                  <a:srgbClr val="FF0000"/>
                </a:solidFill>
              </a:rPr>
              <a:t>m not </a:t>
            </a:r>
            <a:r>
              <a:rPr lang="cs-CZ" i="1" dirty="0" err="1" smtClean="0">
                <a:solidFill>
                  <a:srgbClr val="FF0000"/>
                </a:solidFill>
              </a:rPr>
              <a:t>going</a:t>
            </a:r>
            <a:r>
              <a:rPr lang="cs-CZ" i="1" dirty="0" smtClean="0">
                <a:solidFill>
                  <a:srgbClr val="FF0000"/>
                </a:solidFill>
              </a:rPr>
              <a:t> to </a:t>
            </a:r>
            <a:r>
              <a:rPr lang="cs-CZ" i="1" dirty="0" err="1" smtClean="0">
                <a:solidFill>
                  <a:srgbClr val="FF0000"/>
                </a:solidFill>
              </a:rPr>
              <a:t>spend</a:t>
            </a:r>
            <a:r>
              <a:rPr lang="en-US" dirty="0" smtClean="0"/>
              <a:t> </a:t>
            </a:r>
            <a:r>
              <a:rPr lang="en-US" dirty="0"/>
              <a:t>my holiday </a:t>
            </a:r>
            <a:r>
              <a:rPr lang="cs-CZ" dirty="0" smtClean="0"/>
              <a:t>in </a:t>
            </a:r>
            <a:r>
              <a:rPr lang="cs-CZ" dirty="0" err="1" smtClean="0"/>
              <a:t>Spain</a:t>
            </a:r>
            <a:r>
              <a:rPr lang="en-US" dirty="0" smtClean="0"/>
              <a:t> </a:t>
            </a:r>
            <a:r>
              <a:rPr lang="en-US" dirty="0"/>
              <a:t>this year. </a:t>
            </a:r>
          </a:p>
        </p:txBody>
      </p:sp>
    </p:spTree>
    <p:extLst>
      <p:ext uri="{BB962C8B-B14F-4D97-AF65-F5344CB8AC3E}">
        <p14:creationId xmlns:p14="http://schemas.microsoft.com/office/powerpoint/2010/main" val="41227096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cs-CZ" sz="2000" b="1" dirty="0" smtClean="0"/>
              <a:t>Vyber odpověď, která je vhodnější</a:t>
            </a:r>
            <a:endParaRPr lang="cs-CZ" sz="2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1"/>
            <a:ext cx="8229600" cy="4968552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sz="2900" dirty="0" smtClean="0"/>
              <a:t>     </a:t>
            </a:r>
            <a:r>
              <a:rPr lang="cs-CZ" sz="2200" dirty="0" smtClean="0"/>
              <a:t>1)</a:t>
            </a:r>
            <a:r>
              <a:rPr lang="en-US" sz="2200" b="1" dirty="0" smtClean="0"/>
              <a:t>Can I borrow your </a:t>
            </a:r>
            <a:r>
              <a:rPr lang="cs-CZ" sz="2200" b="1" dirty="0" err="1" smtClean="0"/>
              <a:t>bike</a:t>
            </a:r>
            <a:r>
              <a:rPr lang="en-US" sz="2200" b="1" dirty="0" smtClean="0"/>
              <a:t>? </a:t>
            </a:r>
            <a:endParaRPr lang="cs-CZ" sz="2200" b="1" dirty="0" smtClean="0"/>
          </a:p>
          <a:p>
            <a:pPr>
              <a:buNone/>
            </a:pPr>
            <a:r>
              <a:rPr lang="cs-CZ" sz="2200" dirty="0" smtClean="0"/>
              <a:t>A)</a:t>
            </a:r>
            <a:r>
              <a:rPr lang="en-US" sz="2200" dirty="0" smtClean="0"/>
              <a:t> I'll be back by 10 o'clock, I promise.  </a:t>
            </a:r>
          </a:p>
          <a:p>
            <a:pPr>
              <a:buNone/>
            </a:pPr>
            <a:r>
              <a:rPr lang="cs-CZ" sz="2200" dirty="0" smtClean="0"/>
              <a:t>B)</a:t>
            </a:r>
            <a:r>
              <a:rPr lang="en-US" sz="2200" dirty="0" smtClean="0"/>
              <a:t> I'm going to be back  by 10 o'clock, I promise.</a:t>
            </a:r>
          </a:p>
          <a:p>
            <a:pPr>
              <a:buNone/>
            </a:pPr>
            <a:r>
              <a:rPr lang="en-US" sz="2200" dirty="0" smtClean="0"/>
              <a:t/>
            </a:r>
            <a:br>
              <a:rPr lang="en-US" sz="2200" dirty="0" smtClean="0"/>
            </a:br>
            <a:r>
              <a:rPr lang="en-US" sz="2200" dirty="0" smtClean="0"/>
              <a:t>2) </a:t>
            </a:r>
            <a:r>
              <a:rPr lang="en-US" sz="2200" b="1" dirty="0" smtClean="0"/>
              <a:t>Can I help you, sir?</a:t>
            </a:r>
            <a:endParaRPr lang="cs-CZ" sz="2200" b="1" dirty="0" smtClean="0"/>
          </a:p>
          <a:p>
            <a:pPr>
              <a:buNone/>
            </a:pPr>
            <a:r>
              <a:rPr lang="cs-CZ" sz="2200" dirty="0" smtClean="0"/>
              <a:t>A)</a:t>
            </a:r>
            <a:r>
              <a:rPr lang="en-US" sz="2200" dirty="0" smtClean="0"/>
              <a:t> Yes, I'll have a coffee and a tuna sandwich.  </a:t>
            </a:r>
          </a:p>
          <a:p>
            <a:pPr>
              <a:buNone/>
            </a:pPr>
            <a:r>
              <a:rPr lang="en-US" sz="2200" dirty="0" smtClean="0"/>
              <a:t> </a:t>
            </a:r>
            <a:r>
              <a:rPr lang="cs-CZ" sz="2200" dirty="0" smtClean="0"/>
              <a:t>B)</a:t>
            </a:r>
            <a:r>
              <a:rPr lang="en-US" sz="2200" dirty="0" smtClean="0"/>
              <a:t>Yes, I'm going to have a coffee and a tuna sandwich.  </a:t>
            </a:r>
          </a:p>
          <a:p>
            <a:pPr>
              <a:buNone/>
            </a:pPr>
            <a:r>
              <a:rPr lang="en-US" sz="2200" dirty="0" smtClean="0"/>
              <a:t/>
            </a:r>
            <a:br>
              <a:rPr lang="en-US" sz="2200" dirty="0" smtClean="0"/>
            </a:br>
            <a:r>
              <a:rPr lang="en-US" sz="2200" dirty="0" smtClean="0"/>
              <a:t>3) </a:t>
            </a:r>
            <a:r>
              <a:rPr lang="en-US" sz="2200" b="1" dirty="0" smtClean="0"/>
              <a:t>Do you know about Claire?</a:t>
            </a:r>
            <a:endParaRPr lang="cs-CZ" sz="2200" b="1" dirty="0" smtClean="0"/>
          </a:p>
          <a:p>
            <a:pPr>
              <a:buNone/>
            </a:pPr>
            <a:r>
              <a:rPr lang="en-US" sz="2200" dirty="0" smtClean="0"/>
              <a:t> </a:t>
            </a:r>
            <a:r>
              <a:rPr lang="cs-CZ" sz="2200" dirty="0" smtClean="0"/>
              <a:t>A)</a:t>
            </a:r>
            <a:r>
              <a:rPr lang="en-US" sz="2200" dirty="0" smtClean="0"/>
              <a:t> She'll have  a baby</a:t>
            </a:r>
            <a:r>
              <a:rPr lang="cs-CZ" sz="2200" dirty="0" smtClean="0"/>
              <a:t>!</a:t>
            </a:r>
            <a:endParaRPr lang="en-US" sz="2200" dirty="0" smtClean="0"/>
          </a:p>
          <a:p>
            <a:pPr>
              <a:buNone/>
            </a:pPr>
            <a:r>
              <a:rPr lang="en-US" sz="2200" dirty="0" smtClean="0"/>
              <a:t> </a:t>
            </a:r>
            <a:r>
              <a:rPr lang="cs-CZ" sz="2200" dirty="0" smtClean="0"/>
              <a:t>B)</a:t>
            </a:r>
            <a:r>
              <a:rPr lang="en-US" sz="2200" dirty="0" smtClean="0"/>
              <a:t>She's going to have  a baby</a:t>
            </a:r>
            <a:r>
              <a:rPr lang="cs-CZ" sz="2200" dirty="0" smtClean="0"/>
              <a:t>!</a:t>
            </a:r>
            <a:endParaRPr lang="en-US" sz="2200" dirty="0" smtClean="0"/>
          </a:p>
          <a:p>
            <a:pPr>
              <a:buNone/>
            </a:pPr>
            <a:r>
              <a:rPr lang="en-US" sz="2200" dirty="0" smtClean="0"/>
              <a:t/>
            </a:r>
            <a:br>
              <a:rPr lang="en-US" sz="2200" dirty="0" smtClean="0"/>
            </a:br>
            <a:r>
              <a:rPr lang="en-US" sz="2200" dirty="0" smtClean="0"/>
              <a:t>4) </a:t>
            </a:r>
            <a:r>
              <a:rPr lang="en-US" sz="2200" b="1" dirty="0" smtClean="0"/>
              <a:t>"I'm really tired.“</a:t>
            </a:r>
            <a:endParaRPr lang="cs-CZ" sz="2200" b="1" dirty="0" smtClean="0"/>
          </a:p>
          <a:p>
            <a:pPr>
              <a:buNone/>
            </a:pPr>
            <a:r>
              <a:rPr lang="en-US" sz="2200" dirty="0" smtClean="0"/>
              <a:t> </a:t>
            </a:r>
            <a:r>
              <a:rPr lang="cs-CZ" sz="2200" dirty="0" smtClean="0"/>
              <a:t> A) </a:t>
            </a:r>
            <a:r>
              <a:rPr lang="en-US" sz="2200" dirty="0" smtClean="0"/>
              <a:t>“I'll</a:t>
            </a:r>
            <a:r>
              <a:rPr lang="cs-CZ" sz="2200" dirty="0" smtClean="0"/>
              <a:t> </a:t>
            </a:r>
            <a:r>
              <a:rPr lang="cs-CZ" sz="2200" dirty="0" err="1" smtClean="0"/>
              <a:t>take</a:t>
            </a:r>
            <a:r>
              <a:rPr lang="en-US" sz="2200" dirty="0" smtClean="0"/>
              <a:t> you home if you want.”</a:t>
            </a:r>
          </a:p>
          <a:p>
            <a:pPr>
              <a:buNone/>
            </a:pPr>
            <a:r>
              <a:rPr lang="cs-CZ" sz="2200" dirty="0" smtClean="0"/>
              <a:t>  B) </a:t>
            </a:r>
            <a:r>
              <a:rPr lang="en-US" sz="2200" dirty="0" smtClean="0"/>
              <a:t>“I'm going to take you home if you want."   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>
            <a:normAutofit fontScale="90000"/>
          </a:bodyPr>
          <a:lstStyle/>
          <a:p>
            <a:r>
              <a:rPr lang="cs-CZ" sz="3600" dirty="0" smtClean="0"/>
              <a:t>ŘEŠEN</a:t>
            </a:r>
            <a:r>
              <a:rPr lang="cs-CZ" dirty="0" smtClean="0"/>
              <a:t>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</p:spPr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sz="4000" dirty="0" smtClean="0"/>
              <a:t> </a:t>
            </a:r>
            <a:r>
              <a:rPr lang="cs-CZ" dirty="0" smtClean="0"/>
              <a:t>1) </a:t>
            </a:r>
            <a:r>
              <a:rPr lang="en-US" b="1" dirty="0" smtClean="0"/>
              <a:t>Can I borrow your </a:t>
            </a:r>
            <a:r>
              <a:rPr lang="cs-CZ" b="1" dirty="0" err="1" smtClean="0"/>
              <a:t>bike</a:t>
            </a:r>
            <a:r>
              <a:rPr lang="en-US" b="1" dirty="0" smtClean="0"/>
              <a:t>? </a:t>
            </a:r>
            <a:endParaRPr lang="cs-CZ" b="1" dirty="0" smtClean="0"/>
          </a:p>
          <a:p>
            <a:pPr>
              <a:buNone/>
            </a:pPr>
            <a:r>
              <a:rPr lang="cs-CZ" dirty="0" smtClean="0"/>
              <a:t>A)</a:t>
            </a:r>
            <a:r>
              <a:rPr lang="en-US" dirty="0" smtClean="0"/>
              <a:t> I'll be back by 10 o'clock, I promise.  </a:t>
            </a:r>
            <a:r>
              <a:rPr lang="cs-CZ" sz="2600" i="1" dirty="0" smtClean="0">
                <a:solidFill>
                  <a:srgbClr val="00B050"/>
                </a:solidFill>
              </a:rPr>
              <a:t>Slib</a:t>
            </a:r>
            <a:endParaRPr lang="en-US" sz="2600" i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2) </a:t>
            </a:r>
            <a:r>
              <a:rPr lang="en-US" b="1" dirty="0" smtClean="0"/>
              <a:t>Can I help you, sir?</a:t>
            </a:r>
            <a:endParaRPr lang="cs-CZ" b="1" dirty="0" smtClean="0"/>
          </a:p>
          <a:p>
            <a:pPr>
              <a:buNone/>
            </a:pPr>
            <a:r>
              <a:rPr lang="cs-CZ" dirty="0" smtClean="0"/>
              <a:t>A)</a:t>
            </a:r>
            <a:r>
              <a:rPr lang="en-US" dirty="0" smtClean="0"/>
              <a:t> Yes, I'll have a coffee and a tuna sandwich.  </a:t>
            </a:r>
            <a:r>
              <a:rPr lang="cs-CZ" sz="2600" i="1" dirty="0" smtClean="0">
                <a:solidFill>
                  <a:srgbClr val="00B050"/>
                </a:solidFill>
              </a:rPr>
              <a:t>Objednávka v restauraci</a:t>
            </a:r>
            <a:endParaRPr lang="en-US" sz="2600" i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en-US" dirty="0" smtClean="0"/>
              <a:t> </a:t>
            </a:r>
          </a:p>
          <a:p>
            <a:pPr>
              <a:buNone/>
            </a:pP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3) </a:t>
            </a:r>
            <a:r>
              <a:rPr lang="en-US" b="1" dirty="0" smtClean="0"/>
              <a:t>Do you know about Claire?</a:t>
            </a:r>
            <a:endParaRPr lang="cs-CZ" b="1" dirty="0" smtClean="0"/>
          </a:p>
          <a:p>
            <a:pPr>
              <a:buNone/>
            </a:pPr>
            <a:r>
              <a:rPr lang="en-US" dirty="0" smtClean="0"/>
              <a:t> </a:t>
            </a:r>
            <a:r>
              <a:rPr lang="cs-CZ" dirty="0" smtClean="0"/>
              <a:t>B) </a:t>
            </a:r>
            <a:r>
              <a:rPr lang="en-US" dirty="0" smtClean="0"/>
              <a:t>She's going to have  a baby</a:t>
            </a:r>
            <a:r>
              <a:rPr lang="cs-CZ" dirty="0" smtClean="0"/>
              <a:t>!  </a:t>
            </a:r>
            <a:r>
              <a:rPr lang="cs-CZ" sz="2600" i="1" dirty="0" smtClean="0">
                <a:solidFill>
                  <a:srgbClr val="00B050"/>
                </a:solidFill>
              </a:rPr>
              <a:t>Stane se to v budoucnosti a máme proto „důkazy“.</a:t>
            </a:r>
            <a:endParaRPr lang="en-US" sz="2600" i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4) </a:t>
            </a:r>
            <a:r>
              <a:rPr lang="en-US" b="1" dirty="0" smtClean="0"/>
              <a:t>"I'm really tired.“</a:t>
            </a:r>
            <a:endParaRPr lang="cs-CZ" b="1" dirty="0" smtClean="0"/>
          </a:p>
          <a:p>
            <a:pPr>
              <a:buNone/>
            </a:pPr>
            <a:r>
              <a:rPr lang="en-US" dirty="0" smtClean="0"/>
              <a:t> </a:t>
            </a:r>
            <a:r>
              <a:rPr lang="cs-CZ" dirty="0" smtClean="0"/>
              <a:t> A) </a:t>
            </a:r>
            <a:r>
              <a:rPr lang="en-US" dirty="0" smtClean="0"/>
              <a:t>“I'll</a:t>
            </a:r>
            <a:r>
              <a:rPr lang="cs-CZ" dirty="0" smtClean="0"/>
              <a:t> </a:t>
            </a:r>
            <a:r>
              <a:rPr lang="cs-CZ" dirty="0" err="1" smtClean="0"/>
              <a:t>take</a:t>
            </a:r>
            <a:r>
              <a:rPr lang="en-US" dirty="0" smtClean="0"/>
              <a:t> you home if you want.”</a:t>
            </a:r>
            <a:r>
              <a:rPr lang="cs-CZ" dirty="0" smtClean="0"/>
              <a:t> </a:t>
            </a:r>
            <a:r>
              <a:rPr lang="cs-CZ" sz="2600" i="1" dirty="0" smtClean="0">
                <a:solidFill>
                  <a:srgbClr val="00B050"/>
                </a:solidFill>
              </a:rPr>
              <a:t>Okamžitá reakce a nabídka pomoci</a:t>
            </a:r>
            <a:endParaRPr lang="en-US" sz="2600" i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en-US" dirty="0" smtClean="0"/>
              <a:t>  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 fontScale="90000"/>
          </a:bodyPr>
          <a:lstStyle/>
          <a:p>
            <a:r>
              <a:rPr lang="cs-CZ" sz="2700" dirty="0" smtClean="0"/>
              <a:t>Test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            Doplň </a:t>
            </a:r>
            <a:r>
              <a:rPr lang="cs-CZ" sz="2000" b="1" dirty="0" err="1" smtClean="0"/>
              <a:t>will</a:t>
            </a:r>
            <a:r>
              <a:rPr lang="cs-CZ" sz="2000" b="1" dirty="0" smtClean="0"/>
              <a:t> nebo </a:t>
            </a:r>
            <a:r>
              <a:rPr lang="cs-CZ" sz="2000" b="1" dirty="0" err="1" smtClean="0"/>
              <a:t>going</a:t>
            </a:r>
            <a:r>
              <a:rPr lang="cs-CZ" sz="2000" b="1" dirty="0" smtClean="0"/>
              <a:t> to </a:t>
            </a:r>
            <a:r>
              <a:rPr lang="cs-CZ" sz="2000" dirty="0" smtClean="0"/>
              <a:t>+ slovesa v závorkách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 fontScale="62500" lnSpcReduction="20000"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</a:t>
            </a:r>
            <a:r>
              <a:rPr lang="en-US" dirty="0" smtClean="0"/>
              <a:t>5) He's got a new job in Boston, so</a:t>
            </a:r>
            <a:r>
              <a:rPr lang="cs-CZ" dirty="0" smtClean="0"/>
              <a:t> he…………………………(</a:t>
            </a:r>
            <a:r>
              <a:rPr lang="cs-CZ" dirty="0" err="1" smtClean="0"/>
              <a:t>move</a:t>
            </a:r>
            <a:r>
              <a:rPr lang="cs-CZ" dirty="0" smtClean="0"/>
              <a:t>)</a:t>
            </a:r>
            <a:r>
              <a:rPr lang="en-US" dirty="0" smtClean="0"/>
              <a:t> there. </a:t>
            </a:r>
            <a:endParaRPr lang="cs-CZ" dirty="0" smtClean="0"/>
          </a:p>
          <a:p>
            <a:pPr>
              <a:buNone/>
            </a:pP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6) What are you doing tomorrow? -- I don't know. I think </a:t>
            </a:r>
            <a:r>
              <a:rPr lang="cs-CZ" dirty="0" smtClean="0"/>
              <a:t> I…………………</a:t>
            </a:r>
            <a:r>
              <a:rPr lang="en-US" dirty="0" smtClean="0"/>
              <a:t> </a:t>
            </a:r>
            <a:r>
              <a:rPr lang="cs-CZ" dirty="0" smtClean="0"/>
              <a:t>(visit)</a:t>
            </a:r>
            <a:r>
              <a:rPr lang="en-US" dirty="0" smtClean="0"/>
              <a:t>my parents.  </a:t>
            </a:r>
          </a:p>
          <a:p>
            <a:pPr>
              <a:buNone/>
            </a:pP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7) Ugh, that food was terrible! I think </a:t>
            </a:r>
            <a:r>
              <a:rPr lang="cs-CZ" dirty="0" smtClean="0"/>
              <a:t> I…………………………….(</a:t>
            </a:r>
            <a:r>
              <a:rPr lang="cs-CZ" dirty="0" err="1" smtClean="0"/>
              <a:t>be</a:t>
            </a:r>
            <a:r>
              <a:rPr lang="cs-CZ" dirty="0" smtClean="0"/>
              <a:t>)</a:t>
            </a:r>
            <a:r>
              <a:rPr lang="en-US" dirty="0" smtClean="0"/>
              <a:t> sick!  </a:t>
            </a:r>
          </a:p>
          <a:p>
            <a:pPr>
              <a:buNone/>
            </a:pP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8) </a:t>
            </a:r>
            <a:r>
              <a:rPr lang="cs-CZ" dirty="0" smtClean="0"/>
              <a:t>……………….</a:t>
            </a:r>
            <a:r>
              <a:rPr lang="en-US" dirty="0" smtClean="0"/>
              <a:t> </a:t>
            </a:r>
            <a:r>
              <a:rPr lang="cs-CZ" dirty="0" smtClean="0"/>
              <a:t>(</a:t>
            </a:r>
            <a:r>
              <a:rPr lang="cs-CZ" dirty="0" err="1" smtClean="0"/>
              <a:t>you</a:t>
            </a:r>
            <a:r>
              <a:rPr lang="cs-CZ" dirty="0" smtClean="0"/>
              <a:t>/</a:t>
            </a:r>
            <a:r>
              <a:rPr lang="cs-CZ" dirty="0" err="1" smtClean="0"/>
              <a:t>buy</a:t>
            </a:r>
            <a:r>
              <a:rPr lang="cs-CZ" dirty="0" smtClean="0"/>
              <a:t>)</a:t>
            </a:r>
            <a:r>
              <a:rPr lang="en-US" dirty="0" smtClean="0"/>
              <a:t>new strings for my guitar when you are in town? Thanks. </a:t>
            </a:r>
            <a:endParaRPr lang="cs-CZ" dirty="0" smtClean="0"/>
          </a:p>
          <a:p>
            <a:pPr>
              <a:buNone/>
            </a:pP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9) Don't go out now. </a:t>
            </a:r>
            <a:r>
              <a:rPr lang="cs-CZ" dirty="0" err="1" smtClean="0"/>
              <a:t>There</a:t>
            </a:r>
            <a:r>
              <a:rPr lang="cs-CZ" dirty="0" smtClean="0"/>
              <a:t>…………………..(</a:t>
            </a:r>
            <a:r>
              <a:rPr lang="cs-CZ" dirty="0" err="1" smtClean="0"/>
              <a:t>be</a:t>
            </a:r>
            <a:r>
              <a:rPr lang="cs-CZ" dirty="0" smtClean="0"/>
              <a:t>) </a:t>
            </a:r>
            <a:r>
              <a:rPr lang="en-US" dirty="0" smtClean="0"/>
              <a:t>a thunderstorm. I've just heard it on the radio.  </a:t>
            </a:r>
          </a:p>
          <a:p>
            <a:pPr>
              <a:buNone/>
            </a:pPr>
            <a:r>
              <a:rPr lang="en-US" dirty="0" smtClean="0"/>
              <a:t>  </a:t>
            </a:r>
          </a:p>
          <a:p>
            <a:pPr>
              <a:buNone/>
            </a:pP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10) I don't think that </a:t>
            </a:r>
            <a:r>
              <a:rPr lang="cs-CZ" dirty="0" err="1" smtClean="0"/>
              <a:t>people</a:t>
            </a:r>
            <a:r>
              <a:rPr lang="cs-CZ" dirty="0" smtClean="0"/>
              <a:t>…………………………..</a:t>
            </a:r>
            <a:r>
              <a:rPr lang="en-US" dirty="0" smtClean="0"/>
              <a:t> </a:t>
            </a:r>
            <a:r>
              <a:rPr lang="cs-CZ" dirty="0" smtClean="0"/>
              <a:t>(live) </a:t>
            </a:r>
            <a:r>
              <a:rPr lang="en-US" dirty="0" smtClean="0"/>
              <a:t>on Mars. 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 fontScale="62500" lnSpcReduction="20000"/>
          </a:bodyPr>
          <a:lstStyle/>
          <a:p>
            <a:pPr>
              <a:buNone/>
            </a:pPr>
            <a:r>
              <a:rPr lang="cs-CZ" dirty="0" smtClean="0"/>
              <a:t>      </a:t>
            </a:r>
            <a:r>
              <a:rPr lang="en-US" dirty="0" smtClean="0"/>
              <a:t>5) He's got a new job in Boston, so</a:t>
            </a:r>
            <a:r>
              <a:rPr lang="cs-CZ" dirty="0" smtClean="0"/>
              <a:t> he </a:t>
            </a:r>
            <a:r>
              <a:rPr lang="cs-CZ" b="1" dirty="0" err="1" smtClean="0">
                <a:solidFill>
                  <a:srgbClr val="00B050"/>
                </a:solidFill>
              </a:rPr>
              <a:t>is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going</a:t>
            </a:r>
            <a:r>
              <a:rPr lang="cs-CZ" b="1" dirty="0" smtClean="0">
                <a:solidFill>
                  <a:srgbClr val="00B050"/>
                </a:solidFill>
              </a:rPr>
              <a:t> to </a:t>
            </a:r>
            <a:r>
              <a:rPr lang="cs-CZ" b="1" dirty="0" err="1" smtClean="0">
                <a:solidFill>
                  <a:srgbClr val="00B050"/>
                </a:solidFill>
              </a:rPr>
              <a:t>move</a:t>
            </a:r>
            <a:r>
              <a:rPr lang="en-US" b="1" dirty="0" smtClean="0">
                <a:solidFill>
                  <a:srgbClr val="00B050"/>
                </a:solidFill>
              </a:rPr>
              <a:t> </a:t>
            </a:r>
            <a:r>
              <a:rPr lang="en-US" dirty="0" smtClean="0"/>
              <a:t>there. </a:t>
            </a:r>
            <a:r>
              <a:rPr lang="cs-CZ" sz="2900" dirty="0" smtClean="0">
                <a:solidFill>
                  <a:srgbClr val="00B050"/>
                </a:solidFill>
              </a:rPr>
              <a:t>Je to předpověď založená na informaci o nové práci</a:t>
            </a:r>
          </a:p>
          <a:p>
            <a:pPr>
              <a:buNone/>
            </a:pP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6) What are you doing tomorrow? -- I don't know. I think </a:t>
            </a:r>
            <a:r>
              <a:rPr lang="cs-CZ" dirty="0" smtClean="0"/>
              <a:t>I´</a:t>
            </a:r>
            <a:r>
              <a:rPr lang="cs-CZ" b="1" dirty="0" err="1" smtClean="0">
                <a:solidFill>
                  <a:srgbClr val="00B050"/>
                </a:solidFill>
              </a:rPr>
              <a:t>ll</a:t>
            </a:r>
            <a:r>
              <a:rPr lang="cs-CZ" b="1" dirty="0" smtClean="0">
                <a:solidFill>
                  <a:srgbClr val="00B050"/>
                </a:solidFill>
              </a:rPr>
              <a:t> visit</a:t>
            </a:r>
            <a:r>
              <a:rPr lang="en-US" b="1" dirty="0" smtClean="0">
                <a:solidFill>
                  <a:srgbClr val="00B050"/>
                </a:solidFill>
              </a:rPr>
              <a:t> </a:t>
            </a:r>
            <a:r>
              <a:rPr lang="en-US" dirty="0" smtClean="0"/>
              <a:t>my parents.  </a:t>
            </a:r>
            <a:r>
              <a:rPr lang="cs-CZ" sz="2600" dirty="0" smtClean="0">
                <a:solidFill>
                  <a:srgbClr val="00B050"/>
                </a:solidFill>
              </a:rPr>
              <a:t>Nejsem si jistý, nemám prozatím plán</a:t>
            </a:r>
            <a:endParaRPr lang="en-US" sz="2600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7) Ugh, that food was terrible! I think </a:t>
            </a:r>
            <a:r>
              <a:rPr lang="cs-CZ" dirty="0" smtClean="0"/>
              <a:t>I </a:t>
            </a:r>
            <a:r>
              <a:rPr lang="cs-CZ" b="1" dirty="0" smtClean="0">
                <a:solidFill>
                  <a:srgbClr val="00B050"/>
                </a:solidFill>
              </a:rPr>
              <a:t>´m </a:t>
            </a:r>
            <a:r>
              <a:rPr lang="cs-CZ" b="1" dirty="0" err="1" smtClean="0">
                <a:solidFill>
                  <a:srgbClr val="00B050"/>
                </a:solidFill>
              </a:rPr>
              <a:t>going</a:t>
            </a:r>
            <a:r>
              <a:rPr lang="cs-CZ" b="1" dirty="0" smtClean="0">
                <a:solidFill>
                  <a:srgbClr val="00B050"/>
                </a:solidFill>
              </a:rPr>
              <a:t> to </a:t>
            </a:r>
            <a:r>
              <a:rPr lang="cs-CZ" b="1" dirty="0" err="1" smtClean="0">
                <a:solidFill>
                  <a:srgbClr val="00B050"/>
                </a:solidFill>
              </a:rPr>
              <a:t>be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en-US" dirty="0" smtClean="0"/>
              <a:t>sick! </a:t>
            </a:r>
            <a:r>
              <a:rPr lang="cs-CZ" sz="2600" dirty="0" smtClean="0">
                <a:solidFill>
                  <a:srgbClr val="00B050"/>
                </a:solidFill>
              </a:rPr>
              <a:t>Předpověď se zjevnými důkazy (příznaky)</a:t>
            </a:r>
            <a:r>
              <a:rPr lang="en-US" sz="2600" dirty="0" smtClean="0">
                <a:solidFill>
                  <a:srgbClr val="00B050"/>
                </a:solidFill>
              </a:rPr>
              <a:t> </a:t>
            </a:r>
          </a:p>
          <a:p>
            <a:pPr>
              <a:buNone/>
            </a:pP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8) </a:t>
            </a:r>
            <a:r>
              <a:rPr lang="cs-CZ" b="1" dirty="0" err="1" smtClean="0">
                <a:solidFill>
                  <a:srgbClr val="00B050"/>
                </a:solidFill>
              </a:rPr>
              <a:t>Will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you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buy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en-US" dirty="0" smtClean="0"/>
              <a:t>new strings for my guitar when you are in town? Thanks.</a:t>
            </a:r>
            <a:r>
              <a:rPr lang="cs-CZ" dirty="0" smtClean="0"/>
              <a:t> </a:t>
            </a:r>
            <a:r>
              <a:rPr lang="cs-CZ" sz="2600" dirty="0" smtClean="0">
                <a:solidFill>
                  <a:srgbClr val="00B050"/>
                </a:solidFill>
              </a:rPr>
              <a:t>Prosba, žádost</a:t>
            </a:r>
            <a:r>
              <a:rPr lang="en-US" sz="2600" dirty="0" smtClean="0">
                <a:solidFill>
                  <a:srgbClr val="00B050"/>
                </a:solidFill>
              </a:rPr>
              <a:t> </a:t>
            </a:r>
            <a:endParaRPr lang="cs-CZ" sz="2600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9) Don't go out now. </a:t>
            </a:r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is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going</a:t>
            </a:r>
            <a:r>
              <a:rPr lang="cs-CZ" b="1" dirty="0" smtClean="0">
                <a:solidFill>
                  <a:srgbClr val="00B050"/>
                </a:solidFill>
              </a:rPr>
              <a:t> to </a:t>
            </a:r>
            <a:r>
              <a:rPr lang="cs-CZ" b="1" dirty="0" err="1" smtClean="0">
                <a:solidFill>
                  <a:srgbClr val="00B050"/>
                </a:solidFill>
              </a:rPr>
              <a:t>be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en-US" dirty="0" smtClean="0"/>
              <a:t>a thunderstorm. I've just heard it on the radio.  </a:t>
            </a:r>
            <a:r>
              <a:rPr lang="cs-CZ" sz="2600" dirty="0" smtClean="0">
                <a:solidFill>
                  <a:srgbClr val="00B050"/>
                </a:solidFill>
              </a:rPr>
              <a:t>Jistá budoucnost založená na předpovědi počasí v radiu</a:t>
            </a:r>
            <a:endParaRPr lang="en-US" sz="2600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en-US" dirty="0" smtClean="0"/>
              <a:t>  </a:t>
            </a:r>
          </a:p>
          <a:p>
            <a:pPr>
              <a:buNone/>
            </a:pP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10) I don't think that </a:t>
            </a:r>
            <a:r>
              <a:rPr lang="cs-CZ" dirty="0" err="1" smtClean="0"/>
              <a:t>people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will</a:t>
            </a:r>
            <a:r>
              <a:rPr lang="cs-CZ" b="1" dirty="0" smtClean="0">
                <a:solidFill>
                  <a:srgbClr val="00B050"/>
                </a:solidFill>
              </a:rPr>
              <a:t> live </a:t>
            </a:r>
            <a:r>
              <a:rPr lang="en-US" dirty="0" smtClean="0"/>
              <a:t>on Mars. </a:t>
            </a:r>
            <a:r>
              <a:rPr lang="cs-CZ" dirty="0" smtClean="0"/>
              <a:t> </a:t>
            </a:r>
            <a:r>
              <a:rPr lang="cs-CZ" sz="2600" dirty="0" smtClean="0">
                <a:solidFill>
                  <a:srgbClr val="00B050"/>
                </a:solidFill>
              </a:rPr>
              <a:t>Pouze spekulace, můj názor bez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sz="2600" dirty="0" smtClean="0">
                <a:solidFill>
                  <a:srgbClr val="00B050"/>
                </a:solidFill>
              </a:rPr>
              <a:t>důkazů</a:t>
            </a:r>
            <a:endParaRPr lang="cs-CZ" sz="2600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Autofit/>
          </a:bodyPr>
          <a:lstStyle/>
          <a:p>
            <a:r>
              <a:rPr lang="cs-CZ" sz="3200" dirty="0" smtClean="0"/>
              <a:t>Pracovní list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6192688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4800" b="1" dirty="0" smtClean="0"/>
              <a:t>Vyber odpověď, která je vhodnější</a:t>
            </a:r>
          </a:p>
          <a:p>
            <a:pPr>
              <a:buNone/>
            </a:pPr>
            <a:r>
              <a:rPr lang="cs-CZ" sz="4800" dirty="0" smtClean="0"/>
              <a:t>1)</a:t>
            </a:r>
            <a:r>
              <a:rPr lang="en-US" sz="4800" b="1" dirty="0" smtClean="0"/>
              <a:t>Can I borrow your </a:t>
            </a:r>
            <a:r>
              <a:rPr lang="cs-CZ" sz="4800" b="1" dirty="0" err="1" smtClean="0"/>
              <a:t>bike</a:t>
            </a:r>
            <a:r>
              <a:rPr lang="en-US" sz="4800" b="1" dirty="0" smtClean="0"/>
              <a:t>? </a:t>
            </a:r>
            <a:endParaRPr lang="cs-CZ" sz="4800" b="1" dirty="0" smtClean="0"/>
          </a:p>
          <a:p>
            <a:pPr>
              <a:buNone/>
            </a:pPr>
            <a:r>
              <a:rPr lang="cs-CZ" sz="4800" dirty="0" smtClean="0"/>
              <a:t>A)</a:t>
            </a:r>
            <a:r>
              <a:rPr lang="en-US" sz="4800" dirty="0" smtClean="0"/>
              <a:t> I'll be back by 10 o'clock, I promise.  </a:t>
            </a:r>
          </a:p>
          <a:p>
            <a:pPr>
              <a:buNone/>
            </a:pPr>
            <a:r>
              <a:rPr lang="cs-CZ" sz="4800" dirty="0" smtClean="0"/>
              <a:t>B)</a:t>
            </a:r>
            <a:r>
              <a:rPr lang="en-US" sz="4800" dirty="0" smtClean="0"/>
              <a:t> I'm going to be back  by 10 o'clock, I promise.</a:t>
            </a:r>
          </a:p>
          <a:p>
            <a:pPr>
              <a:buNone/>
            </a:pPr>
            <a:r>
              <a:rPr lang="en-US" sz="4800" dirty="0" smtClean="0"/>
              <a:t/>
            </a:r>
            <a:br>
              <a:rPr lang="en-US" sz="4800" dirty="0" smtClean="0"/>
            </a:br>
            <a:r>
              <a:rPr lang="en-US" sz="4800" dirty="0" smtClean="0"/>
              <a:t>2) </a:t>
            </a:r>
            <a:r>
              <a:rPr lang="en-US" sz="4800" b="1" dirty="0" smtClean="0"/>
              <a:t>Can I help you, sir?</a:t>
            </a:r>
            <a:endParaRPr lang="cs-CZ" sz="4800" b="1" dirty="0" smtClean="0"/>
          </a:p>
          <a:p>
            <a:pPr>
              <a:buNone/>
            </a:pPr>
            <a:r>
              <a:rPr lang="cs-CZ" sz="4800" dirty="0" smtClean="0"/>
              <a:t>A)</a:t>
            </a:r>
            <a:r>
              <a:rPr lang="en-US" sz="4800" dirty="0" smtClean="0"/>
              <a:t> Yes, I'll have a coffee and a tuna sandwich.  </a:t>
            </a:r>
          </a:p>
          <a:p>
            <a:pPr>
              <a:buNone/>
            </a:pPr>
            <a:r>
              <a:rPr lang="en-US" sz="4800" dirty="0" smtClean="0"/>
              <a:t> </a:t>
            </a:r>
            <a:r>
              <a:rPr lang="cs-CZ" sz="4800" dirty="0" smtClean="0"/>
              <a:t>B)</a:t>
            </a:r>
            <a:r>
              <a:rPr lang="en-US" sz="4800" dirty="0" smtClean="0"/>
              <a:t>Yes, I'm going to have a coffee and a tuna sandwich.  </a:t>
            </a:r>
          </a:p>
          <a:p>
            <a:pPr>
              <a:buNone/>
            </a:pPr>
            <a:r>
              <a:rPr lang="en-US" sz="4800" dirty="0" smtClean="0"/>
              <a:t/>
            </a:r>
            <a:br>
              <a:rPr lang="en-US" sz="4800" dirty="0" smtClean="0"/>
            </a:br>
            <a:r>
              <a:rPr lang="en-US" sz="4800" dirty="0" smtClean="0"/>
              <a:t>3) </a:t>
            </a:r>
            <a:r>
              <a:rPr lang="en-US" sz="4800" b="1" dirty="0" smtClean="0"/>
              <a:t>Do you know about Claire?</a:t>
            </a:r>
            <a:endParaRPr lang="cs-CZ" sz="4800" b="1" dirty="0" smtClean="0"/>
          </a:p>
          <a:p>
            <a:pPr>
              <a:buNone/>
            </a:pPr>
            <a:r>
              <a:rPr lang="en-US" sz="4800" dirty="0" smtClean="0"/>
              <a:t> </a:t>
            </a:r>
            <a:r>
              <a:rPr lang="cs-CZ" sz="4800" dirty="0" smtClean="0"/>
              <a:t>A)</a:t>
            </a:r>
            <a:r>
              <a:rPr lang="en-US" sz="4800" dirty="0" smtClean="0"/>
              <a:t> She'll have  a baby</a:t>
            </a:r>
            <a:r>
              <a:rPr lang="cs-CZ" sz="4800" dirty="0" smtClean="0"/>
              <a:t>!</a:t>
            </a:r>
            <a:endParaRPr lang="en-US" sz="4800" dirty="0" smtClean="0"/>
          </a:p>
          <a:p>
            <a:pPr>
              <a:buNone/>
            </a:pPr>
            <a:r>
              <a:rPr lang="en-US" sz="4800" dirty="0" smtClean="0"/>
              <a:t> </a:t>
            </a:r>
            <a:r>
              <a:rPr lang="cs-CZ" sz="4800" dirty="0" smtClean="0"/>
              <a:t>B)</a:t>
            </a:r>
            <a:r>
              <a:rPr lang="en-US" sz="4800" dirty="0" smtClean="0"/>
              <a:t>She's going to have  a baby</a:t>
            </a:r>
            <a:r>
              <a:rPr lang="cs-CZ" sz="4800" dirty="0" smtClean="0"/>
              <a:t>!</a:t>
            </a:r>
            <a:endParaRPr lang="en-US" sz="4800" dirty="0" smtClean="0"/>
          </a:p>
          <a:p>
            <a:pPr>
              <a:buNone/>
            </a:pPr>
            <a:r>
              <a:rPr lang="en-US" sz="4800" dirty="0" smtClean="0"/>
              <a:t/>
            </a:r>
            <a:br>
              <a:rPr lang="en-US" sz="4800" dirty="0" smtClean="0"/>
            </a:br>
            <a:r>
              <a:rPr lang="en-US" sz="4800" dirty="0" smtClean="0"/>
              <a:t>4) </a:t>
            </a:r>
            <a:r>
              <a:rPr lang="en-US" sz="4800" b="1" dirty="0" smtClean="0"/>
              <a:t>"I'm really tired.“</a:t>
            </a:r>
            <a:endParaRPr lang="cs-CZ" sz="4800" b="1" dirty="0" smtClean="0"/>
          </a:p>
          <a:p>
            <a:pPr>
              <a:buNone/>
            </a:pPr>
            <a:r>
              <a:rPr lang="en-US" sz="4800" dirty="0" smtClean="0"/>
              <a:t> </a:t>
            </a:r>
            <a:r>
              <a:rPr lang="cs-CZ" sz="4800" dirty="0" smtClean="0"/>
              <a:t> A) </a:t>
            </a:r>
            <a:r>
              <a:rPr lang="en-US" sz="4800" dirty="0" smtClean="0"/>
              <a:t>I'll</a:t>
            </a:r>
            <a:r>
              <a:rPr lang="cs-CZ" sz="4800" dirty="0" smtClean="0"/>
              <a:t> </a:t>
            </a:r>
            <a:r>
              <a:rPr lang="cs-CZ" sz="4800" dirty="0" err="1" smtClean="0"/>
              <a:t>take</a:t>
            </a:r>
            <a:r>
              <a:rPr lang="en-US" sz="4800" dirty="0" smtClean="0"/>
              <a:t> you home if you want.”</a:t>
            </a:r>
          </a:p>
          <a:p>
            <a:pPr>
              <a:buNone/>
            </a:pPr>
            <a:r>
              <a:rPr lang="cs-CZ" sz="4800" dirty="0" smtClean="0"/>
              <a:t>  B) </a:t>
            </a:r>
            <a:r>
              <a:rPr lang="en-US" sz="4800" dirty="0" smtClean="0"/>
              <a:t>“I'm going to take you home if you want."  </a:t>
            </a:r>
            <a:endParaRPr lang="cs-CZ" sz="4800" dirty="0" smtClean="0"/>
          </a:p>
          <a:p>
            <a:pPr>
              <a:buNone/>
            </a:pPr>
            <a:endParaRPr lang="cs-CZ" sz="3700" dirty="0" smtClean="0"/>
          </a:p>
          <a:p>
            <a:pPr>
              <a:buNone/>
            </a:pPr>
            <a:endParaRPr lang="cs-CZ" sz="3700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5600" dirty="0" smtClean="0"/>
              <a:t>Doplň </a:t>
            </a:r>
            <a:r>
              <a:rPr lang="cs-CZ" sz="5600" b="1" dirty="0" err="1" smtClean="0"/>
              <a:t>will</a:t>
            </a:r>
            <a:r>
              <a:rPr lang="cs-CZ" sz="5600" b="1" dirty="0" smtClean="0"/>
              <a:t> nebo </a:t>
            </a:r>
            <a:r>
              <a:rPr lang="cs-CZ" sz="5600" b="1" dirty="0" err="1" smtClean="0"/>
              <a:t>going</a:t>
            </a:r>
            <a:r>
              <a:rPr lang="cs-CZ" sz="5600" b="1" dirty="0" smtClean="0"/>
              <a:t> to </a:t>
            </a:r>
            <a:r>
              <a:rPr lang="cs-CZ" sz="5600" dirty="0" smtClean="0"/>
              <a:t>+ slovesa v závorkách</a:t>
            </a:r>
          </a:p>
          <a:p>
            <a:pPr>
              <a:buNone/>
            </a:pPr>
            <a:r>
              <a:rPr lang="en-US" sz="5600" dirty="0" smtClean="0"/>
              <a:t> </a:t>
            </a:r>
            <a:r>
              <a:rPr lang="cs-CZ" sz="5600" dirty="0" smtClean="0"/>
              <a:t> </a:t>
            </a:r>
          </a:p>
          <a:p>
            <a:pPr>
              <a:buNone/>
            </a:pPr>
            <a:r>
              <a:rPr lang="cs-CZ" sz="5600" dirty="0" smtClean="0"/>
              <a:t>          </a:t>
            </a:r>
            <a:r>
              <a:rPr lang="en-US" sz="5600" dirty="0" smtClean="0"/>
              <a:t>5) He's got a new job in Boston, so</a:t>
            </a:r>
            <a:r>
              <a:rPr lang="cs-CZ" sz="5600" dirty="0" smtClean="0"/>
              <a:t> he…………………………(</a:t>
            </a:r>
            <a:r>
              <a:rPr lang="cs-CZ" sz="5600" dirty="0" err="1" smtClean="0"/>
              <a:t>move</a:t>
            </a:r>
            <a:r>
              <a:rPr lang="cs-CZ" sz="5600" dirty="0" smtClean="0"/>
              <a:t>)</a:t>
            </a:r>
            <a:r>
              <a:rPr lang="en-US" sz="5600" dirty="0" smtClean="0"/>
              <a:t> there. </a:t>
            </a:r>
            <a:endParaRPr lang="cs-CZ" sz="5600" dirty="0" smtClean="0"/>
          </a:p>
          <a:p>
            <a:pPr>
              <a:buNone/>
            </a:pPr>
            <a:r>
              <a:rPr lang="en-US" sz="5600" dirty="0" smtClean="0"/>
              <a:t/>
            </a:r>
            <a:br>
              <a:rPr lang="en-US" sz="5600" dirty="0" smtClean="0"/>
            </a:br>
            <a:r>
              <a:rPr lang="en-US" sz="5600" dirty="0" smtClean="0"/>
              <a:t>6) What are you doing tomorrow? -- I don't know. I think </a:t>
            </a:r>
            <a:r>
              <a:rPr lang="cs-CZ" sz="5600" dirty="0" smtClean="0"/>
              <a:t> I…………………</a:t>
            </a:r>
            <a:r>
              <a:rPr lang="en-US" sz="5600" dirty="0" smtClean="0"/>
              <a:t> </a:t>
            </a:r>
            <a:r>
              <a:rPr lang="cs-CZ" sz="5600" dirty="0" smtClean="0"/>
              <a:t>(visit)</a:t>
            </a:r>
            <a:r>
              <a:rPr lang="en-US" sz="5600" dirty="0" smtClean="0"/>
              <a:t>my parents.  </a:t>
            </a:r>
          </a:p>
          <a:p>
            <a:pPr>
              <a:buNone/>
            </a:pPr>
            <a:r>
              <a:rPr lang="en-US" sz="5600" dirty="0" smtClean="0"/>
              <a:t/>
            </a:r>
            <a:br>
              <a:rPr lang="en-US" sz="5600" dirty="0" smtClean="0"/>
            </a:br>
            <a:r>
              <a:rPr lang="en-US" sz="5600" dirty="0" smtClean="0"/>
              <a:t>7) Ugh, that food was terrible! I think </a:t>
            </a:r>
            <a:r>
              <a:rPr lang="cs-CZ" sz="5600" dirty="0" smtClean="0"/>
              <a:t> I…………………………….(</a:t>
            </a:r>
            <a:r>
              <a:rPr lang="cs-CZ" sz="5600" dirty="0" err="1" smtClean="0"/>
              <a:t>be</a:t>
            </a:r>
            <a:r>
              <a:rPr lang="cs-CZ" sz="5600" dirty="0" smtClean="0"/>
              <a:t>)</a:t>
            </a:r>
            <a:r>
              <a:rPr lang="en-US" sz="5600" dirty="0" smtClean="0"/>
              <a:t> sick!  </a:t>
            </a:r>
          </a:p>
          <a:p>
            <a:pPr>
              <a:buNone/>
            </a:pPr>
            <a:r>
              <a:rPr lang="en-US" sz="5600" dirty="0" smtClean="0"/>
              <a:t/>
            </a:r>
            <a:br>
              <a:rPr lang="en-US" sz="5600" dirty="0" smtClean="0"/>
            </a:br>
            <a:r>
              <a:rPr lang="en-US" sz="5600" dirty="0" smtClean="0"/>
              <a:t>8) </a:t>
            </a:r>
            <a:r>
              <a:rPr lang="cs-CZ" sz="5600" dirty="0" smtClean="0"/>
              <a:t>……………….</a:t>
            </a:r>
            <a:r>
              <a:rPr lang="en-US" sz="5600" dirty="0" smtClean="0"/>
              <a:t> </a:t>
            </a:r>
            <a:r>
              <a:rPr lang="cs-CZ" sz="5600" dirty="0" smtClean="0"/>
              <a:t>(</a:t>
            </a:r>
            <a:r>
              <a:rPr lang="cs-CZ" sz="5600" dirty="0" err="1" smtClean="0"/>
              <a:t>you</a:t>
            </a:r>
            <a:r>
              <a:rPr lang="cs-CZ" sz="5600" dirty="0" smtClean="0"/>
              <a:t>/</a:t>
            </a:r>
            <a:r>
              <a:rPr lang="cs-CZ" sz="5600" dirty="0" err="1" smtClean="0"/>
              <a:t>buy</a:t>
            </a:r>
            <a:r>
              <a:rPr lang="cs-CZ" sz="5600" dirty="0" smtClean="0"/>
              <a:t>)</a:t>
            </a:r>
            <a:r>
              <a:rPr lang="en-US" sz="5600" dirty="0" smtClean="0"/>
              <a:t>new strings for my guitar when you are in town? Thanks. </a:t>
            </a:r>
            <a:endParaRPr lang="cs-CZ" sz="5600" dirty="0" smtClean="0"/>
          </a:p>
          <a:p>
            <a:pPr>
              <a:buNone/>
            </a:pPr>
            <a:r>
              <a:rPr lang="en-US" sz="5600" dirty="0" smtClean="0"/>
              <a:t/>
            </a:r>
            <a:br>
              <a:rPr lang="en-US" sz="5600" dirty="0" smtClean="0"/>
            </a:br>
            <a:r>
              <a:rPr lang="en-US" sz="5600" dirty="0" smtClean="0"/>
              <a:t>9) Don't go out now. </a:t>
            </a:r>
            <a:r>
              <a:rPr lang="cs-CZ" sz="5600" dirty="0" err="1" smtClean="0"/>
              <a:t>There</a:t>
            </a:r>
            <a:r>
              <a:rPr lang="cs-CZ" sz="5600" dirty="0" smtClean="0"/>
              <a:t>…………………..(</a:t>
            </a:r>
            <a:r>
              <a:rPr lang="cs-CZ" sz="5600" dirty="0" err="1" smtClean="0"/>
              <a:t>be</a:t>
            </a:r>
            <a:r>
              <a:rPr lang="cs-CZ" sz="5600" dirty="0" smtClean="0"/>
              <a:t>) </a:t>
            </a:r>
            <a:r>
              <a:rPr lang="en-US" sz="5600" dirty="0" smtClean="0"/>
              <a:t>a thunderstorm. I've just heard it on the radio.  </a:t>
            </a:r>
          </a:p>
          <a:p>
            <a:pPr>
              <a:buNone/>
            </a:pPr>
            <a:r>
              <a:rPr lang="en-US" sz="5600" dirty="0" smtClean="0"/>
              <a:t>  </a:t>
            </a:r>
          </a:p>
          <a:p>
            <a:pPr>
              <a:buNone/>
            </a:pPr>
            <a:r>
              <a:rPr lang="en-US" sz="5600" dirty="0" smtClean="0"/>
              <a:t/>
            </a:r>
            <a:br>
              <a:rPr lang="en-US" sz="5600" dirty="0" smtClean="0"/>
            </a:br>
            <a:r>
              <a:rPr lang="en-US" sz="5600" dirty="0" smtClean="0"/>
              <a:t>10) I don't think that </a:t>
            </a:r>
            <a:r>
              <a:rPr lang="cs-CZ" sz="5600" dirty="0" err="1" smtClean="0"/>
              <a:t>people</a:t>
            </a:r>
            <a:r>
              <a:rPr lang="cs-CZ" sz="5600" dirty="0" smtClean="0"/>
              <a:t>…………………………..</a:t>
            </a:r>
            <a:r>
              <a:rPr lang="en-US" sz="5600" dirty="0" smtClean="0"/>
              <a:t> </a:t>
            </a:r>
            <a:r>
              <a:rPr lang="cs-CZ" sz="5600" dirty="0" smtClean="0"/>
              <a:t>(live) </a:t>
            </a:r>
            <a:r>
              <a:rPr lang="en-US" sz="5600" dirty="0" smtClean="0"/>
              <a:t>on Mars. </a:t>
            </a:r>
            <a:endParaRPr lang="cs-CZ" sz="5600" dirty="0" smtClean="0"/>
          </a:p>
          <a:p>
            <a:pPr>
              <a:buNone/>
            </a:pPr>
            <a:endParaRPr lang="en-US" sz="56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229600" cy="432048"/>
          </a:xfrm>
        </p:spPr>
        <p:txBody>
          <a:bodyPr>
            <a:normAutofit fontScale="90000"/>
          </a:bodyPr>
          <a:lstStyle/>
          <a:p>
            <a:r>
              <a:rPr lang="cs-CZ" sz="3600" dirty="0" smtClean="0"/>
              <a:t>Porovnej! 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>
                <a:solidFill>
                  <a:schemeClr val="accent3">
                    <a:lumMod val="75000"/>
                  </a:schemeClr>
                </a:solidFill>
              </a:rPr>
              <a:t>Going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 to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/>
              <a:t>1.  </a:t>
            </a:r>
            <a:r>
              <a:rPr lang="cs-CZ" b="1" dirty="0"/>
              <a:t> Záměr, odhodlání, plán</a:t>
            </a:r>
            <a:r>
              <a:rPr lang="cs-CZ" dirty="0"/>
              <a:t> </a:t>
            </a:r>
            <a:r>
              <a:rPr lang="cs-CZ" dirty="0" smtClean="0"/>
              <a:t>– závislý od </a:t>
            </a:r>
            <a:r>
              <a:rPr lang="cs-CZ" b="1" dirty="0"/>
              <a:t>vůle, úmyslu podmětu</a:t>
            </a:r>
            <a:r>
              <a:rPr lang="cs-CZ" dirty="0"/>
              <a:t>. V češtině </a:t>
            </a:r>
            <a:r>
              <a:rPr lang="cs-CZ" dirty="0" smtClean="0"/>
              <a:t>s </a:t>
            </a:r>
            <a:r>
              <a:rPr lang="cs-CZ" dirty="0"/>
              <a:t>výrazy „</a:t>
            </a:r>
            <a:r>
              <a:rPr lang="cs-CZ" i="1" dirty="0">
                <a:solidFill>
                  <a:schemeClr val="accent3">
                    <a:lumMod val="75000"/>
                  </a:schemeClr>
                </a:solidFill>
              </a:rPr>
              <a:t>chci, hodlám, zamýšlím, mám v plánu, chystám se </a:t>
            </a:r>
            <a:r>
              <a:rPr lang="cs-CZ" i="1" dirty="0"/>
              <a:t>něco </a:t>
            </a:r>
            <a:r>
              <a:rPr lang="cs-CZ" i="1" dirty="0" err="1"/>
              <a:t>udělat</a:t>
            </a:r>
            <a:r>
              <a:rPr lang="cs-CZ" dirty="0" err="1" smtClean="0"/>
              <a:t>”.Děj</a:t>
            </a:r>
            <a:r>
              <a:rPr lang="cs-CZ" dirty="0" smtClean="0"/>
              <a:t> </a:t>
            </a:r>
            <a:r>
              <a:rPr lang="cs-CZ" dirty="0"/>
              <a:t>má </a:t>
            </a:r>
            <a:r>
              <a:rPr lang="cs-CZ" dirty="0" smtClean="0"/>
              <a:t>nastat </a:t>
            </a:r>
            <a:r>
              <a:rPr lang="cs-CZ" dirty="0"/>
              <a:t>v </a:t>
            </a:r>
            <a:r>
              <a:rPr lang="cs-CZ" b="1" dirty="0"/>
              <a:t>blízké budoucnosti </a:t>
            </a:r>
            <a:r>
              <a:rPr lang="cs-CZ" dirty="0" smtClean="0"/>
              <a:t> </a:t>
            </a:r>
            <a:r>
              <a:rPr lang="en-GB" dirty="0"/>
              <a:t>(</a:t>
            </a:r>
            <a:r>
              <a:rPr lang="en-GB" dirty="0" err="1"/>
              <a:t>Příští</a:t>
            </a:r>
            <a:r>
              <a:rPr lang="en-GB" dirty="0"/>
              <a:t> </a:t>
            </a:r>
            <a:r>
              <a:rPr lang="en-GB" dirty="0" err="1"/>
              <a:t>týden</a:t>
            </a:r>
            <a:r>
              <a:rPr lang="en-GB" dirty="0"/>
              <a:t> </a:t>
            </a:r>
            <a:r>
              <a:rPr lang="en-GB" dirty="0" err="1"/>
              <a:t>mám</a:t>
            </a:r>
            <a:r>
              <a:rPr lang="en-GB" dirty="0"/>
              <a:t> </a:t>
            </a:r>
            <a:r>
              <a:rPr lang="en-GB" dirty="0" err="1"/>
              <a:t>narozeniny</a:t>
            </a:r>
            <a:r>
              <a:rPr lang="en-GB" dirty="0"/>
              <a:t>. </a:t>
            </a:r>
            <a:r>
              <a:rPr lang="en-GB" dirty="0" err="1"/>
              <a:t>Uspořádám</a:t>
            </a:r>
            <a:r>
              <a:rPr lang="en-GB" dirty="0"/>
              <a:t> </a:t>
            </a:r>
            <a:r>
              <a:rPr lang="en-GB" dirty="0" err="1"/>
              <a:t>večírek</a:t>
            </a:r>
            <a:r>
              <a:rPr lang="en-GB" dirty="0"/>
              <a:t>.</a:t>
            </a:r>
            <a:r>
              <a:rPr lang="cs-CZ" i="1" dirty="0" err="1"/>
              <a:t>I‘m</a:t>
            </a:r>
            <a:r>
              <a:rPr lang="cs-CZ" i="1" dirty="0"/>
              <a:t> </a:t>
            </a:r>
            <a:r>
              <a:rPr lang="cs-CZ" i="1" dirty="0" err="1"/>
              <a:t>going</a:t>
            </a:r>
            <a:r>
              <a:rPr lang="cs-CZ" i="1" dirty="0"/>
              <a:t> to </a:t>
            </a:r>
            <a:r>
              <a:rPr lang="cs-CZ" i="1" dirty="0" err="1"/>
              <a:t>have</a:t>
            </a:r>
            <a:r>
              <a:rPr lang="cs-CZ" i="1" dirty="0"/>
              <a:t> </a:t>
            </a:r>
            <a:r>
              <a:rPr lang="cs-CZ" dirty="0"/>
              <a:t>a party.</a:t>
            </a:r>
            <a:r>
              <a:rPr lang="en-GB" dirty="0"/>
              <a:t>)</a:t>
            </a:r>
            <a:endParaRPr lang="cs-CZ" dirty="0"/>
          </a:p>
          <a:p>
            <a:pPr>
              <a:buNone/>
            </a:pPr>
            <a:r>
              <a:rPr lang="en-GB" b="1" dirty="0"/>
              <a:t> </a:t>
            </a:r>
            <a:endParaRPr lang="cs-CZ" dirty="0"/>
          </a:p>
          <a:p>
            <a:r>
              <a:rPr lang="cs-CZ" dirty="0"/>
              <a:t>2.    </a:t>
            </a:r>
            <a:r>
              <a:rPr lang="cs-CZ" b="1" dirty="0"/>
              <a:t>Předpověď </a:t>
            </a:r>
            <a:r>
              <a:rPr lang="cs-CZ" dirty="0"/>
              <a:t>- na základě daných </a:t>
            </a:r>
            <a:r>
              <a:rPr lang="cs-CZ" b="1" dirty="0"/>
              <a:t>okolností</a:t>
            </a:r>
            <a:r>
              <a:rPr lang="cs-CZ" dirty="0"/>
              <a:t> (např. z toho, co vidíme před sebou) nebo </a:t>
            </a:r>
            <a:r>
              <a:rPr lang="cs-CZ" b="1" dirty="0">
                <a:solidFill>
                  <a:schemeClr val="accent3">
                    <a:lumMod val="75000"/>
                  </a:schemeClr>
                </a:solidFill>
              </a:rPr>
              <a:t>znalostí</a:t>
            </a:r>
            <a:r>
              <a:rPr lang="cs-CZ" b="1" dirty="0"/>
              <a:t> </a:t>
            </a:r>
            <a:r>
              <a:rPr lang="cs-CZ" dirty="0"/>
              <a:t>(dané věci, osoby, situace apod.). </a:t>
            </a:r>
            <a:r>
              <a:rPr lang="en-GB" dirty="0"/>
              <a:t>(</a:t>
            </a:r>
            <a:r>
              <a:rPr lang="en-GB" dirty="0" err="1"/>
              <a:t>Bude</a:t>
            </a:r>
            <a:r>
              <a:rPr lang="en-GB" dirty="0"/>
              <a:t> </a:t>
            </a:r>
            <a:r>
              <a:rPr lang="en-GB" dirty="0" err="1"/>
              <a:t>pršet</a:t>
            </a:r>
            <a:r>
              <a:rPr lang="en-GB" dirty="0"/>
              <a:t>. – </a:t>
            </a:r>
            <a:r>
              <a:rPr lang="en-GB" dirty="0" err="1"/>
              <a:t>vidíme</a:t>
            </a:r>
            <a:r>
              <a:rPr lang="en-GB" dirty="0"/>
              <a:t> </a:t>
            </a:r>
            <a:r>
              <a:rPr lang="en-GB" dirty="0" err="1"/>
              <a:t>zamračenou</a:t>
            </a:r>
            <a:r>
              <a:rPr lang="en-GB" dirty="0"/>
              <a:t> </a:t>
            </a:r>
            <a:r>
              <a:rPr lang="en-GB" dirty="0" err="1"/>
              <a:t>oblohu</a:t>
            </a:r>
            <a:r>
              <a:rPr lang="cs-CZ" dirty="0"/>
              <a:t> </a:t>
            </a:r>
            <a:r>
              <a:rPr lang="cs-CZ" i="1" dirty="0" err="1"/>
              <a:t>It‘s</a:t>
            </a:r>
            <a:r>
              <a:rPr lang="cs-CZ" i="1" dirty="0"/>
              <a:t> </a:t>
            </a:r>
            <a:r>
              <a:rPr lang="cs-CZ" i="1" dirty="0" err="1"/>
              <a:t>going</a:t>
            </a:r>
            <a:r>
              <a:rPr lang="cs-CZ" i="1" dirty="0"/>
              <a:t> to </a:t>
            </a:r>
            <a:r>
              <a:rPr lang="cs-CZ" i="1" dirty="0" err="1"/>
              <a:t>rain</a:t>
            </a:r>
            <a:r>
              <a:rPr lang="cs-CZ" i="1" dirty="0"/>
              <a:t>.</a:t>
            </a:r>
            <a:r>
              <a:rPr lang="en-GB" i="1" dirty="0" smtClean="0"/>
              <a:t>)</a:t>
            </a:r>
            <a:r>
              <a:rPr lang="cs-CZ" i="1" dirty="0" smtClean="0"/>
              <a:t> </a:t>
            </a:r>
            <a:r>
              <a:rPr lang="cs-CZ" i="1" dirty="0" smtClean="0">
                <a:solidFill>
                  <a:schemeClr val="accent3">
                    <a:lumMod val="75000"/>
                  </a:schemeClr>
                </a:solidFill>
              </a:rPr>
              <a:t>Máme </a:t>
            </a:r>
            <a:r>
              <a:rPr lang="cs-CZ" b="1" i="1" dirty="0" smtClean="0">
                <a:solidFill>
                  <a:schemeClr val="accent3">
                    <a:lumMod val="75000"/>
                  </a:schemeClr>
                </a:solidFill>
              </a:rPr>
              <a:t>důkaz.</a:t>
            </a:r>
            <a:endParaRPr lang="cs-CZ" b="1" i="1" dirty="0">
              <a:solidFill>
                <a:schemeClr val="accent3">
                  <a:lumMod val="75000"/>
                </a:schemeClr>
              </a:solidFill>
            </a:endParaRPr>
          </a:p>
          <a:p>
            <a:endParaRPr lang="cs-CZ" dirty="0"/>
          </a:p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4008" y="1556792"/>
            <a:ext cx="4041775" cy="639762"/>
          </a:xfrm>
        </p:spPr>
        <p:txBody>
          <a:bodyPr/>
          <a:lstStyle/>
          <a:p>
            <a:r>
              <a:rPr lang="cs-CZ" dirty="0" err="1" smtClean="0">
                <a:solidFill>
                  <a:srgbClr val="7030A0"/>
                </a:solidFill>
              </a:rPr>
              <a:t>will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b="1" dirty="0"/>
              <a:t>1.</a:t>
            </a:r>
            <a:r>
              <a:rPr lang="cs-CZ" dirty="0"/>
              <a:t>   </a:t>
            </a:r>
            <a:r>
              <a:rPr lang="cs-CZ" b="1" dirty="0"/>
              <a:t> </a:t>
            </a:r>
            <a:r>
              <a:rPr lang="cs-CZ" sz="2800" b="1" dirty="0"/>
              <a:t>Budoucí </a:t>
            </a:r>
            <a:r>
              <a:rPr lang="cs-CZ" sz="2800" b="1" dirty="0" smtClean="0"/>
              <a:t>děj</a:t>
            </a:r>
            <a:r>
              <a:rPr lang="cs-CZ" sz="2800" dirty="0" smtClean="0"/>
              <a:t> </a:t>
            </a:r>
            <a:r>
              <a:rPr lang="cs-CZ" dirty="0" smtClean="0"/>
              <a:t>(</a:t>
            </a:r>
            <a:r>
              <a:rPr lang="cs-CZ" b="1" dirty="0"/>
              <a:t>momentální rozhodnutí</a:t>
            </a:r>
            <a:r>
              <a:rPr lang="cs-CZ" dirty="0" smtClean="0"/>
              <a:t>) </a:t>
            </a:r>
            <a:r>
              <a:rPr lang="cs-CZ" dirty="0" smtClean="0">
                <a:solidFill>
                  <a:srgbClr val="7030A0"/>
                </a:solidFill>
              </a:rPr>
              <a:t>bezprostřední </a:t>
            </a:r>
            <a:r>
              <a:rPr lang="cs-CZ" dirty="0">
                <a:solidFill>
                  <a:srgbClr val="7030A0"/>
                </a:solidFill>
              </a:rPr>
              <a:t>reakci</a:t>
            </a:r>
            <a:r>
              <a:rPr lang="cs-CZ" dirty="0"/>
              <a:t> na určitý podnět. </a:t>
            </a:r>
            <a:r>
              <a:rPr lang="en-GB" dirty="0"/>
              <a:t>(I can’t </a:t>
            </a:r>
            <a:r>
              <a:rPr lang="cs-CZ" dirty="0"/>
              <a:t>make </a:t>
            </a:r>
            <a:r>
              <a:rPr lang="cs-CZ" dirty="0" err="1"/>
              <a:t>it</a:t>
            </a:r>
            <a:r>
              <a:rPr lang="en-GB" dirty="0"/>
              <a:t>. ~  I’ll help you then.)</a:t>
            </a:r>
            <a:endParaRPr lang="cs-CZ" b="1" dirty="0"/>
          </a:p>
          <a:p>
            <a:r>
              <a:rPr lang="cs-CZ" b="1" dirty="0"/>
              <a:t>2.    Předpověď </a:t>
            </a:r>
            <a:r>
              <a:rPr lang="cs-CZ" dirty="0"/>
              <a:t>založenou na </a:t>
            </a:r>
            <a:r>
              <a:rPr lang="cs-CZ" i="1" dirty="0"/>
              <a:t>úsudku</a:t>
            </a:r>
            <a:r>
              <a:rPr lang="cs-CZ" dirty="0"/>
              <a:t>, zkušenostech, </a:t>
            </a:r>
            <a:r>
              <a:rPr lang="cs-CZ" i="1" dirty="0" smtClean="0">
                <a:solidFill>
                  <a:srgbClr val="7030A0"/>
                </a:solidFill>
              </a:rPr>
              <a:t>odhadu</a:t>
            </a:r>
            <a:r>
              <a:rPr lang="cs-CZ" dirty="0" smtClean="0"/>
              <a:t> </a:t>
            </a:r>
            <a:r>
              <a:rPr lang="en-GB" dirty="0"/>
              <a:t>(</a:t>
            </a:r>
            <a:r>
              <a:rPr lang="cs-CZ" dirty="0"/>
              <a:t>I hope </a:t>
            </a:r>
            <a:r>
              <a:rPr lang="cs-CZ" dirty="0" err="1"/>
              <a:t>I‘ll</a:t>
            </a:r>
            <a:r>
              <a:rPr lang="cs-CZ" dirty="0"/>
              <a:t> </a:t>
            </a:r>
            <a:r>
              <a:rPr lang="cs-CZ" dirty="0" err="1"/>
              <a:t>be</a:t>
            </a:r>
            <a:r>
              <a:rPr lang="cs-CZ" dirty="0"/>
              <a:t> </a:t>
            </a:r>
            <a:r>
              <a:rPr lang="cs-CZ" dirty="0" err="1" smtClean="0"/>
              <a:t>famous</a:t>
            </a:r>
            <a:r>
              <a:rPr lang="cs-CZ" dirty="0" smtClean="0"/>
              <a:t> </a:t>
            </a:r>
            <a:r>
              <a:rPr lang="en-GB" dirty="0"/>
              <a:t>– </a:t>
            </a:r>
            <a:r>
              <a:rPr lang="cs-CZ" dirty="0"/>
              <a:t>předpokládám, že se to může stát)</a:t>
            </a:r>
            <a:endParaRPr lang="cs-CZ" b="1" dirty="0"/>
          </a:p>
          <a:p>
            <a:r>
              <a:rPr lang="en-GB" b="1" dirty="0"/>
              <a:t>3.    </a:t>
            </a:r>
            <a:r>
              <a:rPr lang="en-GB" b="1" dirty="0" err="1">
                <a:solidFill>
                  <a:srgbClr val="7030A0"/>
                </a:solidFill>
              </a:rPr>
              <a:t>Sliby</a:t>
            </a:r>
            <a:r>
              <a:rPr lang="en-GB" b="1" dirty="0">
                <a:solidFill>
                  <a:srgbClr val="7030A0"/>
                </a:solidFill>
              </a:rPr>
              <a:t>, </a:t>
            </a:r>
            <a:r>
              <a:rPr lang="en-GB" b="1" dirty="0" err="1">
                <a:solidFill>
                  <a:srgbClr val="7030A0"/>
                </a:solidFill>
              </a:rPr>
              <a:t>hrozby</a:t>
            </a:r>
            <a:r>
              <a:rPr lang="en-GB" b="1" dirty="0"/>
              <a:t> </a:t>
            </a:r>
            <a:r>
              <a:rPr lang="en-GB" dirty="0"/>
              <a:t>a </a:t>
            </a:r>
            <a:r>
              <a:rPr lang="en-GB" dirty="0" err="1"/>
              <a:t>jiné</a:t>
            </a:r>
            <a:r>
              <a:rPr lang="en-GB" dirty="0"/>
              <a:t> </a:t>
            </a:r>
            <a:r>
              <a:rPr lang="en-GB" dirty="0" err="1"/>
              <a:t>reakce</a:t>
            </a:r>
            <a:r>
              <a:rPr lang="en-GB" dirty="0"/>
              <a:t> </a:t>
            </a:r>
            <a:r>
              <a:rPr lang="en-GB" dirty="0" err="1"/>
              <a:t>na</a:t>
            </a:r>
            <a:r>
              <a:rPr lang="en-GB" dirty="0"/>
              <a:t> </a:t>
            </a:r>
            <a:r>
              <a:rPr lang="en-GB" dirty="0" err="1"/>
              <a:t>vzniklou</a:t>
            </a:r>
            <a:r>
              <a:rPr lang="en-GB" dirty="0"/>
              <a:t> </a:t>
            </a:r>
            <a:r>
              <a:rPr lang="en-GB" dirty="0" err="1"/>
              <a:t>situaci</a:t>
            </a:r>
            <a:r>
              <a:rPr lang="en-GB" dirty="0"/>
              <a:t>. (I’ll never do it again.)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90434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Text: vlastní autorské dílo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177</TotalTime>
  <Words>456</Words>
  <Application>Microsoft Office PowerPoint</Application>
  <PresentationFormat>Předvádění na obrazovce (4:3)</PresentationFormat>
  <Paragraphs>144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 </vt:lpstr>
      <vt:lpstr>Anotace</vt:lpstr>
      <vt:lpstr>  s will nebo going to</vt:lpstr>
      <vt:lpstr>STRUKTURA BUDOUCÍHO PROSTÉHO ČASU</vt:lpstr>
      <vt:lpstr>Prezentace aplikace PowerPoint</vt:lpstr>
      <vt:lpstr>STRUKTURA BLÍZKÉHO BUDOUCÍHO ČASU </vt:lpstr>
      <vt:lpstr>Put the verbs into the correct form. Use going to. </vt:lpstr>
      <vt:lpstr>Řešení</vt:lpstr>
      <vt:lpstr>Vyber odpověď, která je vhodnější</vt:lpstr>
      <vt:lpstr>ŘEŠENÍ</vt:lpstr>
      <vt:lpstr>Test             Doplň will nebo going to + slovesa v závorkách</vt:lpstr>
      <vt:lpstr>Řešení</vt:lpstr>
      <vt:lpstr>Pracovní list</vt:lpstr>
      <vt:lpstr>Porovnej!  </vt:lpstr>
      <vt:lpstr>Citace</vt:lpstr>
    </vt:vector>
  </TitlesOfParts>
  <Company>ZŠ Uh.Ostroh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Will x going to</dc:title>
  <dc:creator>ZŠ Uh.Ostroh</dc:creator>
  <cp:lastModifiedBy>Jana</cp:lastModifiedBy>
  <cp:revision>23</cp:revision>
  <dcterms:created xsi:type="dcterms:W3CDTF">2011-12-14T13:34:55Z</dcterms:created>
  <dcterms:modified xsi:type="dcterms:W3CDTF">2012-03-18T20:46:40Z</dcterms:modified>
</cp:coreProperties>
</file>