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3" r:id="rId8"/>
    <p:sldId id="264" r:id="rId9"/>
    <p:sldId id="265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CACF462-BEEE-4BEE-B927-E3E79A804F1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E78B441-DA00-4FF7-A257-BFA616BF2F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tazkomat.cz/otazky/1937-chleba-nebo-rohliky/" TargetMode="External"/><Relationship Id="rId2" Type="http://schemas.openxmlformats.org/officeDocument/2006/relationships/hyperlink" Target="http://jendovakuchyne.blogspot.cz/2011/04/edible-containers-savory-dubnova-vyzva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astro-server.com/jpz/pagejidlo/neni_chleba.php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320040"/>
            <a:ext cx="5572472" cy="1452776"/>
          </a:xfrm>
        </p:spPr>
        <p:txBody>
          <a:bodyPr>
            <a:normAutofit fontScale="90000"/>
          </a:bodyPr>
          <a:lstStyle/>
          <a:p>
            <a:pPr lvl="0">
              <a:spcBef>
                <a:spcPts val="0"/>
              </a:spcBef>
            </a:pPr>
            <a:r>
              <a:rPr lang="cs-CZ" sz="1800" cap="none" dirty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Střední průmyslová </a:t>
            </a:r>
            <a:r>
              <a:rPr lang="cs-CZ" sz="1800" cap="none" dirty="0" smtClean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škola a  </a:t>
            </a:r>
            <a:br>
              <a:rPr lang="cs-CZ" sz="1800" cap="none" dirty="0" smtClean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cap="none" dirty="0" smtClean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Střední </a:t>
            </a:r>
            <a:r>
              <a:rPr lang="cs-CZ" sz="1800" cap="none" dirty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odborná škola gastronomie a služeb, Most, příspěvková organizace</a:t>
            </a:r>
            <a:r>
              <a:rPr lang="cs-CZ" sz="1800" b="0" cap="none" dirty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b="0" cap="none" dirty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b="0" cap="none" dirty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b="0" cap="none" dirty="0">
                <a:ln>
                  <a:noFill/>
                </a:ln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2878"/>
            <a:ext cx="7239000" cy="5382858"/>
          </a:xfrm>
        </p:spPr>
        <p:txBody>
          <a:bodyPr/>
          <a:lstStyle/>
          <a:p>
            <a:pPr marL="0" lvl="0" indent="0" algn="ctr">
              <a:spcBef>
                <a:spcPct val="20000"/>
              </a:spcBef>
              <a:buClrTx/>
              <a:buSzTx/>
              <a:buNone/>
            </a:pPr>
            <a:r>
              <a:rPr lang="cs-CZ" sz="3200" dirty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/>
              </a:rPr>
              <a:t>DIGITÁLNÍ UČEBNÍ </a:t>
            </a:r>
            <a:r>
              <a:rPr lang="cs-CZ" sz="32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/>
              </a:rPr>
              <a:t>MATERIÁL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endParaRPr lang="cs-CZ" sz="3200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877272"/>
            <a:ext cx="4792663" cy="737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7913" y="1844824"/>
            <a:ext cx="6374407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36630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03848" y="4192"/>
            <a:ext cx="5105400" cy="4216896"/>
          </a:xfrm>
        </p:spPr>
        <p:txBody>
          <a:bodyPr/>
          <a:lstStyle/>
          <a:p>
            <a:r>
              <a:rPr lang="cs-CZ" sz="96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CHLÉB</a:t>
            </a:r>
            <a:endParaRPr lang="cs-CZ" sz="9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3124200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7871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CH L É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SUROVINY</a:t>
            </a:r>
            <a:r>
              <a:rPr lang="cs-CZ" dirty="0">
                <a:solidFill>
                  <a:prstClr val="black"/>
                </a:solidFill>
              </a:rPr>
              <a:t>: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dirty="0">
                <a:solidFill>
                  <a:prstClr val="black"/>
                </a:solidFill>
              </a:rPr>
              <a:t>pšeničná a žitná mouka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dirty="0">
                <a:solidFill>
                  <a:prstClr val="black"/>
                </a:solidFill>
              </a:rPr>
              <a:t>kvas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dirty="0">
                <a:solidFill>
                  <a:prstClr val="black"/>
                </a:solidFill>
              </a:rPr>
              <a:t>sůl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dirty="0">
                <a:solidFill>
                  <a:prstClr val="black"/>
                </a:solidFill>
              </a:rPr>
              <a:t>voda 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OSTATNÍ SUROVINY PODLE DRUHU CHLEBA: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dirty="0">
                <a:solidFill>
                  <a:prstClr val="black"/>
                </a:solidFill>
              </a:rPr>
              <a:t>celozrnná mouka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dirty="0">
                <a:solidFill>
                  <a:prstClr val="black"/>
                </a:solidFill>
              </a:rPr>
              <a:t>vejce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dirty="0">
                <a:solidFill>
                  <a:prstClr val="black"/>
                </a:solidFill>
              </a:rPr>
              <a:t>kvasnice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dirty="0">
                <a:solidFill>
                  <a:prstClr val="black"/>
                </a:solidFill>
              </a:rPr>
              <a:t>slunečnicová, dýňová  aj. semínka….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865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CH L É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Clr>
                <a:srgbClr val="B13F9A"/>
              </a:buClr>
              <a:buNone/>
              <a:defRPr/>
            </a:pPr>
            <a:r>
              <a:rPr lang="cs-CZ" sz="4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VÝROBA: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Smíchání části mouky, vody a kvasu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Kynutí 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Část vykynutého těsta odebrat na kvas /pro další pečení/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Přidat zbytek surovin /mouky, vody, soli/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Kynutí 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Oddělení těsta podle hmotnosti a vkládání do ošatek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Kynutí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Příprava pro </a:t>
            </a:r>
            <a:r>
              <a:rPr lang="cs-CZ" sz="20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pečení - vyjmutí </a:t>
            </a: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20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ošatek - značení</a:t>
            </a: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, potírání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Pečení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Chlazení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Expedice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429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CH L É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B13F9A"/>
              </a:buClr>
              <a:buNone/>
              <a:defRPr/>
            </a:pPr>
            <a:r>
              <a:rPr lang="cs-CZ" sz="4000" b="1" i="1" u="sng" dirty="0">
                <a:solidFill>
                  <a:prstClr val="black"/>
                </a:solidFill>
              </a:rPr>
              <a:t>ROZDĚLENÍ:</a:t>
            </a:r>
          </a:p>
          <a:p>
            <a:pPr lvl="0">
              <a:buClr>
                <a:srgbClr val="B13F9A"/>
              </a:buClr>
              <a:buNone/>
              <a:defRPr/>
            </a:pPr>
            <a:endParaRPr lang="cs-CZ" sz="4000" b="1" i="1" u="sng" dirty="0">
              <a:solidFill>
                <a:prstClr val="black"/>
              </a:solidFill>
            </a:endParaRP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4000" b="1" i="1" dirty="0" smtClean="0">
                <a:solidFill>
                  <a:srgbClr val="AC66BB"/>
                </a:solidFill>
              </a:rPr>
              <a:t>ZÁKLADNÍ DRUHY</a:t>
            </a:r>
            <a:endParaRPr lang="cs-CZ" sz="4000" b="1" i="1" dirty="0">
              <a:solidFill>
                <a:srgbClr val="AC66BB"/>
              </a:solidFill>
            </a:endParaRP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endParaRPr lang="cs-CZ" sz="4000" b="1" i="1" dirty="0">
              <a:solidFill>
                <a:srgbClr val="AC66BB"/>
              </a:solidFill>
            </a:endParaRP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4000" b="1" i="1" dirty="0" smtClean="0">
                <a:solidFill>
                  <a:srgbClr val="AC66BB"/>
                </a:solidFill>
              </a:rPr>
              <a:t>SPECIÁLNÍ DRUHY</a:t>
            </a:r>
            <a:endParaRPr lang="cs-CZ" sz="4000" b="1" i="1" dirty="0">
              <a:solidFill>
                <a:srgbClr val="AC66BB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740917"/>
            <a:ext cx="3236913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1655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CH L É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248584"/>
          </a:xfrm>
        </p:spPr>
        <p:txBody>
          <a:bodyPr>
            <a:normAutofit/>
          </a:bodyPr>
          <a:lstStyle/>
          <a:p>
            <a:pPr marL="514350" lvl="0" indent="-514350">
              <a:buClr>
                <a:srgbClr val="B13F9A"/>
              </a:buClr>
              <a:buNone/>
              <a:defRPr/>
            </a:pPr>
            <a:r>
              <a:rPr lang="cs-CZ" sz="3100" b="1" i="1" u="sng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DRUHY</a:t>
            </a:r>
            <a:r>
              <a:rPr lang="cs-CZ" sz="3100" b="1" i="1" u="sng" dirty="0">
                <a:solidFill>
                  <a:srgbClr val="CF6DA4">
                    <a:lumMod val="75000"/>
                  </a:srgbClr>
                </a:solidFill>
              </a:rPr>
              <a:t> V PRODEJI</a:t>
            </a: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3100" b="1" i="1" u="sng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ZÁKLADNÍ</a:t>
            </a: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endParaRPr lang="cs-CZ" sz="1500" b="1" i="1" u="sng" dirty="0">
              <a:solidFill>
                <a:srgbClr val="AC66BB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OBYČEJNÝ KONZUMNÍ  </a:t>
            </a:r>
            <a:r>
              <a:rPr lang="cs-CZ" sz="2200" dirty="0" smtClean="0">
                <a:solidFill>
                  <a:srgbClr val="AC66BB"/>
                </a:solidFill>
              </a:rPr>
              <a:t>/JANOVSKÝ</a:t>
            </a:r>
            <a:r>
              <a:rPr lang="cs-CZ" sz="2200" dirty="0" smtClean="0">
                <a:solidFill>
                  <a:srgbClr val="AC66BB"/>
                </a:solidFill>
              </a:rPr>
              <a:t>,    ŽATECKÝ…/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KMÍNOVÝ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VÝBĚROVÝ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PŠENIČNÝ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ŽITNÝ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KYJEVSKÝ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CELOZRNNÝ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SVĚTLÝ, TMAVÝ</a:t>
            </a:r>
            <a:endParaRPr lang="cs-CZ" sz="2200" dirty="0" smtClean="0">
              <a:solidFill>
                <a:srgbClr val="AC66BB"/>
              </a:solidFill>
            </a:endParaRPr>
          </a:p>
          <a:p>
            <a:pPr marL="514350" lvl="0" indent="-51435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sz="2200" dirty="0" smtClean="0">
                <a:solidFill>
                  <a:srgbClr val="AC66BB"/>
                </a:solidFill>
              </a:rPr>
              <a:t>MOSKEVSKÝ   </a:t>
            </a:r>
            <a:endParaRPr lang="cs-CZ" sz="2200" dirty="0">
              <a:solidFill>
                <a:srgbClr val="AC66BB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786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1080120"/>
          </a:xfrm>
        </p:spPr>
        <p:txBody>
          <a:bodyPr>
            <a:normAutofit/>
          </a:bodyPr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CH L É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805264"/>
          </a:xfrm>
        </p:spPr>
        <p:txBody>
          <a:bodyPr>
            <a:normAutofit/>
          </a:bodyPr>
          <a:lstStyle/>
          <a:p>
            <a:pPr lvl="0">
              <a:buClr>
                <a:srgbClr val="B13F9A"/>
              </a:buClr>
              <a:buNone/>
              <a:defRPr/>
            </a:pPr>
            <a:r>
              <a:rPr lang="cs-CZ" sz="3200" b="1" i="1" u="sng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DRUHY V PRODEJI</a:t>
            </a:r>
          </a:p>
          <a:p>
            <a:pPr marL="514350" lvl="0" indent="-514350">
              <a:buClr>
                <a:srgbClr val="B13F9A"/>
              </a:buClr>
              <a:buNone/>
              <a:defRPr/>
            </a:pPr>
            <a:r>
              <a:rPr lang="cs-CZ" sz="3200" b="1" i="1" u="sng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200" b="1" i="1" u="sng" dirty="0" smtClean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SPECIÁLNÍ</a:t>
            </a:r>
          </a:p>
          <a:p>
            <a:pPr marL="514350" lvl="0" indent="-514350">
              <a:buClr>
                <a:srgbClr val="B13F9A"/>
              </a:buClr>
              <a:buNone/>
              <a:defRPr/>
            </a:pPr>
            <a:endParaRPr lang="cs-CZ" sz="1600" b="1" i="1" u="sng" dirty="0">
              <a:solidFill>
                <a:srgbClr val="AC66BB"/>
              </a:solidFill>
              <a:latin typeface="Times New Roman" pitchFamily="18" charset="0"/>
              <a:cs typeface="Times New Roman" pitchFamily="18" charset="0"/>
            </a:endParaRP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SLUNEČNICOVÝ</a:t>
            </a: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GRAHAM</a:t>
            </a: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BRAMBOROVÝ</a:t>
            </a: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POHANKOVÝ</a:t>
            </a: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SOJOVÝ</a:t>
            </a: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TOASTOVÝ</a:t>
            </a: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PĚTIZRNNÝ</a:t>
            </a: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DÝŇOVÝ</a:t>
            </a:r>
          </a:p>
          <a:p>
            <a:pPr marL="571500" lvl="0" indent="-571500">
              <a:buClr>
                <a:srgbClr val="B13F9A"/>
              </a:buClr>
              <a:buFont typeface="+mj-lt"/>
              <a:buAutoNum type="romanUcPeriod"/>
              <a:defRPr/>
            </a:pPr>
            <a:r>
              <a:rPr lang="cs-CZ" dirty="0" smtClean="0">
                <a:solidFill>
                  <a:srgbClr val="AC66BB"/>
                </a:solidFill>
                <a:cs typeface="Times New Roman" pitchFamily="18" charset="0"/>
              </a:rPr>
              <a:t>OBLASTNÍ – sedlácký, aj.</a:t>
            </a:r>
            <a:endParaRPr lang="cs-CZ" dirty="0">
              <a:solidFill>
                <a:srgbClr val="AC66BB"/>
              </a:solidFill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503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CH L É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b="1" dirty="0" smtClean="0">
                <a:solidFill>
                  <a:prstClr val="black"/>
                </a:solidFill>
              </a:rPr>
              <a:t>  </a:t>
            </a:r>
            <a:r>
              <a:rPr lang="cs-CZ" b="1" u="sng" dirty="0" smtClean="0">
                <a:solidFill>
                  <a:srgbClr val="AC66BB"/>
                </a:solidFill>
              </a:rPr>
              <a:t>Obaly</a:t>
            </a:r>
            <a:r>
              <a:rPr lang="cs-CZ" b="1" dirty="0">
                <a:solidFill>
                  <a:srgbClr val="AC66BB"/>
                </a:solidFill>
              </a:rPr>
              <a:t>:</a:t>
            </a:r>
            <a:r>
              <a:rPr lang="cs-CZ" b="1" dirty="0">
                <a:solidFill>
                  <a:prstClr val="black"/>
                </a:solidFill>
              </a:rPr>
              <a:t> 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b="1" dirty="0">
                <a:solidFill>
                  <a:prstClr val="black"/>
                </a:solidFill>
              </a:rPr>
              <a:t>  </a:t>
            </a:r>
            <a:r>
              <a:rPr lang="cs-CZ" b="1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smrštitelná fólie, </a:t>
            </a:r>
            <a:r>
              <a:rPr lang="cs-CZ" dirty="0" smtClean="0">
                <a:solidFill>
                  <a:prstClr val="black"/>
                </a:solidFill>
              </a:rPr>
              <a:t>mikroténový </a:t>
            </a:r>
            <a:r>
              <a:rPr lang="cs-CZ" dirty="0">
                <a:solidFill>
                  <a:prstClr val="black"/>
                </a:solidFill>
              </a:rPr>
              <a:t>sáček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b="1" dirty="0">
                <a:solidFill>
                  <a:prstClr val="black"/>
                </a:solidFill>
              </a:rPr>
              <a:t>   </a:t>
            </a:r>
            <a:r>
              <a:rPr lang="cs-CZ" b="1" u="sng" dirty="0" smtClean="0">
                <a:solidFill>
                  <a:srgbClr val="AC66BB"/>
                </a:solidFill>
              </a:rPr>
              <a:t>Vady</a:t>
            </a:r>
            <a:r>
              <a:rPr lang="cs-CZ" b="1" dirty="0">
                <a:solidFill>
                  <a:srgbClr val="AC66BB"/>
                </a:solidFill>
              </a:rPr>
              <a:t>:</a:t>
            </a:r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</a:t>
            </a:r>
            <a:r>
              <a:rPr lang="cs-CZ" dirty="0" smtClean="0">
                <a:solidFill>
                  <a:prstClr val="black"/>
                </a:solidFill>
              </a:rPr>
              <a:t>připálený</a:t>
            </a:r>
            <a:r>
              <a:rPr lang="cs-CZ" dirty="0">
                <a:solidFill>
                  <a:prstClr val="black"/>
                </a:solidFill>
              </a:rPr>
              <a:t>, nedopečený, plíseň, tvrdý, </a:t>
            </a:r>
            <a:r>
              <a:rPr lang="cs-CZ" dirty="0" smtClean="0">
                <a:solidFill>
                  <a:prstClr val="black"/>
                </a:solidFill>
              </a:rPr>
              <a:t> brousek, popraskaný - vady vzhledu, cizí příměsi, prošlá záruční lhůta</a:t>
            </a: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b="1" dirty="0">
                <a:solidFill>
                  <a:prstClr val="black"/>
                </a:solidFill>
              </a:rPr>
              <a:t>   </a:t>
            </a:r>
            <a:r>
              <a:rPr lang="cs-CZ" b="1" u="sng" dirty="0" smtClean="0">
                <a:solidFill>
                  <a:srgbClr val="AC66BB"/>
                </a:solidFill>
              </a:rPr>
              <a:t>Skladování</a:t>
            </a:r>
            <a:r>
              <a:rPr lang="cs-CZ" b="1" dirty="0">
                <a:solidFill>
                  <a:srgbClr val="AC66BB"/>
                </a:solidFill>
              </a:rPr>
              <a:t>:</a:t>
            </a:r>
            <a:r>
              <a:rPr lang="cs-CZ" dirty="0">
                <a:solidFill>
                  <a:prstClr val="black"/>
                </a:solidFill>
              </a:rPr>
              <a:t> </a:t>
            </a:r>
            <a:endParaRPr lang="cs-CZ" dirty="0" smtClean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v čistém, suchém prostředí,</a:t>
            </a: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</a:t>
            </a:r>
            <a:r>
              <a:rPr lang="cs-CZ" dirty="0" smtClean="0">
                <a:solidFill>
                  <a:prstClr val="black"/>
                </a:solidFill>
              </a:rPr>
              <a:t>balení </a:t>
            </a:r>
            <a:r>
              <a:rPr lang="cs-CZ" dirty="0">
                <a:solidFill>
                  <a:prstClr val="black"/>
                </a:solidFill>
              </a:rPr>
              <a:t>v igelitu – </a:t>
            </a:r>
            <a:r>
              <a:rPr lang="cs-CZ" dirty="0" smtClean="0">
                <a:solidFill>
                  <a:prstClr val="black"/>
                </a:solidFill>
              </a:rPr>
              <a:t>max. 72 </a:t>
            </a:r>
            <a:r>
              <a:rPr lang="cs-CZ" dirty="0">
                <a:solidFill>
                  <a:prstClr val="black"/>
                </a:solidFill>
              </a:rPr>
              <a:t>hod.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17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ÚPRAVA CHLEBA PRO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/>
          <a:lstStyle/>
          <a:p>
            <a:pPr lvl="0">
              <a:buClr>
                <a:srgbClr val="B13F9A"/>
              </a:buClr>
              <a:defRPr/>
            </a:pPr>
            <a:r>
              <a:rPr lang="cs-CZ" sz="2800" u="sng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CELÝ</a:t>
            </a:r>
            <a:r>
              <a:rPr lang="cs-CZ" sz="28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– BALENÝ, NEBALENÝ, KRÁJENÝ</a:t>
            </a:r>
          </a:p>
          <a:p>
            <a:pPr lvl="0">
              <a:buClr>
                <a:srgbClr val="B13F9A"/>
              </a:buClr>
              <a:defRPr/>
            </a:pPr>
            <a:r>
              <a:rPr lang="cs-CZ" sz="2800" u="sng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PŮLENÝ</a:t>
            </a:r>
            <a:r>
              <a:rPr lang="cs-CZ" sz="28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– BALENÝ, KRÁJENÝ</a:t>
            </a:r>
          </a:p>
          <a:p>
            <a:pPr lvl="0">
              <a:buClr>
                <a:srgbClr val="B13F9A"/>
              </a:buClr>
              <a:defRPr/>
            </a:pPr>
            <a:r>
              <a:rPr lang="cs-CZ" sz="2800" u="sng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ČTVRTKA</a:t>
            </a:r>
            <a:r>
              <a:rPr lang="cs-CZ" sz="28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– BALENÁ</a:t>
            </a:r>
          </a:p>
          <a:p>
            <a:pPr lvl="0">
              <a:buClr>
                <a:srgbClr val="B13F9A"/>
              </a:buClr>
              <a:defRPr/>
            </a:pPr>
            <a:r>
              <a:rPr lang="cs-CZ" sz="2800" u="sng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NĚKOLIK KRAJÍCŮ </a:t>
            </a:r>
            <a:r>
              <a:rPr lang="cs-CZ" sz="28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– BALENÝCH  </a:t>
            </a:r>
            <a:r>
              <a:rPr lang="cs-CZ" sz="28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                 VE </a:t>
            </a:r>
            <a:r>
              <a:rPr lang="cs-CZ" sz="28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SMRŠTITELNÉ  FÓLII NEBO </a:t>
            </a:r>
            <a:r>
              <a:rPr lang="cs-CZ" sz="28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                      DO </a:t>
            </a:r>
            <a:r>
              <a:rPr lang="cs-CZ" sz="28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MIKROTÉNOVÉHO </a:t>
            </a:r>
            <a:r>
              <a:rPr lang="cs-CZ" sz="28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SÁČKU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322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ZDROJE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239000" cy="5256584"/>
          </a:xfrm>
        </p:spPr>
        <p:txBody>
          <a:bodyPr>
            <a:normAutofit/>
          </a:bodyPr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400" dirty="0" smtClean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4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ZBOŽÍZNALSTVÍ potravinářského zboží pro 1. ročník středních odborných učilišť  a </a:t>
            </a:r>
            <a:r>
              <a:rPr lang="cs-CZ" sz="1400" i="1" dirty="0" smtClean="0">
                <a:solidFill>
                  <a:prstClr val="black"/>
                </a:solidFill>
                <a:latin typeface="Georgia"/>
              </a:rPr>
              <a:t>  integrovaných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středních škol učebního oboru prodavač – prodavačka, zaměření pro potravinářské zboží a pro smíšené zboží, 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Praha: nakladatelství IQ, 1996</a:t>
            </a:r>
            <a:r>
              <a:rPr lang="cs-CZ" sz="1400" dirty="0" smtClean="0">
                <a:solidFill>
                  <a:prstClr val="black"/>
                </a:solidFill>
                <a:latin typeface="Georgia"/>
              </a:rPr>
              <a:t>,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endParaRPr lang="cs-CZ" sz="1200" dirty="0">
              <a:solidFill>
                <a:prstClr val="black"/>
              </a:solidFill>
              <a:latin typeface="Georgi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u="sng" dirty="0">
                <a:solidFill>
                  <a:srgbClr val="000000"/>
                </a:solidFill>
                <a:latin typeface="Calibri"/>
                <a:cs typeface="Calibri"/>
                <a:hlinkClick r:id="rId2"/>
              </a:rPr>
              <a:t>http://</a:t>
            </a:r>
            <a:r>
              <a:rPr lang="cs-CZ" sz="1200" u="sng" dirty="0" smtClean="0">
                <a:solidFill>
                  <a:srgbClr val="000000"/>
                </a:solidFill>
                <a:latin typeface="Calibri"/>
                <a:cs typeface="Calibri"/>
                <a:hlinkClick r:id="rId2"/>
              </a:rPr>
              <a:t>jendovakuchyne.blogspot.cz/2011/04/edible-containers-savory-dubnova-vyzva.html</a:t>
            </a:r>
            <a:endParaRPr lang="cs-CZ" sz="1200" dirty="0">
              <a:latin typeface="Times New Roman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3"/>
              </a:rPr>
              <a:t>http://www.otazkomat.cz/otazky/1937-chleba-nebo-rohliky/</a:t>
            </a:r>
            <a:endParaRPr lang="cs-CZ" sz="1200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4"/>
              </a:rPr>
              <a:t>http://www.gastro-server.com/jpz/pagejidlo/neni_chleba.php</a:t>
            </a:r>
            <a:endParaRPr lang="cs-CZ" sz="1200" dirty="0">
              <a:latin typeface="Calibri"/>
              <a:ea typeface="Calibri"/>
              <a:cs typeface="Times New Roman"/>
            </a:endParaRPr>
          </a:p>
          <a:p>
            <a:endParaRPr lang="cs-CZ" sz="24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7456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>
                <a:ln w="500">
                  <a:solidFill>
                    <a:srgbClr val="F4E7ED">
                      <a:shade val="10000"/>
                      <a:satMod val="135000"/>
                    </a:srgbClr>
                  </a:solidFill>
                </a:ln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konec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619672" y="6093296"/>
            <a:ext cx="6669360" cy="432048"/>
          </a:xfrm>
        </p:spPr>
        <p:txBody>
          <a:bodyPr/>
          <a:lstStyle/>
          <a:p>
            <a:pPr lvl="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900" b="1" dirty="0">
                <a:latin typeface="Century Schoolbook"/>
              </a:rPr>
              <a:t>Autorem materiálu a jeho částí , není-li uvedeno jinak, je Jaroslava </a:t>
            </a:r>
            <a:r>
              <a:rPr lang="cs-CZ" sz="900" b="1" dirty="0" err="1">
                <a:latin typeface="Century Schoolbook"/>
              </a:rPr>
              <a:t>Kapalínová</a:t>
            </a:r>
            <a:endParaRPr lang="cs-CZ" sz="900" b="1" dirty="0">
              <a:latin typeface="Century Schoolbook"/>
            </a:endParaRPr>
          </a:p>
          <a:p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141" y="1062979"/>
            <a:ext cx="4320479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291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191</TotalTime>
  <Words>302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Střední průmyslová škola a   Střední odborná škola gastronomie a služeb, Most, příspěvková organizace  </vt:lpstr>
      <vt:lpstr>CHLÉB</vt:lpstr>
      <vt:lpstr>CH L É B</vt:lpstr>
      <vt:lpstr>CH L É B</vt:lpstr>
      <vt:lpstr>CH L É B</vt:lpstr>
      <vt:lpstr>CH L É B</vt:lpstr>
      <vt:lpstr>CH L É B</vt:lpstr>
      <vt:lpstr>CH L É B</vt:lpstr>
      <vt:lpstr>ÚPRAVA CHLEBA PRO PRODEJ</vt:lpstr>
      <vt:lpstr>ZDROJE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  </dc:title>
  <dc:creator>Pepe</dc:creator>
  <cp:lastModifiedBy>Dum</cp:lastModifiedBy>
  <cp:revision>7</cp:revision>
  <dcterms:created xsi:type="dcterms:W3CDTF">2013-04-06T18:17:41Z</dcterms:created>
  <dcterms:modified xsi:type="dcterms:W3CDTF">2013-04-06T22:09:44Z</dcterms:modified>
</cp:coreProperties>
</file>