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C1087DA-7DD6-4AD9-B513-4F619E5A8C98}" type="datetimeFigureOut">
              <a:rPr lang="cs-CZ" smtClean="0"/>
              <a:pPr/>
              <a:t>13.12.2011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9E9D77E-5BFB-4B98-8CF0-9008F20982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819400"/>
            <a:ext cx="8010266" cy="17526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FF00"/>
                </a:solidFill>
              </a:rPr>
              <a:t>Místní a světový čas</a:t>
            </a:r>
            <a:endParaRPr lang="cs-CZ" sz="6000" dirty="0">
              <a:solidFill>
                <a:srgbClr val="FFFF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317000" cy="159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číslo snímku 3"/>
          <p:cNvSpPr>
            <a:spLocks noGrp="1"/>
          </p:cNvSpPr>
          <p:nvPr>
            <p:ph type="sldNum" sz="quarter" idx="4294967295"/>
          </p:nvPr>
        </p:nvSpPr>
        <p:spPr>
          <a:xfrm>
            <a:off x="7010400" y="6248400"/>
            <a:ext cx="1905000" cy="45720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2400" y="6477000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1400" dirty="0" smtClean="0"/>
              <a:t>ZŠ a </a:t>
            </a:r>
            <a:r>
              <a:rPr lang="cs-CZ" sz="1400" smtClean="0"/>
              <a:t>MŠ </a:t>
            </a:r>
            <a:r>
              <a:rPr lang="cs-CZ" sz="1400" smtClean="0"/>
              <a:t>Hejnice, 2011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88640"/>
            <a:ext cx="8132440" cy="1584176"/>
          </a:xfrm>
        </p:spPr>
        <p:txBody>
          <a:bodyPr/>
          <a:lstStyle/>
          <a:p>
            <a:r>
              <a:rPr lang="cs-CZ" dirty="0" smtClean="0"/>
              <a:t>Místní a světový čas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08920"/>
            <a:ext cx="8964488" cy="414908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Časové pásmo</a:t>
            </a:r>
            <a:r>
              <a:rPr lang="cs-CZ" dirty="0" smtClean="0"/>
              <a:t> je ta část Země, která používá stejný standardní čas. </a:t>
            </a:r>
          </a:p>
          <a:p>
            <a:r>
              <a:rPr lang="cs-CZ" dirty="0" smtClean="0"/>
              <a:t>Základním časovým pásmem je pásmo, které se rozkládá kolem nultého poledníku, který prochází Královskou observatoří </a:t>
            </a:r>
            <a:br>
              <a:rPr lang="cs-CZ" dirty="0" smtClean="0"/>
            </a:br>
            <a:r>
              <a:rPr lang="cs-CZ" dirty="0" smtClean="0"/>
              <a:t>v Greenwichi. Z toho důvodu se pásmovému času odpovídajícímu UTC někdy říká Greenwichský čas (GMT, Greenwich </a:t>
            </a:r>
            <a:r>
              <a:rPr lang="cs-CZ" dirty="0" err="1" smtClean="0"/>
              <a:t>Mean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849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Ostatní časová pásma jsou popsána rozdílem počtu hodin, </a:t>
            </a:r>
            <a:br>
              <a:rPr lang="cs-CZ" sz="2400" dirty="0" smtClean="0"/>
            </a:br>
            <a:r>
              <a:rPr lang="cs-CZ" sz="2400" dirty="0" smtClean="0"/>
              <a:t>o které se v nich platný čas liší od UTC. Např. středoevropský čas (SEČ) je označen jako UTC+1, neboť je vzhledem k UTC posunut o hodinu napřed (tzn. ve chvíli, kdy je 12.00 UTC, je ve střední Evropě 13.00).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51520" y="2276872"/>
            <a:ext cx="864096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Čas aktuálně platný na daném místě není dán pouze časovým pásmem, do kterého místo patří, ale také tím, </a:t>
            </a:r>
            <a:br>
              <a:rPr lang="cs-CZ" sz="2400" dirty="0" smtClean="0">
                <a:solidFill>
                  <a:srgbClr val="FFFF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jestli je v daném místě používán letní čas. </a:t>
            </a:r>
          </a:p>
          <a:p>
            <a:r>
              <a:rPr lang="cs-CZ" sz="2400" dirty="0" smtClean="0">
                <a:solidFill>
                  <a:srgbClr val="FFFF00"/>
                </a:solidFill>
              </a:rPr>
              <a:t>Skutečná odchylka místně platného času </a:t>
            </a:r>
            <a:br>
              <a:rPr lang="cs-CZ" sz="2400" dirty="0" smtClean="0">
                <a:solidFill>
                  <a:srgbClr val="FFFF00"/>
                </a:solidFill>
              </a:rPr>
            </a:br>
            <a:r>
              <a:rPr lang="cs-CZ" sz="2400" dirty="0" smtClean="0">
                <a:solidFill>
                  <a:srgbClr val="FFFF00"/>
                </a:solidFill>
              </a:rPr>
              <a:t>od UTC se tedy může v průběhu roku měnit.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4293096"/>
            <a:ext cx="792088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Datová hranice</a:t>
            </a:r>
            <a:r>
              <a:rPr lang="cs-CZ" sz="2400" dirty="0" smtClean="0"/>
              <a:t> (</a:t>
            </a:r>
            <a:r>
              <a:rPr lang="cs-CZ" sz="2400" b="1" dirty="0" smtClean="0"/>
              <a:t>datová čára</a:t>
            </a:r>
            <a:r>
              <a:rPr lang="cs-CZ" sz="2400" dirty="0" smtClean="0"/>
              <a:t>) </a:t>
            </a:r>
            <a:br>
              <a:rPr lang="cs-CZ" sz="2400" dirty="0" smtClean="0"/>
            </a:br>
            <a:r>
              <a:rPr lang="cs-CZ" sz="2400" dirty="0" smtClean="0"/>
              <a:t>je mezinárodní dohodou stanovená hranice, při jejímž překročení je třeba změnit datum.</a:t>
            </a:r>
          </a:p>
          <a:p>
            <a:r>
              <a:rPr lang="cs-CZ" sz="2400" dirty="0" smtClean="0"/>
              <a:t>Prochází přibližně poledníkem 180° z.</a:t>
            </a:r>
            <a:r>
              <a:rPr lang="cs-CZ" sz="2400" dirty="0" err="1" smtClean="0"/>
              <a:t>d</a:t>
            </a:r>
            <a:r>
              <a:rPr lang="cs-CZ" sz="2400" dirty="0" smtClean="0"/>
              <a:t>.. </a:t>
            </a:r>
            <a:br>
              <a:rPr lang="cs-CZ" sz="2400" dirty="0" smtClean="0"/>
            </a:br>
            <a:r>
              <a:rPr lang="cs-CZ" sz="2400" dirty="0" smtClean="0"/>
              <a:t>Je navržena tak, aby procházela co nejdále od lidské civilizace. Vyhýbá se kontinentům a ostrovům</a:t>
            </a:r>
            <a:r>
              <a:rPr lang="cs-CZ" sz="2400" dirty="0"/>
              <a:t>.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640960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je kde, když v Praze je 13:00?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754760" cy="604664"/>
          </a:xfrm>
        </p:spPr>
        <p:txBody>
          <a:bodyPr>
            <a:normAutofit/>
          </a:bodyPr>
          <a:lstStyle/>
          <a:p>
            <a:r>
              <a:rPr lang="cs-CZ" dirty="0" smtClean="0"/>
              <a:t>Londýn		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162880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12:00</a:t>
            </a:r>
            <a:endParaRPr lang="cs-CZ" sz="3200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283968" y="1772816"/>
            <a:ext cx="375476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Kuba		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177281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7:00</a:t>
            </a:r>
            <a:endParaRPr lang="cs-CZ" sz="3200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539552" y="2636912"/>
            <a:ext cx="3754760" cy="60466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New York		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771800" y="263691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6:00</a:t>
            </a:r>
            <a:endParaRPr lang="cs-CZ" sz="3200" dirty="0"/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4283968" y="2780928"/>
            <a:ext cx="375476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Řecko		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516216" y="278092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14:00</a:t>
            </a:r>
            <a:endParaRPr lang="cs-CZ" sz="3200" dirty="0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323528" y="3573016"/>
            <a:ext cx="375476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Thajsko		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555776" y="364502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19:00</a:t>
            </a:r>
            <a:endParaRPr lang="cs-CZ" sz="3200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4499992" y="3933056"/>
            <a:ext cx="396044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Japonsko		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393305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21:00</a:t>
            </a:r>
            <a:endParaRPr lang="cs-CZ" sz="3200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467544" y="4797152"/>
            <a:ext cx="4104456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Nový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Zéland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275856" y="4797152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24:00</a:t>
            </a:r>
            <a:endParaRPr lang="cs-CZ" sz="3200" dirty="0"/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>
          <a:xfrm>
            <a:off x="4427984" y="5301208"/>
            <a:ext cx="396044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Aljaška		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7020272" y="537321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3:00</a:t>
            </a:r>
            <a:endParaRPr lang="cs-CZ" sz="3200" dirty="0"/>
          </a:p>
        </p:txBody>
      </p: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683568" y="5877272"/>
            <a:ext cx="396044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Kostarika		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3059832" y="594928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6</a:t>
            </a:r>
            <a:r>
              <a:rPr lang="cs-CZ" sz="3200" dirty="0" smtClean="0"/>
              <a:t>:00</a:t>
            </a:r>
            <a:endParaRPr lang="cs-CZ" sz="3200" dirty="0"/>
          </a:p>
        </p:txBody>
      </p:sp>
      <p:sp>
        <p:nvSpPr>
          <p:cNvPr id="33" name="Zástupný symbol pro obsah 2"/>
          <p:cNvSpPr txBox="1">
            <a:spLocks/>
          </p:cNvSpPr>
          <p:nvPr/>
        </p:nvSpPr>
        <p:spPr>
          <a:xfrm>
            <a:off x="4716016" y="6093296"/>
            <a:ext cx="3960440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Argentina		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7092280" y="609329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9</a:t>
            </a:r>
            <a:r>
              <a:rPr lang="cs-CZ" sz="3200" dirty="0" smtClean="0"/>
              <a:t>:00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6" grpId="0"/>
      <p:bldP spid="17" grpId="0" build="p"/>
      <p:bldP spid="18" grpId="0"/>
      <p:bldP spid="19" grpId="0" build="p"/>
      <p:bldP spid="20" grpId="0"/>
      <p:bldP spid="21" grpId="0" build="p"/>
      <p:bldP spid="22" grpId="0"/>
      <p:bldP spid="23" grpId="0" build="p"/>
      <p:bldP spid="24" grpId="0"/>
      <p:bldP spid="25" grpId="0" build="p"/>
      <p:bldP spid="26" grpId="0"/>
      <p:bldP spid="27" grpId="0" build="p"/>
      <p:bldP spid="28" grpId="0"/>
      <p:bldP spid="29" grpId="0" build="p"/>
      <p:bldP spid="30" grpId="0"/>
      <p:bldP spid="31" grpId="0" build="p"/>
      <p:bldP spid="32" grpId="0"/>
      <p:bldP spid="33" grpId="0" build="p"/>
      <p:bldP spid="3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29</TotalTime>
  <Words>116</Words>
  <Application>Microsoft Office PowerPoint</Application>
  <PresentationFormat>Předvádění na obrazovce (4:3)</PresentationFormat>
  <Paragraphs>32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Lití písma</vt:lpstr>
      <vt:lpstr>Snímek 1</vt:lpstr>
      <vt:lpstr>Místní a světový čas</vt:lpstr>
      <vt:lpstr>Snímek 3</vt:lpstr>
      <vt:lpstr>Kolik je kde, když v Praze je 13:00?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Místní a světový čas</dc:title>
  <dc:creator>HONZA</dc:creator>
  <cp:lastModifiedBy>HONZA</cp:lastModifiedBy>
  <cp:revision>6</cp:revision>
  <dcterms:created xsi:type="dcterms:W3CDTF">2011-10-14T07:38:16Z</dcterms:created>
  <dcterms:modified xsi:type="dcterms:W3CDTF">2011-12-13T10:39:42Z</dcterms:modified>
</cp:coreProperties>
</file>