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7" r:id="rId3"/>
    <p:sldId id="258" r:id="rId4"/>
    <p:sldId id="262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C76394-F3DB-4642-84C6-0BA8C25ED909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39C5F-E755-4C40-ACF2-62DAC2632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D71EEC-09D8-4849-9760-3D2A03506DE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7A689-F29A-4EA1-A497-A94F96055A86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50C36-02BE-46A7-9605-28152D161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19672" y="1124744"/>
            <a:ext cx="566110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311199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0435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VYS_32_INOVACE_03_Rozvodná zařízení_části vedení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574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</a:t>
                      </a:r>
                      <a:r>
                        <a:rPr lang="cs-CZ" sz="1800" dirty="0" smtClean="0"/>
                        <a:t>. 10</a:t>
                      </a:r>
                      <a:r>
                        <a:rPr lang="cs-CZ" sz="1800" dirty="0" smtClean="0"/>
                        <a:t>. 2012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3077" name="Obrázek 5" descr="logo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581127"/>
          <a:ext cx="8064896" cy="19305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13837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základní informace o částech venkovních vedení.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sedmi snímcích rozebírá základní problematiku jednotlivých částí rozvodu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elektrické energie v různých typech sítí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V této elektronické podobě je kladen důraz na přehledné podání celé problematiky. Přezkoušení učiva je prováděno pomocí pracovního listu nebo testem. Materiál 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k výuce nebo pro bezprostřední opakování látky frontálně se všemi žáky nebo po skupinách. K vypracování otázek, které se objevují v jednotlivých snímcích, slouží upravené pracovní listy.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2138" y="649287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100" i="1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3203848" y="4509120"/>
            <a:ext cx="5472608" cy="175432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Materiál pro spojky a jejich montáž musí být taková, aby nenastala elektrolýza. Části spojek, které jsou trvale ve styku s vodičem musí být ze stejného materiálu jako vodič nebo ze slitin tohoto materiálu. Ocelové nebo litinové části spojek a svorek musí být chráněny proti rezivění např. pozinkováním.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23528" y="4365104"/>
            <a:ext cx="8424936" cy="23042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Do pracovního listu napište názvy jednotlivých spojek podle jejich označení.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Co může poškodit samotnou spojku?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se lze proti tomu bránit?</a:t>
            </a:r>
            <a:endParaRPr lang="cs-CZ" dirty="0"/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419872" y="404664"/>
            <a:ext cx="2528256" cy="46166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 dirty="0">
                <a:latin typeface="Arial" charset="0"/>
              </a:rPr>
              <a:t>Spojky a svorky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6732240" y="2924944"/>
            <a:ext cx="19145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1400" dirty="0"/>
              <a:t>Vrubová</a:t>
            </a:r>
          </a:p>
          <a:p>
            <a:pPr marL="342900" indent="-342900">
              <a:buFontTx/>
              <a:buAutoNum type="alphaLcParenR"/>
            </a:pPr>
            <a:r>
              <a:rPr lang="cs-CZ" sz="1400" dirty="0"/>
              <a:t>Koncový vaz</a:t>
            </a:r>
          </a:p>
          <a:p>
            <a:pPr marL="342900" indent="-342900">
              <a:buFontTx/>
              <a:buAutoNum type="alphaLcParenR"/>
            </a:pPr>
            <a:r>
              <a:rPr lang="cs-CZ" sz="1400" dirty="0"/>
              <a:t>Kroucená</a:t>
            </a:r>
          </a:p>
          <a:p>
            <a:pPr marL="342900" indent="-342900">
              <a:buFontTx/>
              <a:buAutoNum type="alphaLcParenR"/>
            </a:pPr>
            <a:r>
              <a:rPr lang="cs-CZ" sz="1400" dirty="0"/>
              <a:t>Nýtová, šroubová</a:t>
            </a:r>
          </a:p>
          <a:p>
            <a:pPr marL="342900" indent="-342900">
              <a:buFontTx/>
              <a:buAutoNum type="alphaLcParenR"/>
            </a:pPr>
            <a:r>
              <a:rPr lang="cs-CZ" sz="1400" dirty="0"/>
              <a:t>Nalisovaná</a:t>
            </a:r>
          </a:p>
          <a:p>
            <a:pPr marL="342900" indent="-342900">
              <a:buFontTx/>
              <a:buAutoNum type="alphaLcParenR"/>
            </a:pPr>
            <a:r>
              <a:rPr lang="cs-CZ" sz="1400" dirty="0"/>
              <a:t>Čelisťová stupňová</a:t>
            </a:r>
          </a:p>
        </p:txBody>
      </p:sp>
      <p:pic>
        <p:nvPicPr>
          <p:cNvPr id="6" name="Obrázek 5" descr="spoj1.jpg"/>
          <p:cNvPicPr>
            <a:picLocks noChangeAspect="1"/>
          </p:cNvPicPr>
          <p:nvPr/>
        </p:nvPicPr>
        <p:blipFill>
          <a:blip r:embed="rId2" cstate="print"/>
          <a:srcRect b="53846"/>
          <a:stretch>
            <a:fillRect/>
          </a:stretch>
        </p:blipFill>
        <p:spPr>
          <a:xfrm>
            <a:off x="2699792" y="1340768"/>
            <a:ext cx="3643185" cy="432048"/>
          </a:xfrm>
          <a:prstGeom prst="rect">
            <a:avLst/>
          </a:prstGeom>
        </p:spPr>
      </p:pic>
      <p:pic>
        <p:nvPicPr>
          <p:cNvPr id="7" name="Obrázek 6" descr="spoj2.jpg"/>
          <p:cNvPicPr>
            <a:picLocks noChangeAspect="1"/>
          </p:cNvPicPr>
          <p:nvPr/>
        </p:nvPicPr>
        <p:blipFill>
          <a:blip r:embed="rId3" cstate="print"/>
          <a:srcRect b="23529"/>
          <a:stretch>
            <a:fillRect/>
          </a:stretch>
        </p:blipFill>
        <p:spPr>
          <a:xfrm>
            <a:off x="6228184" y="1556792"/>
            <a:ext cx="2410775" cy="936104"/>
          </a:xfrm>
          <a:prstGeom prst="rect">
            <a:avLst/>
          </a:prstGeom>
        </p:spPr>
      </p:pic>
      <p:pic>
        <p:nvPicPr>
          <p:cNvPr id="8" name="Obrázek 7" descr="spoj3.jpg"/>
          <p:cNvPicPr>
            <a:picLocks noChangeAspect="1"/>
          </p:cNvPicPr>
          <p:nvPr/>
        </p:nvPicPr>
        <p:blipFill>
          <a:blip r:embed="rId4" cstate="print"/>
          <a:srcRect b="40000"/>
          <a:stretch>
            <a:fillRect/>
          </a:stretch>
        </p:blipFill>
        <p:spPr>
          <a:xfrm>
            <a:off x="251520" y="1700808"/>
            <a:ext cx="2520280" cy="504056"/>
          </a:xfrm>
          <a:prstGeom prst="rect">
            <a:avLst/>
          </a:prstGeom>
        </p:spPr>
      </p:pic>
      <p:pic>
        <p:nvPicPr>
          <p:cNvPr id="9" name="Obrázek 8" descr="spoj4.jpg"/>
          <p:cNvPicPr>
            <a:picLocks noChangeAspect="1"/>
          </p:cNvPicPr>
          <p:nvPr/>
        </p:nvPicPr>
        <p:blipFill>
          <a:blip r:embed="rId5" cstate="print"/>
          <a:srcRect b="23529"/>
          <a:stretch>
            <a:fillRect/>
          </a:stretch>
        </p:blipFill>
        <p:spPr>
          <a:xfrm>
            <a:off x="3131840" y="2060848"/>
            <a:ext cx="3083457" cy="936104"/>
          </a:xfrm>
          <a:prstGeom prst="rect">
            <a:avLst/>
          </a:prstGeom>
        </p:spPr>
      </p:pic>
      <p:pic>
        <p:nvPicPr>
          <p:cNvPr id="10" name="Obrázek 9" descr="spoj5.jpg"/>
          <p:cNvPicPr>
            <a:picLocks noChangeAspect="1"/>
          </p:cNvPicPr>
          <p:nvPr/>
        </p:nvPicPr>
        <p:blipFill>
          <a:blip r:embed="rId6" cstate="print"/>
          <a:srcRect b="22788"/>
          <a:stretch>
            <a:fillRect/>
          </a:stretch>
        </p:blipFill>
        <p:spPr>
          <a:xfrm>
            <a:off x="251520" y="2852936"/>
            <a:ext cx="2880320" cy="1152128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3491880" y="3429000"/>
            <a:ext cx="2376264" cy="360040"/>
            <a:chOff x="3779912" y="4509120"/>
            <a:chExt cx="2880320" cy="432048"/>
          </a:xfrm>
        </p:grpSpPr>
        <p:sp>
          <p:nvSpPr>
            <p:cNvPr id="11" name="Obdélník 10"/>
            <p:cNvSpPr/>
            <p:nvPr/>
          </p:nvSpPr>
          <p:spPr>
            <a:xfrm>
              <a:off x="3779912" y="4581128"/>
              <a:ext cx="360040" cy="288032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 rot="16200000">
              <a:off x="4031940" y="4617132"/>
              <a:ext cx="432048" cy="216024"/>
            </a:xfrm>
            <a:prstGeom prst="trapezoid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Lichoběžník 12"/>
            <p:cNvSpPr/>
            <p:nvPr/>
          </p:nvSpPr>
          <p:spPr>
            <a:xfrm rot="5400000">
              <a:off x="5976156" y="4617132"/>
              <a:ext cx="432048" cy="216024"/>
            </a:xfrm>
            <a:prstGeom prst="trapezoid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355976" y="4509120"/>
              <a:ext cx="1728192" cy="43204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6300192" y="4581128"/>
              <a:ext cx="360040" cy="288032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427984" y="1700808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23488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220486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292494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3861048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4005064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/>
      <p:bldP spid="133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3779912" y="548680"/>
            <a:ext cx="1336675" cy="457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dirty="0">
                <a:latin typeface="Arial" charset="0"/>
              </a:rPr>
              <a:t>Izolátory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3347864" y="3356992"/>
            <a:ext cx="230425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>
              <a:buFontTx/>
              <a:buAutoNum type="alphaLcParenR"/>
            </a:pPr>
            <a:r>
              <a:rPr lang="cs-CZ" sz="1600" dirty="0">
                <a:latin typeface="Arial" charset="0"/>
              </a:rPr>
              <a:t>Závěsný mlhový</a:t>
            </a:r>
          </a:p>
          <a:p>
            <a:pPr marL="342900" indent="-342900">
              <a:buFontTx/>
              <a:buAutoNum type="alphaLcParenR"/>
            </a:pPr>
            <a:r>
              <a:rPr lang="cs-CZ" sz="1600" dirty="0">
                <a:latin typeface="Arial" charset="0"/>
              </a:rPr>
              <a:t>Závěsný mlhový</a:t>
            </a:r>
          </a:p>
          <a:p>
            <a:pPr marL="342900" indent="-342900">
              <a:buFontTx/>
              <a:buAutoNum type="alphaLcParenR"/>
            </a:pPr>
            <a:r>
              <a:rPr lang="cs-CZ" sz="1600" dirty="0">
                <a:latin typeface="Arial" charset="0"/>
              </a:rPr>
              <a:t>Závěsný </a:t>
            </a:r>
            <a:r>
              <a:rPr lang="cs-CZ" sz="1600" dirty="0" smtClean="0">
                <a:latin typeface="Arial" charset="0"/>
              </a:rPr>
              <a:t>talířový</a:t>
            </a:r>
          </a:p>
          <a:p>
            <a:pPr marL="342900" indent="-342900">
              <a:buFontTx/>
              <a:buAutoNum type="alphaLcParenR"/>
            </a:pPr>
            <a:r>
              <a:rPr lang="cs-CZ" sz="1600" dirty="0" smtClean="0">
                <a:latin typeface="Arial" charset="0"/>
              </a:rPr>
              <a:t>Roubíkový</a:t>
            </a:r>
          </a:p>
          <a:p>
            <a:pPr marL="342900" indent="-342900">
              <a:buFontTx/>
              <a:buAutoNum type="alphaLcParenR"/>
            </a:pPr>
            <a:r>
              <a:rPr lang="cs-CZ" sz="1600" dirty="0" smtClean="0">
                <a:latin typeface="Arial" charset="0"/>
              </a:rPr>
              <a:t>Kladkový</a:t>
            </a:r>
            <a:endParaRPr lang="cs-CZ" sz="1600" dirty="0">
              <a:latin typeface="Arial" charset="0"/>
            </a:endParaRP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395536" y="5013176"/>
            <a:ext cx="8425631" cy="120032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Každý izolátor musí mít požadované elektrické a mechanické vlastnosti. Např. podpěrné izolátory musí na nosných podpěrách snést 2,5 násobek síly vyvozené vodičem, závěsné izolátory musí vydržet krátkodobě trojnásobek síly vyvozované vodičem. Izolátory a úplně vybavené izolátorové řetězce musí vyhovovat zkušebním napětím.</a:t>
            </a:r>
          </a:p>
        </p:txBody>
      </p:sp>
      <p:pic>
        <p:nvPicPr>
          <p:cNvPr id="6" name="Obrázek 5" descr="izolátor1.jpg"/>
          <p:cNvPicPr>
            <a:picLocks noChangeAspect="1"/>
          </p:cNvPicPr>
          <p:nvPr/>
        </p:nvPicPr>
        <p:blipFill>
          <a:blip r:embed="rId2" cstate="print"/>
          <a:srcRect r="52322"/>
          <a:stretch>
            <a:fillRect/>
          </a:stretch>
        </p:blipFill>
        <p:spPr>
          <a:xfrm>
            <a:off x="395536" y="1340768"/>
            <a:ext cx="2160240" cy="2088435"/>
          </a:xfrm>
          <a:prstGeom prst="rect">
            <a:avLst/>
          </a:prstGeom>
        </p:spPr>
      </p:pic>
      <p:pic>
        <p:nvPicPr>
          <p:cNvPr id="7" name="Obrázek 6" descr="izolátor2.jpg"/>
          <p:cNvPicPr>
            <a:picLocks noChangeAspect="1"/>
          </p:cNvPicPr>
          <p:nvPr/>
        </p:nvPicPr>
        <p:blipFill>
          <a:blip r:embed="rId3" cstate="print"/>
          <a:srcRect r="47678"/>
          <a:stretch>
            <a:fillRect/>
          </a:stretch>
        </p:blipFill>
        <p:spPr>
          <a:xfrm>
            <a:off x="2483768" y="1412776"/>
            <a:ext cx="1622678" cy="1429512"/>
          </a:xfrm>
          <a:prstGeom prst="rect">
            <a:avLst/>
          </a:prstGeom>
        </p:spPr>
      </p:pic>
      <p:pic>
        <p:nvPicPr>
          <p:cNvPr id="8" name="Obrázek 7" descr="izolátor3.jpg"/>
          <p:cNvPicPr>
            <a:picLocks noChangeAspect="1"/>
          </p:cNvPicPr>
          <p:nvPr/>
        </p:nvPicPr>
        <p:blipFill>
          <a:blip r:embed="rId4" cstate="print"/>
          <a:srcRect l="8207" r="24460"/>
          <a:stretch>
            <a:fillRect/>
          </a:stretch>
        </p:blipFill>
        <p:spPr>
          <a:xfrm>
            <a:off x="3995936" y="1556792"/>
            <a:ext cx="2088232" cy="1429512"/>
          </a:xfrm>
          <a:prstGeom prst="rect">
            <a:avLst/>
          </a:prstGeom>
        </p:spPr>
      </p:pic>
      <p:pic>
        <p:nvPicPr>
          <p:cNvPr id="9" name="Obrázek 8" descr="izolátor4.jpg"/>
          <p:cNvPicPr>
            <a:picLocks noChangeAspect="1"/>
          </p:cNvPicPr>
          <p:nvPr/>
        </p:nvPicPr>
        <p:blipFill>
          <a:blip r:embed="rId5" cstate="print"/>
          <a:srcRect l="4644" t="15112" r="72138" b="29479"/>
          <a:stretch>
            <a:fillRect/>
          </a:stretch>
        </p:blipFill>
        <p:spPr>
          <a:xfrm>
            <a:off x="6012160" y="1823222"/>
            <a:ext cx="936104" cy="1029714"/>
          </a:xfrm>
          <a:prstGeom prst="rect">
            <a:avLst/>
          </a:prstGeom>
        </p:spPr>
      </p:pic>
      <p:pic>
        <p:nvPicPr>
          <p:cNvPr id="10" name="Obrázek 9" descr="izolátor5.jpg"/>
          <p:cNvPicPr>
            <a:picLocks noChangeAspect="1"/>
          </p:cNvPicPr>
          <p:nvPr/>
        </p:nvPicPr>
        <p:blipFill>
          <a:blip r:embed="rId6" cstate="print"/>
          <a:srcRect r="66253" b="34888"/>
          <a:stretch>
            <a:fillRect/>
          </a:stretch>
        </p:blipFill>
        <p:spPr>
          <a:xfrm>
            <a:off x="7020272" y="1916832"/>
            <a:ext cx="1046614" cy="93078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259632" y="2924944"/>
            <a:ext cx="6553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                              b)                                c)                        d)                e)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5536" y="4797152"/>
            <a:ext cx="8424936" cy="158417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Do pracovního listu napište názvy jednotlivých izolátorů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Napište všechny vlastnosti, které vás napadnou pro dobrou činnost každého izolátoru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2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>Vazy</a:t>
            </a:r>
            <a:endParaRPr lang="cs-CZ" sz="2800" dirty="0"/>
          </a:p>
        </p:txBody>
      </p:sp>
      <p:pic>
        <p:nvPicPr>
          <p:cNvPr id="4" name="Obrázek 3" descr="vaz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980728"/>
            <a:ext cx="896848" cy="2592288"/>
          </a:xfrm>
          <a:prstGeom prst="rect">
            <a:avLst/>
          </a:prstGeom>
        </p:spPr>
      </p:pic>
      <p:sp>
        <p:nvSpPr>
          <p:cNvPr id="5" name="Šipka nahoru 4"/>
          <p:cNvSpPr/>
          <p:nvPr/>
        </p:nvSpPr>
        <p:spPr>
          <a:xfrm>
            <a:off x="360040" y="3573016"/>
            <a:ext cx="2123728" cy="864096"/>
          </a:xfrm>
          <a:prstGeom prst="upArrow">
            <a:avLst>
              <a:gd name="adj1" fmla="val 50000"/>
              <a:gd name="adj2" fmla="val 45659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Provedení koncového vazu</a:t>
            </a:r>
            <a:endParaRPr lang="cs-CZ" sz="1400" dirty="0"/>
          </a:p>
        </p:txBody>
      </p:sp>
      <p:pic>
        <p:nvPicPr>
          <p:cNvPr id="6" name="Obrázek 5" descr="vaz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980728"/>
            <a:ext cx="1604779" cy="2232248"/>
          </a:xfrm>
          <a:prstGeom prst="rect">
            <a:avLst/>
          </a:prstGeom>
        </p:spPr>
      </p:pic>
      <p:sp>
        <p:nvSpPr>
          <p:cNvPr id="7" name="Šipka nahoru 6"/>
          <p:cNvSpPr/>
          <p:nvPr/>
        </p:nvSpPr>
        <p:spPr>
          <a:xfrm>
            <a:off x="2771800" y="3645024"/>
            <a:ext cx="1656184" cy="864096"/>
          </a:xfrm>
          <a:prstGeom prst="upArrow">
            <a:avLst>
              <a:gd name="adj1" fmla="val 50000"/>
              <a:gd name="adj2" fmla="val 4023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Dvojitý křížový vaz</a:t>
            </a:r>
            <a:endParaRPr lang="cs-CZ" sz="1400" dirty="0"/>
          </a:p>
        </p:txBody>
      </p:sp>
      <p:sp>
        <p:nvSpPr>
          <p:cNvPr id="8" name="Rectangle 22"/>
          <p:cNvSpPr>
            <a:spLocks noChangeArrowheads="1"/>
          </p:cNvSpPr>
          <p:nvPr/>
        </p:nvSpPr>
        <p:spPr bwMode="auto">
          <a:xfrm>
            <a:off x="4581773" y="2995762"/>
            <a:ext cx="3743325" cy="2159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4653210" y="2924324"/>
            <a:ext cx="3600450" cy="714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12"/>
          <p:cNvSpPr>
            <a:spLocks noChangeArrowheads="1"/>
          </p:cNvSpPr>
          <p:nvPr/>
        </p:nvSpPr>
        <p:spPr bwMode="auto">
          <a:xfrm>
            <a:off x="4869110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13"/>
          <p:cNvSpPr>
            <a:spLocks noChangeArrowheads="1"/>
          </p:cNvSpPr>
          <p:nvPr/>
        </p:nvSpPr>
        <p:spPr bwMode="auto">
          <a:xfrm>
            <a:off x="5156448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14"/>
          <p:cNvSpPr>
            <a:spLocks noChangeArrowheads="1"/>
          </p:cNvSpPr>
          <p:nvPr/>
        </p:nvSpPr>
        <p:spPr bwMode="auto">
          <a:xfrm>
            <a:off x="5445373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AutoShape 15"/>
          <p:cNvSpPr>
            <a:spLocks noChangeArrowheads="1"/>
          </p:cNvSpPr>
          <p:nvPr/>
        </p:nvSpPr>
        <p:spPr bwMode="auto">
          <a:xfrm>
            <a:off x="5732710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AutoShape 16"/>
          <p:cNvSpPr>
            <a:spLocks noChangeArrowheads="1"/>
          </p:cNvSpPr>
          <p:nvPr/>
        </p:nvSpPr>
        <p:spPr bwMode="auto">
          <a:xfrm>
            <a:off x="6021635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AutoShape 17"/>
          <p:cNvSpPr>
            <a:spLocks noChangeArrowheads="1"/>
          </p:cNvSpPr>
          <p:nvPr/>
        </p:nvSpPr>
        <p:spPr bwMode="auto">
          <a:xfrm>
            <a:off x="6308973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AutoShape 18"/>
          <p:cNvSpPr>
            <a:spLocks noChangeArrowheads="1"/>
          </p:cNvSpPr>
          <p:nvPr/>
        </p:nvSpPr>
        <p:spPr bwMode="auto">
          <a:xfrm>
            <a:off x="6597898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AutoShape 19"/>
          <p:cNvSpPr>
            <a:spLocks noChangeArrowheads="1"/>
          </p:cNvSpPr>
          <p:nvPr/>
        </p:nvSpPr>
        <p:spPr bwMode="auto">
          <a:xfrm>
            <a:off x="6885235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AutoShape 20"/>
          <p:cNvSpPr>
            <a:spLocks noChangeArrowheads="1"/>
          </p:cNvSpPr>
          <p:nvPr/>
        </p:nvSpPr>
        <p:spPr bwMode="auto">
          <a:xfrm>
            <a:off x="7174160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AutoShape 21"/>
          <p:cNvSpPr>
            <a:spLocks noChangeArrowheads="1"/>
          </p:cNvSpPr>
          <p:nvPr/>
        </p:nvSpPr>
        <p:spPr bwMode="auto">
          <a:xfrm>
            <a:off x="7461498" y="2995762"/>
            <a:ext cx="288925" cy="215900"/>
          </a:xfrm>
          <a:prstGeom prst="parallelogram">
            <a:avLst>
              <a:gd name="adj" fmla="val 334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20" name="Group 25"/>
          <p:cNvGrpSpPr>
            <a:grpSpLocks/>
          </p:cNvGrpSpPr>
          <p:nvPr/>
        </p:nvGrpSpPr>
        <p:grpSpPr bwMode="auto">
          <a:xfrm>
            <a:off x="5004048" y="1844824"/>
            <a:ext cx="2974975" cy="1154113"/>
            <a:chOff x="697" y="1344"/>
            <a:chExt cx="1874" cy="727"/>
          </a:xfrm>
        </p:grpSpPr>
        <p:grpSp>
          <p:nvGrpSpPr>
            <p:cNvPr id="21" name="Group 10"/>
            <p:cNvGrpSpPr>
              <a:grpSpLocks/>
            </p:cNvGrpSpPr>
            <p:nvPr/>
          </p:nvGrpSpPr>
          <p:grpSpPr bwMode="auto">
            <a:xfrm>
              <a:off x="793" y="1344"/>
              <a:ext cx="1476" cy="703"/>
              <a:chOff x="748" y="1298"/>
              <a:chExt cx="1572" cy="695"/>
            </a:xfrm>
          </p:grpSpPr>
          <p:sp>
            <p:nvSpPr>
              <p:cNvPr id="24" name="Arc 6"/>
              <p:cNvSpPr>
                <a:spLocks/>
              </p:cNvSpPr>
              <p:nvPr/>
            </p:nvSpPr>
            <p:spPr bwMode="auto">
              <a:xfrm rot="9254513">
                <a:off x="2002" y="1578"/>
                <a:ext cx="318" cy="390"/>
              </a:xfrm>
              <a:custGeom>
                <a:avLst/>
                <a:gdLst>
                  <a:gd name="G0" fmla="+- 0 0 0"/>
                  <a:gd name="G1" fmla="+- 20023 0 0"/>
                  <a:gd name="G2" fmla="+- 21600 0 0"/>
                  <a:gd name="T0" fmla="*/ 8103 w 21600"/>
                  <a:gd name="T1" fmla="*/ 0 h 26533"/>
                  <a:gd name="T2" fmla="*/ 20596 w 21600"/>
                  <a:gd name="T3" fmla="*/ 26533 h 26533"/>
                  <a:gd name="T4" fmla="*/ 0 w 21600"/>
                  <a:gd name="T5" fmla="*/ 20023 h 26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6533" fill="none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2231"/>
                      <a:pt x="21261" y="24427"/>
                      <a:pt x="20595" y="26532"/>
                    </a:cubicBezTo>
                  </a:path>
                  <a:path w="21600" h="26533" stroke="0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2231"/>
                      <a:pt x="21261" y="24427"/>
                      <a:pt x="20595" y="26532"/>
                    </a:cubicBezTo>
                    <a:lnTo>
                      <a:pt x="0" y="20023"/>
                    </a:lnTo>
                    <a:close/>
                  </a:path>
                </a:pathLst>
              </a:custGeom>
              <a:noFill/>
              <a:ln w="76200">
                <a:solidFill>
                  <a:schemeClr val="bg2">
                    <a:lumMod val="50000"/>
                  </a:schemeClr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Arc 7"/>
              <p:cNvSpPr>
                <a:spLocks/>
              </p:cNvSpPr>
              <p:nvPr/>
            </p:nvSpPr>
            <p:spPr bwMode="auto">
              <a:xfrm rot="824973" flipV="1">
                <a:off x="748" y="1616"/>
                <a:ext cx="408" cy="377"/>
              </a:xfrm>
              <a:custGeom>
                <a:avLst/>
                <a:gdLst>
                  <a:gd name="G0" fmla="+- 0 0 0"/>
                  <a:gd name="G1" fmla="+- 20023 0 0"/>
                  <a:gd name="G2" fmla="+- 21600 0 0"/>
                  <a:gd name="T0" fmla="*/ 8103 w 21600"/>
                  <a:gd name="T1" fmla="*/ 0 h 25654"/>
                  <a:gd name="T2" fmla="*/ 20853 w 21600"/>
                  <a:gd name="T3" fmla="*/ 25654 h 25654"/>
                  <a:gd name="T4" fmla="*/ 0 w 21600"/>
                  <a:gd name="T5" fmla="*/ 20023 h 256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5654" fill="none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1924"/>
                      <a:pt x="21348" y="23818"/>
                      <a:pt x="20853" y="25654"/>
                    </a:cubicBezTo>
                  </a:path>
                  <a:path w="21600" h="25654" stroke="0" extrusionOk="0">
                    <a:moveTo>
                      <a:pt x="8102" y="0"/>
                    </a:moveTo>
                    <a:cubicBezTo>
                      <a:pt x="16260" y="3301"/>
                      <a:pt x="21600" y="11222"/>
                      <a:pt x="21600" y="20023"/>
                    </a:cubicBezTo>
                    <a:cubicBezTo>
                      <a:pt x="21600" y="21924"/>
                      <a:pt x="21348" y="23818"/>
                      <a:pt x="20853" y="25654"/>
                    </a:cubicBezTo>
                    <a:lnTo>
                      <a:pt x="0" y="20023"/>
                    </a:lnTo>
                    <a:close/>
                  </a:path>
                </a:pathLst>
              </a:custGeom>
              <a:noFill/>
              <a:ln w="76200">
                <a:solidFill>
                  <a:schemeClr val="bg2">
                    <a:lumMod val="50000"/>
                  </a:schemeClr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6" name="AutoShape 9"/>
              <p:cNvSpPr>
                <a:spLocks noChangeArrowheads="1"/>
              </p:cNvSpPr>
              <p:nvPr/>
            </p:nvSpPr>
            <p:spPr bwMode="auto">
              <a:xfrm>
                <a:off x="1156" y="1298"/>
                <a:ext cx="816" cy="681"/>
              </a:xfrm>
              <a:custGeom>
                <a:avLst/>
                <a:gdLst>
                  <a:gd name="G0" fmla="+- 9487 0 0"/>
                  <a:gd name="G1" fmla="+- 11589381 0 0"/>
                  <a:gd name="G2" fmla="+- 0 0 11589381"/>
                  <a:gd name="T0" fmla="*/ 0 256 1"/>
                  <a:gd name="T1" fmla="*/ 180 256 1"/>
                  <a:gd name="G3" fmla="+- 11589381 T0 T1"/>
                  <a:gd name="T2" fmla="*/ 0 256 1"/>
                  <a:gd name="T3" fmla="*/ 90 256 1"/>
                  <a:gd name="G4" fmla="+- 11589381 T2 T3"/>
                  <a:gd name="G5" fmla="*/ G4 2 1"/>
                  <a:gd name="T4" fmla="*/ 90 256 1"/>
                  <a:gd name="T5" fmla="*/ 0 256 1"/>
                  <a:gd name="G6" fmla="+- 11589381 T4 T5"/>
                  <a:gd name="G7" fmla="*/ G6 2 1"/>
                  <a:gd name="G8" fmla="abs 11589381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9487"/>
                  <a:gd name="G18" fmla="*/ 9487 1 2"/>
                  <a:gd name="G19" fmla="+- G18 5400 0"/>
                  <a:gd name="G20" fmla="cos G19 11589381"/>
                  <a:gd name="G21" fmla="sin G19 11589381"/>
                  <a:gd name="G22" fmla="+- G20 10800 0"/>
                  <a:gd name="G23" fmla="+- G21 10800 0"/>
                  <a:gd name="G24" fmla="+- 10800 0 G20"/>
                  <a:gd name="G25" fmla="+- 9487 10800 0"/>
                  <a:gd name="G26" fmla="?: G9 G17 G25"/>
                  <a:gd name="G27" fmla="?: G9 0 21600"/>
                  <a:gd name="G28" fmla="cos 10800 11589381"/>
                  <a:gd name="G29" fmla="sin 10800 11589381"/>
                  <a:gd name="G30" fmla="sin 9487 11589381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11589381 G34 0"/>
                  <a:gd name="G36" fmla="?: G6 G35 G31"/>
                  <a:gd name="G37" fmla="+- 21600 0 G36"/>
                  <a:gd name="G38" fmla="?: G4 0 G33"/>
                  <a:gd name="G39" fmla="?: 11589381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71 w 21600"/>
                  <a:gd name="T15" fmla="*/ 11359 h 21600"/>
                  <a:gd name="T16" fmla="*/ 10800 w 21600"/>
                  <a:gd name="T17" fmla="*/ 1313 h 21600"/>
                  <a:gd name="T18" fmla="*/ 20929 w 21600"/>
                  <a:gd name="T19" fmla="*/ 11359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1327" y="11322"/>
                    </a:moveTo>
                    <a:cubicBezTo>
                      <a:pt x="1317" y="11148"/>
                      <a:pt x="1313" y="10974"/>
                      <a:pt x="1313" y="10800"/>
                    </a:cubicBezTo>
                    <a:cubicBezTo>
                      <a:pt x="1313" y="5560"/>
                      <a:pt x="5560" y="1313"/>
                      <a:pt x="10800" y="1313"/>
                    </a:cubicBezTo>
                    <a:cubicBezTo>
                      <a:pt x="16039" y="1313"/>
                      <a:pt x="20287" y="5560"/>
                      <a:pt x="20287" y="10800"/>
                    </a:cubicBezTo>
                    <a:cubicBezTo>
                      <a:pt x="20287" y="10974"/>
                      <a:pt x="20282" y="11148"/>
                      <a:pt x="20272" y="11322"/>
                    </a:cubicBezTo>
                    <a:lnTo>
                      <a:pt x="21583" y="11395"/>
                    </a:lnTo>
                    <a:cubicBezTo>
                      <a:pt x="21594" y="11197"/>
                      <a:pt x="21600" y="10998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-1" y="10998"/>
                      <a:pt x="5" y="11197"/>
                      <a:pt x="16" y="11395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</a:schemeClr>
              </a:solidFill>
              <a:ln w="9525">
                <a:solidFill>
                  <a:schemeClr val="bg2">
                    <a:lumMod val="50000"/>
                  </a:schemeClr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22" name="Arc 23"/>
            <p:cNvSpPr>
              <a:spLocks/>
            </p:cNvSpPr>
            <p:nvPr/>
          </p:nvSpPr>
          <p:spPr bwMode="auto">
            <a:xfrm flipV="1">
              <a:off x="2208" y="1850"/>
              <a:ext cx="363" cy="13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76200">
              <a:solidFill>
                <a:schemeClr val="bg2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Arc 24"/>
            <p:cNvSpPr>
              <a:spLocks/>
            </p:cNvSpPr>
            <p:nvPr/>
          </p:nvSpPr>
          <p:spPr bwMode="auto">
            <a:xfrm rot="3516969" flipV="1">
              <a:off x="599" y="1746"/>
              <a:ext cx="423" cy="227"/>
            </a:xfrm>
            <a:custGeom>
              <a:avLst/>
              <a:gdLst>
                <a:gd name="G0" fmla="+- 4582 0 0"/>
                <a:gd name="G1" fmla="+- 21600 0 0"/>
                <a:gd name="G2" fmla="+- 21600 0 0"/>
                <a:gd name="T0" fmla="*/ 0 w 25180"/>
                <a:gd name="T1" fmla="*/ 492 h 21600"/>
                <a:gd name="T2" fmla="*/ 25180 w 25180"/>
                <a:gd name="T3" fmla="*/ 15098 h 21600"/>
                <a:gd name="T4" fmla="*/ 4582 w 2518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180" h="21600" fill="none" extrusionOk="0">
                  <a:moveTo>
                    <a:pt x="-1" y="491"/>
                  </a:moveTo>
                  <a:cubicBezTo>
                    <a:pt x="1505" y="164"/>
                    <a:pt x="3041" y="-1"/>
                    <a:pt x="4582" y="0"/>
                  </a:cubicBezTo>
                  <a:cubicBezTo>
                    <a:pt x="14006" y="0"/>
                    <a:pt x="22343" y="6110"/>
                    <a:pt x="25180" y="15097"/>
                  </a:cubicBezTo>
                </a:path>
                <a:path w="25180" h="21600" stroke="0" extrusionOk="0">
                  <a:moveTo>
                    <a:pt x="-1" y="491"/>
                  </a:moveTo>
                  <a:cubicBezTo>
                    <a:pt x="1505" y="164"/>
                    <a:pt x="3041" y="-1"/>
                    <a:pt x="4582" y="0"/>
                  </a:cubicBezTo>
                  <a:cubicBezTo>
                    <a:pt x="14006" y="0"/>
                    <a:pt x="22343" y="6110"/>
                    <a:pt x="25180" y="15097"/>
                  </a:cubicBezTo>
                  <a:lnTo>
                    <a:pt x="4582" y="21600"/>
                  </a:lnTo>
                  <a:close/>
                </a:path>
              </a:pathLst>
            </a:custGeom>
            <a:noFill/>
            <a:ln w="76200">
              <a:solidFill>
                <a:schemeClr val="bg2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27" name="Group 30"/>
          <p:cNvGrpSpPr>
            <a:grpSpLocks/>
          </p:cNvGrpSpPr>
          <p:nvPr/>
        </p:nvGrpSpPr>
        <p:grpSpPr bwMode="auto">
          <a:xfrm>
            <a:off x="5300910" y="2852887"/>
            <a:ext cx="215900" cy="792162"/>
            <a:chOff x="884" y="1979"/>
            <a:chExt cx="136" cy="499"/>
          </a:xfrm>
        </p:grpSpPr>
        <p:sp>
          <p:nvSpPr>
            <p:cNvPr id="28" name="Line 26"/>
            <p:cNvSpPr>
              <a:spLocks noChangeShapeType="1"/>
            </p:cNvSpPr>
            <p:nvPr/>
          </p:nvSpPr>
          <p:spPr bwMode="auto">
            <a:xfrm flipV="1">
              <a:off x="884" y="2205"/>
              <a:ext cx="0" cy="27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9" name="Line 27"/>
            <p:cNvSpPr>
              <a:spLocks noChangeShapeType="1"/>
            </p:cNvSpPr>
            <p:nvPr/>
          </p:nvSpPr>
          <p:spPr bwMode="auto">
            <a:xfrm>
              <a:off x="930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0" name="Line 28"/>
            <p:cNvSpPr>
              <a:spLocks noChangeShapeType="1"/>
            </p:cNvSpPr>
            <p:nvPr/>
          </p:nvSpPr>
          <p:spPr bwMode="auto">
            <a:xfrm>
              <a:off x="975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1" name="Line 29"/>
            <p:cNvSpPr>
              <a:spLocks noChangeShapeType="1"/>
            </p:cNvSpPr>
            <p:nvPr/>
          </p:nvSpPr>
          <p:spPr bwMode="auto">
            <a:xfrm>
              <a:off x="1020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2" name="Group 35"/>
          <p:cNvGrpSpPr>
            <a:grpSpLocks/>
          </p:cNvGrpSpPr>
          <p:nvPr/>
        </p:nvGrpSpPr>
        <p:grpSpPr bwMode="auto">
          <a:xfrm>
            <a:off x="5589835" y="2635399"/>
            <a:ext cx="1655763" cy="649288"/>
            <a:chOff x="1066" y="1842"/>
            <a:chExt cx="1043" cy="409"/>
          </a:xfrm>
        </p:grpSpPr>
        <p:sp>
          <p:nvSpPr>
            <p:cNvPr id="33" name="Line 31"/>
            <p:cNvSpPr>
              <a:spLocks noChangeShapeType="1"/>
            </p:cNvSpPr>
            <p:nvPr/>
          </p:nvSpPr>
          <p:spPr bwMode="auto">
            <a:xfrm>
              <a:off x="1066" y="1888"/>
              <a:ext cx="499" cy="36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4" name="Line 32"/>
            <p:cNvSpPr>
              <a:spLocks noChangeShapeType="1"/>
            </p:cNvSpPr>
            <p:nvPr/>
          </p:nvSpPr>
          <p:spPr bwMode="auto">
            <a:xfrm flipV="1">
              <a:off x="1565" y="1888"/>
              <a:ext cx="544" cy="36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5" name="Line 33"/>
            <p:cNvSpPr>
              <a:spLocks noChangeShapeType="1"/>
            </p:cNvSpPr>
            <p:nvPr/>
          </p:nvSpPr>
          <p:spPr bwMode="auto">
            <a:xfrm>
              <a:off x="1111" y="1842"/>
              <a:ext cx="227" cy="18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6" name="Line 34"/>
            <p:cNvSpPr>
              <a:spLocks noChangeShapeType="1"/>
            </p:cNvSpPr>
            <p:nvPr/>
          </p:nvSpPr>
          <p:spPr bwMode="auto">
            <a:xfrm flipV="1">
              <a:off x="1791" y="1842"/>
              <a:ext cx="273" cy="18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7" name="Group 40"/>
          <p:cNvGrpSpPr>
            <a:grpSpLocks/>
          </p:cNvGrpSpPr>
          <p:nvPr/>
        </p:nvGrpSpPr>
        <p:grpSpPr bwMode="auto">
          <a:xfrm>
            <a:off x="7317035" y="2779862"/>
            <a:ext cx="215900" cy="504825"/>
            <a:chOff x="2154" y="1933"/>
            <a:chExt cx="136" cy="318"/>
          </a:xfrm>
        </p:grpSpPr>
        <p:sp>
          <p:nvSpPr>
            <p:cNvPr id="38" name="Line 36"/>
            <p:cNvSpPr>
              <a:spLocks noChangeShapeType="1"/>
            </p:cNvSpPr>
            <p:nvPr/>
          </p:nvSpPr>
          <p:spPr bwMode="auto">
            <a:xfrm>
              <a:off x="2154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39" name="Line 37"/>
            <p:cNvSpPr>
              <a:spLocks noChangeShapeType="1"/>
            </p:cNvSpPr>
            <p:nvPr/>
          </p:nvSpPr>
          <p:spPr bwMode="auto">
            <a:xfrm>
              <a:off x="2200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0" name="Line 38"/>
            <p:cNvSpPr>
              <a:spLocks noChangeShapeType="1"/>
            </p:cNvSpPr>
            <p:nvPr/>
          </p:nvSpPr>
          <p:spPr bwMode="auto">
            <a:xfrm>
              <a:off x="2245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1" name="Line 39"/>
            <p:cNvSpPr>
              <a:spLocks noChangeShapeType="1"/>
            </p:cNvSpPr>
            <p:nvPr/>
          </p:nvSpPr>
          <p:spPr bwMode="auto">
            <a:xfrm>
              <a:off x="2290" y="1933"/>
              <a:ext cx="0" cy="31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2" name="Group 44"/>
          <p:cNvGrpSpPr>
            <a:grpSpLocks/>
          </p:cNvGrpSpPr>
          <p:nvPr/>
        </p:nvGrpSpPr>
        <p:grpSpPr bwMode="auto">
          <a:xfrm>
            <a:off x="7748835" y="2852887"/>
            <a:ext cx="144463" cy="431800"/>
            <a:chOff x="2426" y="1979"/>
            <a:chExt cx="91" cy="272"/>
          </a:xfrm>
        </p:grpSpPr>
        <p:sp>
          <p:nvSpPr>
            <p:cNvPr id="43" name="Line 41"/>
            <p:cNvSpPr>
              <a:spLocks noChangeShapeType="1"/>
            </p:cNvSpPr>
            <p:nvPr/>
          </p:nvSpPr>
          <p:spPr bwMode="auto">
            <a:xfrm>
              <a:off x="2426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4" name="Line 42"/>
            <p:cNvSpPr>
              <a:spLocks noChangeShapeType="1"/>
            </p:cNvSpPr>
            <p:nvPr/>
          </p:nvSpPr>
          <p:spPr bwMode="auto">
            <a:xfrm>
              <a:off x="2472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5" name="Line 43"/>
            <p:cNvSpPr>
              <a:spLocks noChangeShapeType="1"/>
            </p:cNvSpPr>
            <p:nvPr/>
          </p:nvSpPr>
          <p:spPr bwMode="auto">
            <a:xfrm>
              <a:off x="2517" y="1979"/>
              <a:ext cx="0" cy="27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6" name="Text Box 46"/>
          <p:cNvSpPr txBox="1">
            <a:spLocks noChangeArrowheads="1"/>
          </p:cNvSpPr>
          <p:nvPr/>
        </p:nvSpPr>
        <p:spPr bwMode="auto">
          <a:xfrm>
            <a:off x="4860032" y="1124744"/>
            <a:ext cx="2904183" cy="447913"/>
          </a:xfrm>
          <a:prstGeom prst="downArrow">
            <a:avLst>
              <a:gd name="adj1" fmla="val 50000"/>
              <a:gd name="adj2" fmla="val 35668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l"/>
            <a:r>
              <a:rPr lang="cs-CZ" i="1" dirty="0"/>
              <a:t>Vaz třmenový</a:t>
            </a:r>
          </a:p>
        </p:txBody>
      </p:sp>
      <p:sp>
        <p:nvSpPr>
          <p:cNvPr id="47" name="Line 47"/>
          <p:cNvSpPr>
            <a:spLocks noChangeShapeType="1"/>
          </p:cNvSpPr>
          <p:nvPr/>
        </p:nvSpPr>
        <p:spPr bwMode="auto">
          <a:xfrm>
            <a:off x="6381998" y="1627337"/>
            <a:ext cx="0" cy="1944687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8" name="Line 48"/>
          <p:cNvSpPr>
            <a:spLocks noChangeShapeType="1"/>
          </p:cNvSpPr>
          <p:nvPr/>
        </p:nvSpPr>
        <p:spPr bwMode="auto">
          <a:xfrm>
            <a:off x="5589835" y="2424262"/>
            <a:ext cx="17272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9" name="AutoShape 49"/>
          <p:cNvSpPr>
            <a:spLocks/>
          </p:cNvSpPr>
          <p:nvPr/>
        </p:nvSpPr>
        <p:spPr bwMode="auto">
          <a:xfrm>
            <a:off x="8398123" y="1268562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283171"/>
              <a:gd name="adj4" fmla="val -43703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A</a:t>
            </a:r>
          </a:p>
        </p:txBody>
      </p:sp>
      <p:sp>
        <p:nvSpPr>
          <p:cNvPr id="50" name="AutoShape 50"/>
          <p:cNvSpPr>
            <a:spLocks/>
          </p:cNvSpPr>
          <p:nvPr/>
        </p:nvSpPr>
        <p:spPr bwMode="auto">
          <a:xfrm>
            <a:off x="8398123" y="1700362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239903"/>
              <a:gd name="adj4" fmla="val -336296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B</a:t>
            </a:r>
          </a:p>
        </p:txBody>
      </p:sp>
      <p:sp>
        <p:nvSpPr>
          <p:cNvPr id="51" name="AutoShape 51"/>
          <p:cNvSpPr>
            <a:spLocks/>
          </p:cNvSpPr>
          <p:nvPr/>
        </p:nvSpPr>
        <p:spPr bwMode="auto">
          <a:xfrm>
            <a:off x="8398123" y="2132162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283653"/>
              <a:gd name="adj4" fmla="val -319259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C</a:t>
            </a:r>
          </a:p>
        </p:txBody>
      </p:sp>
      <p:sp>
        <p:nvSpPr>
          <p:cNvPr id="52" name="AutoShape 52"/>
          <p:cNvSpPr>
            <a:spLocks/>
          </p:cNvSpPr>
          <p:nvPr/>
        </p:nvSpPr>
        <p:spPr bwMode="auto">
          <a:xfrm>
            <a:off x="8398123" y="2563962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09134"/>
              <a:gd name="adj4" fmla="val -84074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D</a:t>
            </a:r>
          </a:p>
        </p:txBody>
      </p:sp>
      <p:sp>
        <p:nvSpPr>
          <p:cNvPr id="53" name="AutoShape 53"/>
          <p:cNvSpPr>
            <a:spLocks/>
          </p:cNvSpPr>
          <p:nvPr/>
        </p:nvSpPr>
        <p:spPr bwMode="auto">
          <a:xfrm>
            <a:off x="8401298" y="2954487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00000"/>
              <a:gd name="adj4" fmla="val -118519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E</a:t>
            </a:r>
          </a:p>
        </p:txBody>
      </p:sp>
      <p:sp>
        <p:nvSpPr>
          <p:cNvPr id="54" name="Text Box 54"/>
          <p:cNvSpPr txBox="1">
            <a:spLocks noChangeArrowheads="1"/>
          </p:cNvSpPr>
          <p:nvPr/>
        </p:nvSpPr>
        <p:spPr bwMode="auto">
          <a:xfrm>
            <a:off x="1907704" y="980728"/>
            <a:ext cx="3004349" cy="20313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indent="-342900" algn="l">
              <a:buFontTx/>
              <a:buAutoNum type="alphaUcPeriod"/>
            </a:pPr>
            <a:r>
              <a:rPr lang="cs-CZ" sz="1400" dirty="0">
                <a:latin typeface="Times New Roman" pitchFamily="18" charset="0"/>
              </a:rPr>
              <a:t>Izolátor</a:t>
            </a:r>
          </a:p>
          <a:p>
            <a:pPr marL="342900" indent="-342900" algn="l">
              <a:buFontTx/>
              <a:buAutoNum type="alphaUcPeriod"/>
            </a:pPr>
            <a:r>
              <a:rPr lang="cs-CZ" sz="1400" dirty="0" err="1">
                <a:latin typeface="Times New Roman" pitchFamily="18" charset="0"/>
              </a:rPr>
              <a:t>AlFe</a:t>
            </a:r>
            <a:r>
              <a:rPr lang="cs-CZ" sz="1400" dirty="0">
                <a:latin typeface="Times New Roman" pitchFamily="18" charset="0"/>
              </a:rPr>
              <a:t> lano</a:t>
            </a:r>
          </a:p>
          <a:p>
            <a:pPr marL="342900" indent="-342900" algn="l">
              <a:buFontTx/>
              <a:buAutoNum type="alphaUcPeriod"/>
            </a:pPr>
            <a:r>
              <a:rPr lang="cs-CZ" sz="1400" dirty="0" err="1">
                <a:latin typeface="Times New Roman" pitchFamily="18" charset="0"/>
              </a:rPr>
              <a:t>Al</a:t>
            </a:r>
            <a:r>
              <a:rPr lang="cs-CZ" sz="1400" dirty="0">
                <a:latin typeface="Times New Roman" pitchFamily="18" charset="0"/>
              </a:rPr>
              <a:t> páska</a:t>
            </a:r>
          </a:p>
          <a:p>
            <a:pPr marL="342900" indent="-342900" algn="l">
              <a:buFontTx/>
              <a:buAutoNum type="alphaUcPeriod"/>
            </a:pPr>
            <a:r>
              <a:rPr lang="cs-CZ" sz="1400" dirty="0">
                <a:latin typeface="Times New Roman" pitchFamily="18" charset="0"/>
              </a:rPr>
              <a:t>Pomocný vázací drát</a:t>
            </a:r>
          </a:p>
          <a:p>
            <a:pPr marL="342900" indent="-342900" algn="l">
              <a:buFontTx/>
              <a:buAutoNum type="alphaUcPeriod"/>
            </a:pPr>
            <a:r>
              <a:rPr lang="cs-CZ" sz="1400" dirty="0">
                <a:latin typeface="Times New Roman" pitchFamily="18" charset="0"/>
              </a:rPr>
              <a:t>Vázací drát (15 až 20 závitů)</a:t>
            </a:r>
          </a:p>
          <a:p>
            <a:pPr marL="342900" indent="-342900" algn="l">
              <a:buFontTx/>
              <a:buAutoNum type="alphaUcPeriod"/>
            </a:pPr>
            <a:r>
              <a:rPr lang="cs-CZ" sz="1400" dirty="0">
                <a:latin typeface="Times New Roman" pitchFamily="18" charset="0"/>
              </a:rPr>
              <a:t>Smyčka (stejný průřez jako vodič)</a:t>
            </a:r>
          </a:p>
          <a:p>
            <a:pPr marL="342900" indent="-342900" algn="l">
              <a:buFontTx/>
              <a:buAutoNum type="alphaUcPeriod"/>
            </a:pPr>
            <a:r>
              <a:rPr lang="cs-CZ" sz="1400" dirty="0">
                <a:latin typeface="Times New Roman" pitchFamily="18" charset="0"/>
              </a:rPr>
              <a:t>Svorka (těsně u </a:t>
            </a:r>
            <a:r>
              <a:rPr lang="cs-CZ" sz="1400" dirty="0" smtClean="0">
                <a:latin typeface="Times New Roman" pitchFamily="18" charset="0"/>
              </a:rPr>
              <a:t>izolátoru)</a:t>
            </a:r>
            <a:endParaRPr lang="cs-CZ" sz="1400" dirty="0">
              <a:latin typeface="Times New Roman" pitchFamily="18" charset="0"/>
            </a:endParaRPr>
          </a:p>
          <a:p>
            <a:pPr marL="342900" indent="-342900" algn="l">
              <a:buFontTx/>
              <a:buAutoNum type="alphaUcPeriod"/>
            </a:pPr>
            <a:r>
              <a:rPr lang="cs-CZ" sz="1400" dirty="0">
                <a:latin typeface="Times New Roman" pitchFamily="18" charset="0"/>
              </a:rPr>
              <a:t>Vodič</a:t>
            </a:r>
          </a:p>
          <a:p>
            <a:pPr marL="342900" indent="-342900" algn="l">
              <a:buFontTx/>
              <a:buAutoNum type="alphaUcPeriod"/>
            </a:pPr>
            <a:r>
              <a:rPr lang="cs-CZ" sz="1400" dirty="0" err="1">
                <a:latin typeface="Times New Roman" pitchFamily="18" charset="0"/>
              </a:rPr>
              <a:t>Al</a:t>
            </a:r>
            <a:r>
              <a:rPr lang="cs-CZ" sz="1400" dirty="0">
                <a:latin typeface="Times New Roman" pitchFamily="18" charset="0"/>
              </a:rPr>
              <a:t> páska </a:t>
            </a:r>
          </a:p>
        </p:txBody>
      </p:sp>
      <p:sp>
        <p:nvSpPr>
          <p:cNvPr id="55" name="Oval 83"/>
          <p:cNvSpPr>
            <a:spLocks noChangeArrowheads="1"/>
          </p:cNvSpPr>
          <p:nvPr/>
        </p:nvSpPr>
        <p:spPr bwMode="auto">
          <a:xfrm>
            <a:off x="5877173" y="1941662"/>
            <a:ext cx="1020762" cy="9620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AutoShape 62"/>
          <p:cNvSpPr>
            <a:spLocks noChangeArrowheads="1"/>
          </p:cNvSpPr>
          <p:nvPr/>
        </p:nvSpPr>
        <p:spPr bwMode="auto">
          <a:xfrm>
            <a:off x="7087096" y="5631656"/>
            <a:ext cx="139700" cy="330200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AutoShape 61"/>
          <p:cNvSpPr>
            <a:spLocks noChangeArrowheads="1"/>
          </p:cNvSpPr>
          <p:nvPr/>
        </p:nvSpPr>
        <p:spPr bwMode="auto">
          <a:xfrm>
            <a:off x="5537696" y="5631656"/>
            <a:ext cx="139700" cy="330200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60"/>
          <p:cNvSpPr>
            <a:spLocks noChangeArrowheads="1"/>
          </p:cNvSpPr>
          <p:nvPr/>
        </p:nvSpPr>
        <p:spPr bwMode="auto">
          <a:xfrm>
            <a:off x="4978896" y="5733256"/>
            <a:ext cx="2794000" cy="101600"/>
          </a:xfrm>
          <a:prstGeom prst="rect">
            <a:avLst/>
          </a:prstGeom>
          <a:solidFill>
            <a:schemeClr val="bg2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Oval 4"/>
          <p:cNvSpPr>
            <a:spLocks noChangeArrowheads="1"/>
          </p:cNvSpPr>
          <p:nvPr/>
        </p:nvSpPr>
        <p:spPr bwMode="auto">
          <a:xfrm>
            <a:off x="5898058" y="4737894"/>
            <a:ext cx="1008063" cy="9366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AutoShape 56"/>
          <p:cNvSpPr>
            <a:spLocks noChangeArrowheads="1"/>
          </p:cNvSpPr>
          <p:nvPr/>
        </p:nvSpPr>
        <p:spPr bwMode="auto">
          <a:xfrm>
            <a:off x="5788521" y="4606131"/>
            <a:ext cx="1223962" cy="1223963"/>
          </a:xfrm>
          <a:custGeom>
            <a:avLst/>
            <a:gdLst>
              <a:gd name="G0" fmla="+- 1569 0 0"/>
              <a:gd name="G1" fmla="+- 21600 0 1569"/>
              <a:gd name="G2" fmla="+- 21600 0 1569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569" y="10800"/>
                </a:moveTo>
                <a:cubicBezTo>
                  <a:pt x="1569" y="15898"/>
                  <a:pt x="5702" y="20031"/>
                  <a:pt x="10800" y="20031"/>
                </a:cubicBezTo>
                <a:cubicBezTo>
                  <a:pt x="15898" y="20031"/>
                  <a:pt x="20031" y="15898"/>
                  <a:pt x="20031" y="10800"/>
                </a:cubicBezTo>
                <a:cubicBezTo>
                  <a:pt x="20031" y="5702"/>
                  <a:pt x="15898" y="1569"/>
                  <a:pt x="10800" y="1569"/>
                </a:cubicBezTo>
                <a:cubicBezTo>
                  <a:pt x="5702" y="1569"/>
                  <a:pt x="1569" y="5702"/>
                  <a:pt x="1569" y="10800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8"/>
          <p:cNvSpPr>
            <a:spLocks noChangeArrowheads="1"/>
          </p:cNvSpPr>
          <p:nvPr/>
        </p:nvSpPr>
        <p:spPr bwMode="auto">
          <a:xfrm>
            <a:off x="5436096" y="5733256"/>
            <a:ext cx="977900" cy="889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9"/>
          <p:cNvSpPr>
            <a:spLocks noChangeArrowheads="1"/>
          </p:cNvSpPr>
          <p:nvPr/>
        </p:nvSpPr>
        <p:spPr bwMode="auto">
          <a:xfrm>
            <a:off x="6426696" y="5733256"/>
            <a:ext cx="977900" cy="889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Text Box 63"/>
          <p:cNvSpPr txBox="1">
            <a:spLocks noChangeArrowheads="1"/>
          </p:cNvSpPr>
          <p:nvPr/>
        </p:nvSpPr>
        <p:spPr bwMode="auto">
          <a:xfrm>
            <a:off x="4932040" y="3789040"/>
            <a:ext cx="2729712" cy="490776"/>
          </a:xfrm>
          <a:prstGeom prst="downArrow">
            <a:avLst/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l"/>
            <a:r>
              <a:rPr lang="cs-CZ" i="1" dirty="0"/>
              <a:t>Vaz svorkový</a:t>
            </a:r>
          </a:p>
        </p:txBody>
      </p:sp>
      <p:sp>
        <p:nvSpPr>
          <p:cNvPr id="64" name="AutoShape 64"/>
          <p:cNvSpPr>
            <a:spLocks noChangeArrowheads="1"/>
          </p:cNvSpPr>
          <p:nvPr/>
        </p:nvSpPr>
        <p:spPr bwMode="auto">
          <a:xfrm>
            <a:off x="5572621" y="5672931"/>
            <a:ext cx="73025" cy="2159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AutoShape 65"/>
          <p:cNvSpPr>
            <a:spLocks noChangeArrowheads="1"/>
          </p:cNvSpPr>
          <p:nvPr/>
        </p:nvSpPr>
        <p:spPr bwMode="auto">
          <a:xfrm>
            <a:off x="7122021" y="5672931"/>
            <a:ext cx="73025" cy="215900"/>
          </a:xfrm>
          <a:prstGeom prst="roundRect">
            <a:avLst>
              <a:gd name="adj" fmla="val 16667"/>
            </a:avLst>
          </a:prstGeom>
          <a:solidFill>
            <a:schemeClr val="bg2">
              <a:lumMod val="2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Line 66"/>
          <p:cNvSpPr>
            <a:spLocks noChangeShapeType="1"/>
          </p:cNvSpPr>
          <p:nvPr/>
        </p:nvSpPr>
        <p:spPr bwMode="auto">
          <a:xfrm>
            <a:off x="6402883" y="4521994"/>
            <a:ext cx="0" cy="1944687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7" name="Line 67"/>
          <p:cNvSpPr>
            <a:spLocks noChangeShapeType="1"/>
          </p:cNvSpPr>
          <p:nvPr/>
        </p:nvSpPr>
        <p:spPr bwMode="auto">
          <a:xfrm>
            <a:off x="5563096" y="5203031"/>
            <a:ext cx="17272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" name="AutoShape 69"/>
          <p:cNvSpPr>
            <a:spLocks/>
          </p:cNvSpPr>
          <p:nvPr/>
        </p:nvSpPr>
        <p:spPr bwMode="auto">
          <a:xfrm>
            <a:off x="7650658" y="4725194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09134"/>
              <a:gd name="adj4" fmla="val -151111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F</a:t>
            </a:r>
          </a:p>
        </p:txBody>
      </p:sp>
      <p:sp>
        <p:nvSpPr>
          <p:cNvPr id="69" name="AutoShape 70"/>
          <p:cNvSpPr>
            <a:spLocks/>
          </p:cNvSpPr>
          <p:nvPr/>
        </p:nvSpPr>
        <p:spPr bwMode="auto">
          <a:xfrm>
            <a:off x="7650658" y="5156994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174519"/>
              <a:gd name="adj4" fmla="val -117778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G</a:t>
            </a:r>
          </a:p>
        </p:txBody>
      </p:sp>
      <p:sp>
        <p:nvSpPr>
          <p:cNvPr id="70" name="AutoShape 71"/>
          <p:cNvSpPr>
            <a:spLocks/>
          </p:cNvSpPr>
          <p:nvPr/>
        </p:nvSpPr>
        <p:spPr bwMode="auto">
          <a:xfrm>
            <a:off x="7655421" y="5949156"/>
            <a:ext cx="428625" cy="330200"/>
          </a:xfrm>
          <a:prstGeom prst="borderCallout1">
            <a:avLst>
              <a:gd name="adj1" fmla="val 34616"/>
              <a:gd name="adj2" fmla="val -17778"/>
              <a:gd name="adj3" fmla="val -54806"/>
              <a:gd name="adj4" fmla="val -35926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H</a:t>
            </a:r>
          </a:p>
        </p:txBody>
      </p:sp>
      <p:sp>
        <p:nvSpPr>
          <p:cNvPr id="72" name="AutoShape 100"/>
          <p:cNvSpPr>
            <a:spLocks/>
          </p:cNvSpPr>
          <p:nvPr/>
        </p:nvSpPr>
        <p:spPr bwMode="auto">
          <a:xfrm>
            <a:off x="8401298" y="3386535"/>
            <a:ext cx="431800" cy="358775"/>
          </a:xfrm>
          <a:prstGeom prst="borderCallout1">
            <a:avLst>
              <a:gd name="adj1" fmla="val 31856"/>
              <a:gd name="adj2" fmla="val -17648"/>
              <a:gd name="adj3" fmla="val -44894"/>
              <a:gd name="adj4" fmla="val -31794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r>
              <a:rPr lang="cs-CZ"/>
              <a:t>I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395536" y="4581128"/>
            <a:ext cx="4464496" cy="20882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Do pracovních listů popište jednotlivé části třmenového a svorkového vazu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se umístí vedení na izolátor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rovných úsecích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lomech vedení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 jaké průřezy </a:t>
            </a:r>
            <a:r>
              <a:rPr lang="cs-CZ" dirty="0" err="1" smtClean="0"/>
              <a:t>AlFe</a:t>
            </a:r>
            <a:r>
              <a:rPr lang="cs-CZ" dirty="0" smtClean="0"/>
              <a:t> lan se hodí křížový vaz?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7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3995936" y="404664"/>
            <a:ext cx="1270000" cy="519113"/>
          </a:xfrm>
          <a:prstGeom prst="rect">
            <a:avLst/>
          </a:prstGeom>
          <a:solidFill>
            <a:srgbClr val="FFC000"/>
          </a:solidFill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dirty="0"/>
              <a:t>Stožáry</a:t>
            </a:r>
          </a:p>
        </p:txBody>
      </p:sp>
      <p:graphicFrame>
        <p:nvGraphicFramePr>
          <p:cNvPr id="15365" name="Object 5"/>
          <p:cNvGraphicFramePr>
            <a:graphicFrameLocks noChangeAspect="1"/>
          </p:cNvGraphicFramePr>
          <p:nvPr/>
        </p:nvGraphicFramePr>
        <p:xfrm>
          <a:off x="827088" y="1341438"/>
          <a:ext cx="1739900" cy="4695825"/>
        </p:xfrm>
        <a:graphic>
          <a:graphicData uri="http://schemas.openxmlformats.org/presentationml/2006/ole">
            <p:oleObj spid="_x0000_s1026" name="CorelDRAW" r:id="rId3" imgW="2055600" imgH="5546160" progId="">
              <p:embed/>
            </p:oleObj>
          </a:graphicData>
        </a:graphic>
      </p:graphicFrame>
      <p:sp>
        <p:nvSpPr>
          <p:cNvPr id="15366" name="AutoShape 6"/>
          <p:cNvSpPr>
            <a:spLocks noChangeArrowheads="1"/>
          </p:cNvSpPr>
          <p:nvPr/>
        </p:nvSpPr>
        <p:spPr bwMode="auto">
          <a:xfrm>
            <a:off x="2700338" y="1700213"/>
            <a:ext cx="2087562" cy="865187"/>
          </a:xfrm>
          <a:prstGeom prst="wedgeRoundRectCallout">
            <a:avLst>
              <a:gd name="adj1" fmla="val -90685"/>
              <a:gd name="adj2" fmla="val 91653"/>
              <a:gd name="adj3" fmla="val 1666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400" dirty="0"/>
              <a:t>Použití určitého druhu stožáru závisí </a:t>
            </a:r>
            <a:endParaRPr lang="cs-CZ" sz="1400" dirty="0" smtClean="0"/>
          </a:p>
          <a:p>
            <a:pPr algn="ctr"/>
            <a:r>
              <a:rPr lang="cs-CZ" sz="1400" dirty="0" smtClean="0"/>
              <a:t>na </a:t>
            </a:r>
            <a:r>
              <a:rPr lang="cs-CZ" sz="1400" dirty="0"/>
              <a:t>místních podmínkách</a:t>
            </a:r>
          </a:p>
        </p:txBody>
      </p:sp>
      <p:sp>
        <p:nvSpPr>
          <p:cNvPr id="15367" name="Rectangle 7"/>
          <p:cNvSpPr>
            <a:spLocks noChangeArrowheads="1"/>
          </p:cNvSpPr>
          <p:nvPr/>
        </p:nvSpPr>
        <p:spPr bwMode="auto">
          <a:xfrm>
            <a:off x="900113" y="1773238"/>
            <a:ext cx="1584325" cy="71437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5368" name="AutoShape 8"/>
          <p:cNvSpPr>
            <a:spLocks noChangeArrowheads="1"/>
          </p:cNvSpPr>
          <p:nvPr/>
        </p:nvSpPr>
        <p:spPr bwMode="auto">
          <a:xfrm rot="10800000">
            <a:off x="395287" y="2205038"/>
            <a:ext cx="1081087" cy="431874"/>
          </a:xfrm>
          <a:prstGeom prst="wedgeRoundRectCallout">
            <a:avLst>
              <a:gd name="adj1" fmla="val -44315"/>
              <a:gd name="adj2" fmla="val 135057"/>
              <a:gd name="adj3" fmla="val 1666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/>
          <a:lstStyle/>
          <a:p>
            <a:pPr algn="ctr"/>
            <a:r>
              <a:rPr lang="cs-CZ" sz="1400"/>
              <a:t>konzola</a:t>
            </a:r>
          </a:p>
        </p:txBody>
      </p:sp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971550" y="1557338"/>
            <a:ext cx="217488" cy="215900"/>
            <a:chOff x="1927" y="2296"/>
            <a:chExt cx="137" cy="136"/>
          </a:xfrm>
        </p:grpSpPr>
        <p:sp>
          <p:nvSpPr>
            <p:cNvPr id="15369" name="Oval 9"/>
            <p:cNvSpPr>
              <a:spLocks noChangeArrowheads="1"/>
            </p:cNvSpPr>
            <p:nvPr/>
          </p:nvSpPr>
          <p:spPr bwMode="auto">
            <a:xfrm>
              <a:off x="1927" y="2387"/>
              <a:ext cx="137" cy="45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370" name="Oval 10"/>
            <p:cNvSpPr>
              <a:spLocks noChangeArrowheads="1"/>
            </p:cNvSpPr>
            <p:nvPr/>
          </p:nvSpPr>
          <p:spPr bwMode="auto">
            <a:xfrm>
              <a:off x="1927" y="2296"/>
              <a:ext cx="137" cy="45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371" name="Oval 11"/>
            <p:cNvSpPr>
              <a:spLocks noChangeArrowheads="1"/>
            </p:cNvSpPr>
            <p:nvPr/>
          </p:nvSpPr>
          <p:spPr bwMode="auto">
            <a:xfrm>
              <a:off x="1927" y="2341"/>
              <a:ext cx="137" cy="45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5373" name="AutoShape 13"/>
          <p:cNvSpPr>
            <a:spLocks noChangeArrowheads="1"/>
          </p:cNvSpPr>
          <p:nvPr/>
        </p:nvSpPr>
        <p:spPr bwMode="auto">
          <a:xfrm>
            <a:off x="395288" y="981075"/>
            <a:ext cx="914400" cy="320675"/>
          </a:xfrm>
          <a:prstGeom prst="wedgeRoundRectCallout">
            <a:avLst>
              <a:gd name="adj1" fmla="val 30208"/>
              <a:gd name="adj2" fmla="val 122278"/>
              <a:gd name="adj3" fmla="val 1666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400" dirty="0"/>
              <a:t>izolátor</a:t>
            </a:r>
          </a:p>
        </p:txBody>
      </p:sp>
      <p:sp>
        <p:nvSpPr>
          <p:cNvPr id="15374" name="AutoShape 14"/>
          <p:cNvSpPr>
            <a:spLocks noChangeArrowheads="1"/>
          </p:cNvSpPr>
          <p:nvPr/>
        </p:nvSpPr>
        <p:spPr bwMode="auto">
          <a:xfrm>
            <a:off x="2124075" y="4076700"/>
            <a:ext cx="1439813" cy="431800"/>
          </a:xfrm>
          <a:prstGeom prst="wedgeRoundRectCallout">
            <a:avLst>
              <a:gd name="adj1" fmla="val -78356"/>
              <a:gd name="adj2" fmla="val 123898"/>
              <a:gd name="adj3" fmla="val 1666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400" dirty="0"/>
              <a:t>Dřík stožáru</a:t>
            </a:r>
          </a:p>
        </p:txBody>
      </p:sp>
      <p:sp>
        <p:nvSpPr>
          <p:cNvPr id="15375" name="Text Box 15"/>
          <p:cNvSpPr txBox="1">
            <a:spLocks noChangeArrowheads="1"/>
          </p:cNvSpPr>
          <p:nvPr/>
        </p:nvSpPr>
        <p:spPr bwMode="auto">
          <a:xfrm>
            <a:off x="3276600" y="2708275"/>
            <a:ext cx="165544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cs-CZ" sz="1600" dirty="0"/>
              <a:t>Dřevěné</a:t>
            </a:r>
          </a:p>
          <a:p>
            <a:pPr>
              <a:buFontTx/>
              <a:buChar char="•"/>
            </a:pPr>
            <a:r>
              <a:rPr lang="cs-CZ" sz="1600" dirty="0"/>
              <a:t>Ocelové</a:t>
            </a:r>
          </a:p>
          <a:p>
            <a:pPr>
              <a:buFontTx/>
              <a:buChar char="•"/>
            </a:pPr>
            <a:r>
              <a:rPr lang="cs-CZ" sz="1600" dirty="0"/>
              <a:t>Betonové</a:t>
            </a:r>
          </a:p>
          <a:p>
            <a:pPr>
              <a:buFontTx/>
              <a:buChar char="•"/>
            </a:pPr>
            <a:r>
              <a:rPr lang="cs-CZ" sz="1600" dirty="0"/>
              <a:t>Železobetonové</a:t>
            </a:r>
          </a:p>
          <a:p>
            <a:endParaRPr lang="cs-CZ" sz="1600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5292080" y="1340769"/>
            <a:ext cx="2554610" cy="2520032"/>
            <a:chOff x="5292080" y="1340769"/>
            <a:chExt cx="2554610" cy="2520032"/>
          </a:xfrm>
        </p:grpSpPr>
        <p:sp>
          <p:nvSpPr>
            <p:cNvPr id="15377" name="Rectangle 17"/>
            <p:cNvSpPr>
              <a:spLocks noChangeArrowheads="1"/>
            </p:cNvSpPr>
            <p:nvPr/>
          </p:nvSpPr>
          <p:spPr bwMode="auto">
            <a:xfrm>
              <a:off x="5292725" y="1340769"/>
              <a:ext cx="2447925" cy="252003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376" name="Text Box 16"/>
            <p:cNvSpPr txBox="1">
              <a:spLocks noChangeArrowheads="1"/>
            </p:cNvSpPr>
            <p:nvPr/>
          </p:nvSpPr>
          <p:spPr bwMode="auto">
            <a:xfrm>
              <a:off x="5292080" y="1412776"/>
              <a:ext cx="2554610" cy="23083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cs-CZ" sz="1600" b="1" dirty="0"/>
                <a:t>Podle účelu:</a:t>
              </a:r>
            </a:p>
            <a:p>
              <a:pPr>
                <a:buFontTx/>
                <a:buChar char="•"/>
              </a:pPr>
              <a:r>
                <a:rPr lang="cs-CZ" sz="1600" dirty="0"/>
                <a:t>N – nosné</a:t>
              </a:r>
            </a:p>
            <a:p>
              <a:pPr>
                <a:buFontTx/>
                <a:buChar char="•"/>
              </a:pPr>
              <a:r>
                <a:rPr lang="cs-CZ" sz="1600" dirty="0"/>
                <a:t>R – rohové</a:t>
              </a:r>
            </a:p>
            <a:p>
              <a:pPr>
                <a:buFontTx/>
                <a:buChar char="•"/>
              </a:pPr>
              <a:r>
                <a:rPr lang="cs-CZ" sz="1600" dirty="0"/>
                <a:t>V – výztužné</a:t>
              </a:r>
            </a:p>
            <a:p>
              <a:pPr>
                <a:buFontTx/>
                <a:buChar char="•"/>
              </a:pPr>
              <a:r>
                <a:rPr lang="cs-CZ" sz="1600" dirty="0"/>
                <a:t>RV – rohové výztužné</a:t>
              </a:r>
            </a:p>
            <a:p>
              <a:pPr>
                <a:buFontTx/>
                <a:buChar char="•"/>
              </a:pPr>
              <a:r>
                <a:rPr lang="cs-CZ" sz="1600" dirty="0"/>
                <a:t>O – odbočné</a:t>
              </a:r>
            </a:p>
            <a:p>
              <a:pPr>
                <a:buFontTx/>
                <a:buChar char="•"/>
              </a:pPr>
              <a:r>
                <a:rPr lang="cs-CZ" sz="1600" dirty="0"/>
                <a:t>OV – odbočné výztužné</a:t>
              </a:r>
            </a:p>
            <a:p>
              <a:pPr>
                <a:buFontTx/>
                <a:buChar char="•"/>
              </a:pPr>
              <a:r>
                <a:rPr lang="cs-CZ" sz="1600" dirty="0" err="1"/>
                <a:t>Ko</a:t>
              </a:r>
              <a:r>
                <a:rPr lang="cs-CZ" sz="1600" dirty="0"/>
                <a:t> – koncové</a:t>
              </a:r>
            </a:p>
            <a:p>
              <a:pPr>
                <a:buFontTx/>
                <a:buChar char="•"/>
              </a:pPr>
              <a:r>
                <a:rPr lang="cs-CZ" sz="1600" dirty="0"/>
                <a:t>KN – křižovatkové nosné, …</a:t>
              </a:r>
            </a:p>
          </p:txBody>
        </p:sp>
      </p:grp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3635896" y="4149725"/>
            <a:ext cx="5185842" cy="2308324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600" dirty="0"/>
              <a:t>Dlouhá vedení </a:t>
            </a:r>
            <a:r>
              <a:rPr lang="cs-CZ" sz="1600" dirty="0" err="1"/>
              <a:t>vn</a:t>
            </a:r>
            <a:r>
              <a:rPr lang="cs-CZ" sz="1600" dirty="0"/>
              <a:t> a </a:t>
            </a:r>
            <a:r>
              <a:rPr lang="cs-CZ" sz="1600" dirty="0" err="1"/>
              <a:t>vvn</a:t>
            </a:r>
            <a:r>
              <a:rPr lang="cs-CZ" sz="1600" dirty="0"/>
              <a:t> se staví vesměs tak, že každé 3 km u vedení s fázovými vodiči jednoduchými a každých 5 km u vedení se svazkovými vodiči jsou použity výztužné stožáry a mezi nimi jsou stožáry nosné.</a:t>
            </a:r>
          </a:p>
          <a:p>
            <a:r>
              <a:rPr lang="cs-CZ" sz="1600" b="1" dirty="0"/>
              <a:t>Ocelové stožáry</a:t>
            </a:r>
            <a:r>
              <a:rPr lang="cs-CZ" sz="1600" dirty="0"/>
              <a:t> se používají především tam, kde jde o větší výšky a velké vrcholové tahy. Mohou být </a:t>
            </a:r>
            <a:r>
              <a:rPr lang="cs-CZ" sz="1600" b="1" dirty="0"/>
              <a:t>příhradové</a:t>
            </a:r>
            <a:r>
              <a:rPr lang="cs-CZ" sz="1600" dirty="0"/>
              <a:t>, zhotovené z úhelníků nejčastěji sešroubováním, trubkové, vyrobené z bezešvých trubek nebo ohýbaných ocelových plechů.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635896" y="4077072"/>
            <a:ext cx="5256584" cy="25202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Do pracovních listů napište rozdělení stožárů podle použitého materiálu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Kde se ještě používají dřevěné sloupy? (dvě možnosti)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Napište rozdělení stožárů podle účelu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5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3275856" y="404664"/>
            <a:ext cx="2403475" cy="51911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dirty="0"/>
              <a:t>Svodiče přepětí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755576" y="1052736"/>
            <a:ext cx="794067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600" b="1" dirty="0"/>
              <a:t>Přepětím</a:t>
            </a:r>
            <a:r>
              <a:rPr lang="cs-CZ" sz="1600" dirty="0"/>
              <a:t> je každé napětí, které je vyšší než nejvyšší provozovací napětí dané soustavy bez zřetele na jeho dobu trvání. Pokud v místě vzniku izolace vydrží, šíří se přepětí dále po vedení a v izolačně nejslabším místě pak nastane </a:t>
            </a:r>
            <a:r>
              <a:rPr lang="cs-CZ" sz="1600" b="1" dirty="0"/>
              <a:t>průraz</a:t>
            </a:r>
            <a:r>
              <a:rPr lang="cs-CZ" sz="1600" dirty="0"/>
              <a:t> nebo </a:t>
            </a:r>
            <a:r>
              <a:rPr lang="cs-CZ" sz="1600" b="1" dirty="0"/>
              <a:t>přeskok</a:t>
            </a:r>
            <a:r>
              <a:rPr lang="cs-CZ" sz="1600" dirty="0"/>
              <a:t>.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735013" y="2009775"/>
            <a:ext cx="486727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 b="1"/>
              <a:t>PŘEPĚTÍ</a:t>
            </a:r>
            <a:r>
              <a:rPr lang="cs-CZ" sz="1800"/>
              <a:t>:</a:t>
            </a:r>
          </a:p>
          <a:p>
            <a:pPr>
              <a:buFontTx/>
              <a:buChar char="•"/>
            </a:pPr>
            <a:r>
              <a:rPr lang="cs-CZ" sz="1800"/>
              <a:t>Provozní – spínací pochody</a:t>
            </a:r>
          </a:p>
          <a:p>
            <a:pPr>
              <a:buFontTx/>
              <a:buChar char="•"/>
            </a:pPr>
            <a:r>
              <a:rPr lang="cs-CZ" sz="1800"/>
              <a:t>Atmosférická –Přímým zásahem blesku po vedení</a:t>
            </a:r>
          </a:p>
          <a:p>
            <a:pPr lvl="3">
              <a:buFontTx/>
              <a:buChar char="•"/>
            </a:pPr>
            <a:r>
              <a:rPr lang="cs-CZ" sz="1800"/>
              <a:t>Elektrostatickou indukcí ve vedení</a:t>
            </a:r>
          </a:p>
          <a:p>
            <a:pPr lvl="3">
              <a:buFontTx/>
              <a:buChar char="•"/>
            </a:pPr>
            <a:r>
              <a:rPr lang="cs-CZ" sz="1800"/>
              <a:t>Zpětným přeskokem</a:t>
            </a:r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5940425" y="1916113"/>
            <a:ext cx="2592388" cy="1657350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cs-CZ" sz="1600" b="1" dirty="0"/>
              <a:t>Ochrana:</a:t>
            </a:r>
          </a:p>
          <a:p>
            <a:r>
              <a:rPr lang="cs-CZ" sz="1600" dirty="0"/>
              <a:t>Zemní lana</a:t>
            </a:r>
          </a:p>
          <a:p>
            <a:r>
              <a:rPr lang="cs-CZ" sz="1600" dirty="0"/>
              <a:t>Svodiče přepětí</a:t>
            </a:r>
          </a:p>
          <a:p>
            <a:pPr>
              <a:buFontTx/>
              <a:buChar char="•"/>
            </a:pPr>
            <a:r>
              <a:rPr lang="cs-CZ" sz="1600" dirty="0"/>
              <a:t>Ventilové bleskojistky</a:t>
            </a:r>
          </a:p>
          <a:p>
            <a:pPr>
              <a:buFontTx/>
              <a:buChar char="•"/>
            </a:pPr>
            <a:r>
              <a:rPr lang="cs-CZ" sz="1600" dirty="0"/>
              <a:t>Vyfukovací bleskojistky</a:t>
            </a:r>
          </a:p>
          <a:p>
            <a:pPr>
              <a:buFontTx/>
              <a:buChar char="•"/>
            </a:pPr>
            <a:r>
              <a:rPr lang="cs-CZ" sz="1600" dirty="0"/>
              <a:t>Ochranná jiskřiště</a:t>
            </a:r>
          </a:p>
        </p:txBody>
      </p:sp>
      <p:graphicFrame>
        <p:nvGraphicFramePr>
          <p:cNvPr id="16394" name="Object 10"/>
          <p:cNvGraphicFramePr>
            <a:graphicFrameLocks noChangeAspect="1"/>
          </p:cNvGraphicFramePr>
          <p:nvPr/>
        </p:nvGraphicFramePr>
        <p:xfrm>
          <a:off x="684213" y="3644900"/>
          <a:ext cx="2516469" cy="2088356"/>
        </p:xfrm>
        <a:graphic>
          <a:graphicData uri="http://schemas.openxmlformats.org/presentationml/2006/ole">
            <p:oleObj spid="_x0000_s2050" name="CorelDRAW" r:id="rId3" imgW="3614400" imgH="2999160" progId="">
              <p:embed/>
            </p:oleObj>
          </a:graphicData>
        </a:graphic>
      </p:graphicFrame>
      <p:sp>
        <p:nvSpPr>
          <p:cNvPr id="16396" name="AutoShape 12"/>
          <p:cNvSpPr>
            <a:spLocks noChangeArrowheads="1"/>
          </p:cNvSpPr>
          <p:nvPr/>
        </p:nvSpPr>
        <p:spPr bwMode="auto">
          <a:xfrm>
            <a:off x="3347864" y="3789040"/>
            <a:ext cx="1728192" cy="431800"/>
          </a:xfrm>
          <a:prstGeom prst="wedgeRoundRectCallout">
            <a:avLst>
              <a:gd name="adj1" fmla="val -96039"/>
              <a:gd name="adj2" fmla="val 98252"/>
              <a:gd name="adj3" fmla="val 1666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cs-CZ" sz="1400" dirty="0"/>
              <a:t>Ochranné jiskřiště</a:t>
            </a:r>
          </a:p>
        </p:txBody>
      </p:sp>
      <p:sp>
        <p:nvSpPr>
          <p:cNvPr id="16399" name="Rectangle 15"/>
          <p:cNvSpPr>
            <a:spLocks noChangeArrowheads="1"/>
          </p:cNvSpPr>
          <p:nvPr/>
        </p:nvSpPr>
        <p:spPr bwMode="auto">
          <a:xfrm>
            <a:off x="5580112" y="4005064"/>
            <a:ext cx="3132138" cy="538163"/>
          </a:xfrm>
          <a:prstGeom prst="rect">
            <a:avLst/>
          </a:prstGeom>
          <a:solidFill>
            <a:srgbClr val="A9A8A7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1" name="Rectangle 17"/>
          <p:cNvSpPr>
            <a:spLocks noChangeArrowheads="1"/>
          </p:cNvSpPr>
          <p:nvPr/>
        </p:nvSpPr>
        <p:spPr bwMode="auto">
          <a:xfrm>
            <a:off x="5669012" y="4157464"/>
            <a:ext cx="2965450" cy="2286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2" name="Rectangle 18"/>
          <p:cNvSpPr>
            <a:spLocks noChangeArrowheads="1"/>
          </p:cNvSpPr>
          <p:nvPr/>
        </p:nvSpPr>
        <p:spPr bwMode="auto">
          <a:xfrm>
            <a:off x="5669012" y="4157464"/>
            <a:ext cx="2943225" cy="180975"/>
          </a:xfrm>
          <a:prstGeom prst="rect">
            <a:avLst/>
          </a:prstGeom>
          <a:noFill/>
          <a:ln w="0">
            <a:solidFill>
              <a:srgbClr val="25221E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3" name="Rectangle 19"/>
          <p:cNvSpPr>
            <a:spLocks noChangeArrowheads="1"/>
          </p:cNvSpPr>
          <p:nvPr/>
        </p:nvSpPr>
        <p:spPr bwMode="auto">
          <a:xfrm>
            <a:off x="5259437" y="4157464"/>
            <a:ext cx="628650" cy="180975"/>
          </a:xfrm>
          <a:prstGeom prst="rect">
            <a:avLst/>
          </a:prstGeom>
          <a:solidFill>
            <a:srgbClr val="DEDEDE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5259437" y="4157464"/>
            <a:ext cx="628650" cy="180975"/>
          </a:xfrm>
          <a:prstGeom prst="rect">
            <a:avLst/>
          </a:prstGeom>
          <a:noFill/>
          <a:ln w="0">
            <a:solidFill>
              <a:srgbClr val="25221E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5" name="Rectangle 21"/>
          <p:cNvSpPr>
            <a:spLocks noChangeArrowheads="1"/>
          </p:cNvSpPr>
          <p:nvPr/>
        </p:nvSpPr>
        <p:spPr bwMode="auto">
          <a:xfrm>
            <a:off x="5897612" y="4182864"/>
            <a:ext cx="1219200" cy="95250"/>
          </a:xfrm>
          <a:prstGeom prst="rect">
            <a:avLst/>
          </a:prstGeom>
          <a:solidFill>
            <a:srgbClr val="DEDEDE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6" name="Rectangle 22"/>
          <p:cNvSpPr>
            <a:spLocks noChangeArrowheads="1"/>
          </p:cNvSpPr>
          <p:nvPr/>
        </p:nvSpPr>
        <p:spPr bwMode="auto">
          <a:xfrm>
            <a:off x="5897612" y="4195564"/>
            <a:ext cx="1219200" cy="95250"/>
          </a:xfrm>
          <a:prstGeom prst="rect">
            <a:avLst/>
          </a:prstGeom>
          <a:noFill/>
          <a:ln w="0">
            <a:solidFill>
              <a:srgbClr val="25221E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09" name="Rectangle 25"/>
          <p:cNvSpPr>
            <a:spLocks noChangeArrowheads="1"/>
          </p:cNvSpPr>
          <p:nvPr/>
        </p:nvSpPr>
        <p:spPr bwMode="auto">
          <a:xfrm>
            <a:off x="5430887" y="3986014"/>
            <a:ext cx="133350" cy="5238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0" name="Rectangle 26"/>
          <p:cNvSpPr>
            <a:spLocks noChangeArrowheads="1"/>
          </p:cNvSpPr>
          <p:nvPr/>
        </p:nvSpPr>
        <p:spPr bwMode="auto">
          <a:xfrm>
            <a:off x="5430887" y="3986014"/>
            <a:ext cx="133350" cy="523875"/>
          </a:xfrm>
          <a:prstGeom prst="rect">
            <a:avLst/>
          </a:prstGeom>
          <a:noFill/>
          <a:ln w="0">
            <a:solidFill>
              <a:srgbClr val="25221E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1" name="Line 27"/>
          <p:cNvSpPr>
            <a:spLocks noChangeShapeType="1"/>
          </p:cNvSpPr>
          <p:nvPr/>
        </p:nvSpPr>
        <p:spPr bwMode="auto">
          <a:xfrm>
            <a:off x="5430887" y="4128889"/>
            <a:ext cx="142875" cy="1588"/>
          </a:xfrm>
          <a:prstGeom prst="line">
            <a:avLst/>
          </a:prstGeom>
          <a:noFill/>
          <a:ln w="0">
            <a:solidFill>
              <a:srgbClr val="25221E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412" name="Line 28"/>
          <p:cNvSpPr>
            <a:spLocks noChangeShapeType="1"/>
          </p:cNvSpPr>
          <p:nvPr/>
        </p:nvSpPr>
        <p:spPr bwMode="auto">
          <a:xfrm>
            <a:off x="5430887" y="4376539"/>
            <a:ext cx="142875" cy="1588"/>
          </a:xfrm>
          <a:prstGeom prst="line">
            <a:avLst/>
          </a:prstGeom>
          <a:noFill/>
          <a:ln w="0">
            <a:solidFill>
              <a:srgbClr val="25221E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2" name="Group 54"/>
          <p:cNvGrpSpPr>
            <a:grpSpLocks/>
          </p:cNvGrpSpPr>
          <p:nvPr/>
        </p:nvGrpSpPr>
        <p:grpSpPr bwMode="auto">
          <a:xfrm>
            <a:off x="8228062" y="4157464"/>
            <a:ext cx="733425" cy="215900"/>
            <a:chOff x="4785" y="2568"/>
            <a:chExt cx="462" cy="136"/>
          </a:xfrm>
        </p:grpSpPr>
        <p:sp>
          <p:nvSpPr>
            <p:cNvPr id="16407" name="Rectangle 23"/>
            <p:cNvSpPr>
              <a:spLocks noChangeArrowheads="1"/>
            </p:cNvSpPr>
            <p:nvPr/>
          </p:nvSpPr>
          <p:spPr bwMode="auto">
            <a:xfrm>
              <a:off x="4785" y="2568"/>
              <a:ext cx="462" cy="136"/>
            </a:xfrm>
            <a:prstGeom prst="rect">
              <a:avLst/>
            </a:prstGeom>
            <a:solidFill>
              <a:srgbClr val="DEDEDE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Rectangle 53"/>
            <p:cNvSpPr>
              <a:spLocks noChangeArrowheads="1"/>
            </p:cNvSpPr>
            <p:nvPr/>
          </p:nvSpPr>
          <p:spPr bwMode="auto">
            <a:xfrm>
              <a:off x="4785" y="2614"/>
              <a:ext cx="454" cy="45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" name="Group 55"/>
          <p:cNvGrpSpPr>
            <a:grpSpLocks/>
          </p:cNvGrpSpPr>
          <p:nvPr/>
        </p:nvGrpSpPr>
        <p:grpSpPr bwMode="auto">
          <a:xfrm>
            <a:off x="8707487" y="3938389"/>
            <a:ext cx="196850" cy="638175"/>
            <a:chOff x="5474" y="2556"/>
            <a:chExt cx="92" cy="330"/>
          </a:xfrm>
        </p:grpSpPr>
        <p:sp>
          <p:nvSpPr>
            <p:cNvPr id="16414" name="Rectangle 30"/>
            <p:cNvSpPr>
              <a:spLocks noChangeArrowheads="1"/>
            </p:cNvSpPr>
            <p:nvPr/>
          </p:nvSpPr>
          <p:spPr bwMode="auto">
            <a:xfrm>
              <a:off x="5476" y="2556"/>
              <a:ext cx="84" cy="330"/>
            </a:xfrm>
            <a:prstGeom prst="rect">
              <a:avLst/>
            </a:prstGeom>
            <a:solidFill>
              <a:schemeClr val="bg1"/>
            </a:solidFill>
            <a:ln w="0">
              <a:solidFill>
                <a:srgbClr val="25221E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5476" y="2636"/>
              <a:ext cx="90" cy="1"/>
            </a:xfrm>
            <a:prstGeom prst="line">
              <a:avLst/>
            </a:prstGeom>
            <a:noFill/>
            <a:ln w="0">
              <a:solidFill>
                <a:srgbClr val="25221E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6" name="Line 32"/>
            <p:cNvSpPr>
              <a:spLocks noChangeShapeType="1"/>
            </p:cNvSpPr>
            <p:nvPr/>
          </p:nvSpPr>
          <p:spPr bwMode="auto">
            <a:xfrm>
              <a:off x="5474" y="2824"/>
              <a:ext cx="84" cy="1"/>
            </a:xfrm>
            <a:prstGeom prst="line">
              <a:avLst/>
            </a:prstGeom>
            <a:noFill/>
            <a:ln w="0">
              <a:solidFill>
                <a:srgbClr val="25221E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395" name="AutoShape 11"/>
          <p:cNvSpPr>
            <a:spLocks noChangeArrowheads="1"/>
          </p:cNvSpPr>
          <p:nvPr/>
        </p:nvSpPr>
        <p:spPr bwMode="auto">
          <a:xfrm rot="10800000">
            <a:off x="5940152" y="4653136"/>
            <a:ext cx="2016125" cy="609600"/>
          </a:xfrm>
          <a:prstGeom prst="wedgeRoundRectCallout">
            <a:avLst>
              <a:gd name="adj1" fmla="val -56852"/>
              <a:gd name="adj2" fmla="val 117185"/>
              <a:gd name="adj3" fmla="val 16667"/>
            </a:avLst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/>
          <a:lstStyle/>
          <a:p>
            <a:pPr algn="ctr"/>
            <a:r>
              <a:rPr lang="cs-CZ" sz="1400"/>
              <a:t>Řez vyfukovací bleskojistkou</a:t>
            </a:r>
          </a:p>
        </p:txBody>
      </p:sp>
      <p:grpSp>
        <p:nvGrpSpPr>
          <p:cNvPr id="49" name="Skupina 48"/>
          <p:cNvGrpSpPr/>
          <p:nvPr/>
        </p:nvGrpSpPr>
        <p:grpSpPr>
          <a:xfrm>
            <a:off x="3563888" y="4653136"/>
            <a:ext cx="2448272" cy="1944216"/>
            <a:chOff x="3707904" y="4509120"/>
            <a:chExt cx="2448272" cy="1944216"/>
          </a:xfrm>
        </p:grpSpPr>
        <p:grpSp>
          <p:nvGrpSpPr>
            <p:cNvPr id="43" name="Skupina 42"/>
            <p:cNvGrpSpPr/>
            <p:nvPr/>
          </p:nvGrpSpPr>
          <p:grpSpPr>
            <a:xfrm>
              <a:off x="3851920" y="5301208"/>
              <a:ext cx="2088232" cy="936104"/>
              <a:chOff x="3851920" y="5301208"/>
              <a:chExt cx="2088232" cy="1008112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3851920" y="5805264"/>
                <a:ext cx="2088232" cy="504056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4499992" y="5733256"/>
                <a:ext cx="792088" cy="4571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hnutý pruh 30"/>
              <p:cNvSpPr/>
              <p:nvPr/>
            </p:nvSpPr>
            <p:spPr>
              <a:xfrm>
                <a:off x="4788024" y="5589240"/>
                <a:ext cx="288032" cy="288032"/>
              </a:xfrm>
              <a:prstGeom prst="blockArc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32" name="Ohnutý pruh 31"/>
              <p:cNvSpPr/>
              <p:nvPr/>
            </p:nvSpPr>
            <p:spPr>
              <a:xfrm rot="10800000">
                <a:off x="4788024" y="5301208"/>
                <a:ext cx="279648" cy="224408"/>
              </a:xfrm>
              <a:prstGeom prst="blockArc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4499992" y="5373216"/>
                <a:ext cx="792088" cy="4571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7" name="Přímá spojovací čára 36"/>
              <p:cNvCxnSpPr>
                <a:stCxn id="33" idx="1"/>
              </p:cNvCxnSpPr>
              <p:nvPr/>
            </p:nvCxnSpPr>
            <p:spPr>
              <a:xfrm>
                <a:off x="4499992" y="5396076"/>
                <a:ext cx="720080" cy="121156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38"/>
              <p:cNvCxnSpPr/>
              <p:nvPr/>
            </p:nvCxnSpPr>
            <p:spPr>
              <a:xfrm flipH="1">
                <a:off x="4499992" y="5517232"/>
                <a:ext cx="72008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ovací čára 40"/>
              <p:cNvCxnSpPr>
                <a:endCxn id="28" idx="3"/>
              </p:cNvCxnSpPr>
              <p:nvPr/>
            </p:nvCxnSpPr>
            <p:spPr>
              <a:xfrm>
                <a:off x="4499992" y="5589240"/>
                <a:ext cx="792088" cy="166876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5" name="Obdélník 44"/>
            <p:cNvSpPr/>
            <p:nvPr/>
          </p:nvSpPr>
          <p:spPr>
            <a:xfrm>
              <a:off x="4860032" y="4509120"/>
              <a:ext cx="72008" cy="86409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3707904" y="6165304"/>
              <a:ext cx="2448272" cy="14401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Zaoblený obdélník 46"/>
            <p:cNvSpPr/>
            <p:nvPr/>
          </p:nvSpPr>
          <p:spPr>
            <a:xfrm>
              <a:off x="4716016" y="4869160"/>
              <a:ext cx="360040" cy="144016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Zaoblený obdélník 43"/>
            <p:cNvSpPr/>
            <p:nvPr/>
          </p:nvSpPr>
          <p:spPr>
            <a:xfrm>
              <a:off x="4716016" y="4581128"/>
              <a:ext cx="360040" cy="144016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788024" y="6309320"/>
              <a:ext cx="288032" cy="14401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Ohnutý pruh 41"/>
          <p:cNvSpPr/>
          <p:nvPr/>
        </p:nvSpPr>
        <p:spPr>
          <a:xfrm>
            <a:off x="3635896" y="4869160"/>
            <a:ext cx="2304256" cy="2736304"/>
          </a:xfrm>
          <a:prstGeom prst="blockArc">
            <a:avLst>
              <a:gd name="adj1" fmla="val 10628306"/>
              <a:gd name="adj2" fmla="val 245174"/>
              <a:gd name="adj3" fmla="val 6134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Zaoblený obdélníkový popisek 49"/>
          <p:cNvSpPr/>
          <p:nvPr/>
        </p:nvSpPr>
        <p:spPr>
          <a:xfrm>
            <a:off x="6372200" y="5517232"/>
            <a:ext cx="1368152" cy="612648"/>
          </a:xfrm>
          <a:prstGeom prst="wedgeRoundRectCallout">
            <a:avLst>
              <a:gd name="adj1" fmla="val -86639"/>
              <a:gd name="adj2" fmla="val 85462"/>
              <a:gd name="adj3" fmla="val 16667"/>
            </a:avLst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Ventilová bleskojistka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Čárový popisek 2 50"/>
          <p:cNvSpPr/>
          <p:nvPr/>
        </p:nvSpPr>
        <p:spPr>
          <a:xfrm>
            <a:off x="2555776" y="5949280"/>
            <a:ext cx="504056" cy="360040"/>
          </a:xfrm>
          <a:prstGeom prst="borderCallout2">
            <a:avLst>
              <a:gd name="adj1" fmla="val 89080"/>
              <a:gd name="adj2" fmla="val 106094"/>
              <a:gd name="adj3" fmla="val 61730"/>
              <a:gd name="adj4" fmla="val 159160"/>
              <a:gd name="adj5" fmla="val 61706"/>
              <a:gd name="adj6" fmla="val 29103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2" name="Čárový popisek 2 51"/>
          <p:cNvSpPr/>
          <p:nvPr/>
        </p:nvSpPr>
        <p:spPr>
          <a:xfrm>
            <a:off x="3203848" y="5445224"/>
            <a:ext cx="504056" cy="360040"/>
          </a:xfrm>
          <a:prstGeom prst="borderCallout2">
            <a:avLst>
              <a:gd name="adj1" fmla="val 89080"/>
              <a:gd name="adj2" fmla="val 106094"/>
              <a:gd name="adj3" fmla="val 61730"/>
              <a:gd name="adj4" fmla="val 159160"/>
              <a:gd name="adj5" fmla="val 61706"/>
              <a:gd name="adj6" fmla="val 29103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3" name="Čárový popisek 2 52"/>
          <p:cNvSpPr/>
          <p:nvPr/>
        </p:nvSpPr>
        <p:spPr>
          <a:xfrm>
            <a:off x="3419872" y="4725144"/>
            <a:ext cx="504056" cy="360040"/>
          </a:xfrm>
          <a:prstGeom prst="borderCallout2">
            <a:avLst>
              <a:gd name="adj1" fmla="val 89080"/>
              <a:gd name="adj2" fmla="val 106094"/>
              <a:gd name="adj3" fmla="val 61730"/>
              <a:gd name="adj4" fmla="val 159160"/>
              <a:gd name="adj5" fmla="val 65613"/>
              <a:gd name="adj6" fmla="val 210096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611560" y="1844824"/>
            <a:ext cx="8136904" cy="17281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Popište jednotlivé základní části ventilové bleskojistky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nazýváme napěťově řízený blok, který tvoří základ této bleskojistky?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Kde se tyto bleskojistky umísťují v sítích </a:t>
            </a:r>
            <a:r>
              <a:rPr lang="cs-CZ" dirty="0" err="1" smtClean="0"/>
              <a:t>nn</a:t>
            </a:r>
            <a:r>
              <a:rPr lang="cs-CZ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Jaké jsou nevýhody vyfukovacích bleskojistek?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Kde se umísťují zemní lana?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23528" y="5805264"/>
            <a:ext cx="21750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Skleněný klobouček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Jiskřiště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Varistor (</a:t>
            </a:r>
            <a:r>
              <a:rPr lang="cs-CZ" sz="1600" dirty="0" err="1" smtClean="0"/>
              <a:t>SiC</a:t>
            </a:r>
            <a:r>
              <a:rPr lang="cs-CZ" sz="1600" dirty="0" smtClean="0"/>
              <a:t>)</a:t>
            </a:r>
            <a:endParaRPr lang="cs-CZ" sz="1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Konec prezentace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Všechny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materiály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a obrázky jsou z archivu autora.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737</Words>
  <Application>Microsoft Office PowerPoint</Application>
  <PresentationFormat>Předvádění na obrazovce (4:3)</PresentationFormat>
  <Paragraphs>131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CorelDRAW</vt:lpstr>
      <vt:lpstr>Snímek 1</vt:lpstr>
      <vt:lpstr>Snímek 2</vt:lpstr>
      <vt:lpstr>Snímek 3</vt:lpstr>
      <vt:lpstr>Vazy</vt:lpstr>
      <vt:lpstr>Snímek 5</vt:lpstr>
      <vt:lpstr>Snímek 6</vt:lpstr>
      <vt:lpstr>Konec prezentace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Opatrný</dc:creator>
  <cp:lastModifiedBy>Dum</cp:lastModifiedBy>
  <cp:revision>29</cp:revision>
  <dcterms:created xsi:type="dcterms:W3CDTF">2013-04-05T08:49:26Z</dcterms:created>
  <dcterms:modified xsi:type="dcterms:W3CDTF">2013-04-07T10:38:48Z</dcterms:modified>
</cp:coreProperties>
</file>