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58C51-EAC1-461E-BF45-F9774CA073A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39F0F-2CAE-4C76-8AF7-EB42A04EF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latin typeface="Comic Sans MS" pitchFamily="66" charset="0"/>
              </a:rPr>
              <a:t>Číslo projektu</a:t>
            </a:r>
            <a:r>
              <a:rPr lang="cs-CZ" dirty="0" smtClean="0">
                <a:latin typeface="Comic Sans MS" pitchFamily="66" charset="0"/>
              </a:rPr>
              <a:t>: CZ.1.07/1.5.00/34.0124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Název projektu</a:t>
            </a:r>
            <a:r>
              <a:rPr lang="cs-CZ" dirty="0" smtClean="0">
                <a:latin typeface="Comic Sans MS" pitchFamily="66" charset="0"/>
              </a:rPr>
              <a:t>: Škola budoucnosti s využitím IT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Název školy: </a:t>
            </a:r>
            <a:r>
              <a:rPr lang="cs-CZ" dirty="0" smtClean="0">
                <a:latin typeface="Comic Sans MS" pitchFamily="66" charset="0"/>
              </a:rPr>
              <a:t>SPŠ a SOŠGS Most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Předmět: </a:t>
            </a:r>
            <a:r>
              <a:rPr lang="cs-CZ" dirty="0" smtClean="0">
                <a:latin typeface="Comic Sans MS" pitchFamily="66" charset="0"/>
              </a:rPr>
              <a:t>ČJL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Tematický okruh</a:t>
            </a:r>
            <a:r>
              <a:rPr lang="cs-CZ" dirty="0" smtClean="0">
                <a:latin typeface="Comic Sans MS" pitchFamily="66" charset="0"/>
              </a:rPr>
              <a:t>: Anarchističtí buřiči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Téma</a:t>
            </a:r>
            <a:r>
              <a:rPr lang="cs-CZ" dirty="0" smtClean="0">
                <a:latin typeface="Comic Sans MS" pitchFamily="66" charset="0"/>
              </a:rPr>
              <a:t>: Viktor </a:t>
            </a:r>
            <a:r>
              <a:rPr lang="cs-CZ" dirty="0" err="1" smtClean="0">
                <a:latin typeface="Comic Sans MS" pitchFamily="66" charset="0"/>
              </a:rPr>
              <a:t>Dyk</a:t>
            </a:r>
            <a:r>
              <a:rPr lang="cs-CZ" dirty="0" smtClean="0">
                <a:latin typeface="Comic Sans MS" pitchFamily="66" charset="0"/>
              </a:rPr>
              <a:t> - Krysař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Ročník</a:t>
            </a:r>
            <a:r>
              <a:rPr lang="cs-CZ" dirty="0" smtClean="0">
                <a:latin typeface="Comic Sans MS" pitchFamily="66" charset="0"/>
              </a:rPr>
              <a:t>: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Jméno autora</a:t>
            </a:r>
            <a:r>
              <a:rPr lang="cs-CZ" dirty="0" smtClean="0">
                <a:latin typeface="Comic Sans MS" pitchFamily="66" charset="0"/>
              </a:rPr>
              <a:t>: Mgr. Marcela </a:t>
            </a:r>
            <a:r>
              <a:rPr lang="cs-CZ" dirty="0" err="1" smtClean="0">
                <a:latin typeface="Comic Sans MS" pitchFamily="66" charset="0"/>
              </a:rPr>
              <a:t>Hofnerová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Datum tvorby: </a:t>
            </a:r>
            <a:r>
              <a:rPr lang="cs-CZ" dirty="0" smtClean="0">
                <a:latin typeface="Comic Sans MS" pitchFamily="66" charset="0"/>
              </a:rPr>
              <a:t>8. 11. 2012</a:t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Anotace</a:t>
            </a:r>
            <a:r>
              <a:rPr lang="cs-CZ" dirty="0" smtClean="0">
                <a:latin typeface="Comic Sans MS" pitchFamily="66" charset="0"/>
              </a:rPr>
              <a:t>:Žáci si připomenou  základní údaje o tomto spisovateli a bude proveden rozbor vybraného lit. díla tohoto autora.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04664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latin typeface="Comic Sans MS" pitchFamily="66" charset="0"/>
              </a:rPr>
              <a:t>Viktor </a:t>
            </a:r>
            <a:r>
              <a:rPr lang="cs-CZ" b="1" dirty="0" err="1">
                <a:latin typeface="Comic Sans MS" pitchFamily="66" charset="0"/>
              </a:rPr>
              <a:t>Dyk</a:t>
            </a:r>
            <a:r>
              <a:rPr lang="cs-CZ" b="1" dirty="0">
                <a:latin typeface="Comic Sans MS" pitchFamily="66" charset="0"/>
              </a:rPr>
              <a:t> (1877 – 1931)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latin typeface="Comic Sans MS" pitchFamily="66" charset="0"/>
              </a:rPr>
              <a:t>KRYSAŘ</a:t>
            </a:r>
            <a:endParaRPr lang="cs-CZ" sz="5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Viktor </a:t>
            </a:r>
            <a:r>
              <a:rPr lang="cs-CZ" b="1" dirty="0" err="1" smtClean="0">
                <a:latin typeface="Comic Sans MS" pitchFamily="66" charset="0"/>
              </a:rPr>
              <a:t>Dyk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b="1" dirty="0"/>
              <a:t>přelom 19. a 20. stol.</a:t>
            </a:r>
            <a:endParaRPr lang="cs-CZ" dirty="0"/>
          </a:p>
          <a:p>
            <a:pPr lvl="0"/>
            <a:r>
              <a:rPr lang="cs-CZ" b="1" dirty="0"/>
              <a:t>anarchističtí buřiči</a:t>
            </a:r>
            <a:endParaRPr lang="cs-CZ" dirty="0"/>
          </a:p>
          <a:p>
            <a:pPr lvl="0"/>
            <a:r>
              <a:rPr lang="cs-CZ" b="1" dirty="0"/>
              <a:t>současníci: </a:t>
            </a:r>
            <a:r>
              <a:rPr lang="cs-CZ" dirty="0"/>
              <a:t>F. Šrámek (Stříbrný vítr), S. K. Neumann (Kniha lesů, vod a strání)</a:t>
            </a:r>
          </a:p>
          <a:p>
            <a:pPr lvl="0"/>
            <a:r>
              <a:rPr lang="cs-CZ" b="1" dirty="0">
                <a:solidFill>
                  <a:srgbClr val="7030A0"/>
                </a:solidFill>
              </a:rPr>
              <a:t>informace ze života: </a:t>
            </a:r>
            <a:r>
              <a:rPr lang="cs-CZ" dirty="0"/>
              <a:t>český básník, </a:t>
            </a:r>
            <a:r>
              <a:rPr lang="cs-CZ" dirty="0" smtClean="0"/>
              <a:t>prozaik, </a:t>
            </a:r>
            <a:r>
              <a:rPr lang="cs-CZ" dirty="0"/>
              <a:t>dramatik, </a:t>
            </a:r>
            <a:r>
              <a:rPr lang="cs-CZ" dirty="0" smtClean="0"/>
              <a:t>publicista a </a:t>
            </a:r>
            <a:r>
              <a:rPr lang="cs-CZ" dirty="0"/>
              <a:t>nacionalistický politik, v mládí jeden z představitelů tzv. generace anarchistických buřičů, později nacionalisticky orientovaný autor </a:t>
            </a:r>
          </a:p>
          <a:p>
            <a:pPr lvl="0"/>
            <a:r>
              <a:rPr lang="cs-CZ" b="1" dirty="0">
                <a:solidFill>
                  <a:srgbClr val="7030A0"/>
                </a:solidFill>
              </a:rPr>
              <a:t>dílo:</a:t>
            </a:r>
            <a:r>
              <a:rPr lang="cs-CZ" b="1" dirty="0"/>
              <a:t> </a:t>
            </a:r>
            <a:r>
              <a:rPr lang="cs-CZ" dirty="0"/>
              <a:t>A porta </a:t>
            </a:r>
            <a:r>
              <a:rPr lang="cs-CZ" dirty="0" err="1"/>
              <a:t>inferi</a:t>
            </a:r>
            <a:r>
              <a:rPr lang="cs-CZ" dirty="0"/>
              <a:t>, Milá sedmi loupežníků</a:t>
            </a:r>
          </a:p>
          <a:p>
            <a:endParaRPr lang="cs-CZ" dirty="0"/>
          </a:p>
        </p:txBody>
      </p:sp>
      <p:pic>
        <p:nvPicPr>
          <p:cNvPr id="5" name="Zástupný symbol pro obsah 4" descr="Viktor_Dy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484784"/>
            <a:ext cx="3115341" cy="4322331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Krysař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Žánr: </a:t>
            </a:r>
            <a:r>
              <a:rPr lang="cs-CZ" dirty="0"/>
              <a:t>novela</a:t>
            </a:r>
          </a:p>
          <a:p>
            <a:r>
              <a:rPr lang="cs-CZ" b="1" dirty="0">
                <a:solidFill>
                  <a:srgbClr val="7030A0"/>
                </a:solidFill>
              </a:rPr>
              <a:t>Osoby:</a:t>
            </a:r>
            <a:r>
              <a:rPr lang="cs-CZ" b="1" dirty="0"/>
              <a:t> </a:t>
            </a:r>
            <a:r>
              <a:rPr lang="cs-CZ" dirty="0"/>
              <a:t>Krysař, </a:t>
            </a:r>
            <a:r>
              <a:rPr lang="cs-CZ" dirty="0" err="1"/>
              <a:t>Agnes</a:t>
            </a:r>
            <a:r>
              <a:rPr lang="cs-CZ" dirty="0"/>
              <a:t>, Kristián, </a:t>
            </a:r>
            <a:r>
              <a:rPr lang="cs-CZ" dirty="0" err="1"/>
              <a:t>Sepp</a:t>
            </a:r>
            <a:r>
              <a:rPr lang="cs-CZ" dirty="0"/>
              <a:t> </a:t>
            </a:r>
            <a:r>
              <a:rPr lang="cs-CZ" dirty="0" err="1"/>
              <a:t>Jörgen</a:t>
            </a:r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Dějiště:</a:t>
            </a:r>
            <a:r>
              <a:rPr lang="cs-CZ" dirty="0"/>
              <a:t> děj se odehrává ve středověku v německém městečku </a:t>
            </a:r>
            <a:r>
              <a:rPr lang="cs-CZ" dirty="0" err="1"/>
              <a:t>Hammeln</a:t>
            </a:r>
            <a:r>
              <a:rPr lang="cs-CZ" dirty="0"/>
              <a:t>. Dílo je psáno podle staroněmecké pověsti ze 13. stol.</a:t>
            </a:r>
          </a:p>
          <a:p>
            <a:endParaRPr lang="cs-CZ" dirty="0"/>
          </a:p>
        </p:txBody>
      </p:sp>
      <p:pic>
        <p:nvPicPr>
          <p:cNvPr id="5" name="Zástupný symbol pro obsah 4" descr="krysarplaka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53037" y="1862931"/>
            <a:ext cx="2828925" cy="40005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Krysař - děj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>
                <a:latin typeface="Comic Sans MS" pitchFamily="66" charset="0"/>
              </a:rPr>
              <a:t>Do německého městečka </a:t>
            </a:r>
            <a:r>
              <a:rPr lang="cs-CZ" sz="2200" dirty="0" err="1">
                <a:solidFill>
                  <a:srgbClr val="7030A0"/>
                </a:solidFill>
                <a:latin typeface="Comic Sans MS" pitchFamily="66" charset="0"/>
              </a:rPr>
              <a:t>Hammeln</a:t>
            </a:r>
            <a:r>
              <a:rPr lang="cs-CZ" sz="2200" dirty="0">
                <a:latin typeface="Comic Sans MS" pitchFamily="66" charset="0"/>
              </a:rPr>
              <a:t> přišel krysař. Bylo to potřeba, protože krysy </a:t>
            </a:r>
            <a:br>
              <a:rPr lang="cs-CZ" sz="2200" dirty="0">
                <a:latin typeface="Comic Sans MS" pitchFamily="66" charset="0"/>
              </a:rPr>
            </a:br>
            <a:r>
              <a:rPr lang="cs-CZ" sz="2200" dirty="0">
                <a:latin typeface="Comic Sans MS" pitchFamily="66" charset="0"/>
              </a:rPr>
              <a:t>toto město sužovaly již dlouho. Město bylo náležitě pyšné, slíbilo </a:t>
            </a:r>
            <a:r>
              <a:rPr lang="cs-CZ" sz="2200" dirty="0">
                <a:solidFill>
                  <a:srgbClr val="7030A0"/>
                </a:solidFill>
                <a:latin typeface="Comic Sans MS" pitchFamily="66" charset="0"/>
              </a:rPr>
              <a:t>krysařovi</a:t>
            </a:r>
            <a:r>
              <a:rPr lang="cs-CZ" sz="2200" dirty="0">
                <a:latin typeface="Comic Sans MS" pitchFamily="66" charset="0"/>
              </a:rPr>
              <a:t> velkou odměnu, ale nakonec se konšelé k vyplácení neměli. Nepovažovali ho za sobě rovného, srovnávali ho s tamějším rybářem </a:t>
            </a:r>
            <a:r>
              <a:rPr lang="cs-CZ" sz="2200" dirty="0" err="1">
                <a:solidFill>
                  <a:srgbClr val="7030A0"/>
                </a:solidFill>
                <a:latin typeface="Comic Sans MS" pitchFamily="66" charset="0"/>
              </a:rPr>
              <a:t>Jörgenem</a:t>
            </a:r>
            <a:r>
              <a:rPr lang="cs-CZ" sz="2200" dirty="0">
                <a:latin typeface="Comic Sans MS" pitchFamily="66" charset="0"/>
              </a:rPr>
              <a:t>, který měl poněkud zpomalené myšlení. Krysař věděl, že má v ruce mocnou zbraň – svoji píšťalu, ale rozhodl se jí nevyužít. Byl tu totiž někdo, na kom mu ve městě záleželo – </a:t>
            </a:r>
            <a:r>
              <a:rPr lang="cs-CZ" sz="2200" dirty="0" err="1">
                <a:solidFill>
                  <a:srgbClr val="7030A0"/>
                </a:solidFill>
                <a:latin typeface="Comic Sans MS" pitchFamily="66" charset="0"/>
              </a:rPr>
              <a:t>Agnes</a:t>
            </a:r>
            <a:r>
              <a:rPr lang="cs-CZ" sz="2200" dirty="0">
                <a:latin typeface="Comic Sans MS" pitchFamily="66" charset="0"/>
              </a:rPr>
              <a:t>. Dívka, do které se zamiloval. Dokonce pro něj zradila svého dosavadního milého, </a:t>
            </a:r>
            <a:r>
              <a:rPr lang="cs-CZ" sz="2200" dirty="0">
                <a:solidFill>
                  <a:srgbClr val="7030A0"/>
                </a:solidFill>
                <a:latin typeface="Comic Sans MS" pitchFamily="66" charset="0"/>
              </a:rPr>
              <a:t>Kristiána</a:t>
            </a:r>
            <a:r>
              <a:rPr lang="cs-CZ" sz="2200" dirty="0">
                <a:latin typeface="Comic Sans MS" pitchFamily="66" charset="0"/>
              </a:rPr>
              <a:t>.</a:t>
            </a:r>
            <a:br>
              <a:rPr lang="cs-CZ" sz="2200" dirty="0">
                <a:latin typeface="Comic Sans MS" pitchFamily="66" charset="0"/>
              </a:rPr>
            </a:br>
            <a:r>
              <a:rPr lang="cs-CZ" sz="2200" dirty="0">
                <a:latin typeface="Comic Sans MS" pitchFamily="66" charset="0"/>
              </a:rPr>
              <a:t>Krysař se v místní hospodě také setkal s ďáblem, který mu nabízel věčný život, pokud by úmyslně škodil lidem, on to však odmítl. </a:t>
            </a:r>
            <a:br>
              <a:rPr lang="cs-CZ" sz="2200" dirty="0">
                <a:latin typeface="Comic Sans MS" pitchFamily="66" charset="0"/>
              </a:rPr>
            </a:br>
            <a:endParaRPr lang="cs-CZ" sz="22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Krysař - děj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300" dirty="0">
                <a:latin typeface="Comic Sans MS" pitchFamily="66" charset="0"/>
              </a:rPr>
              <a:t>Mezitím se </a:t>
            </a:r>
            <a:r>
              <a:rPr lang="cs-CZ" sz="2300" dirty="0" err="1">
                <a:latin typeface="Comic Sans MS" pitchFamily="66" charset="0"/>
              </a:rPr>
              <a:t>Agnes</a:t>
            </a:r>
            <a:r>
              <a:rPr lang="cs-CZ" sz="2300" dirty="0">
                <a:latin typeface="Comic Sans MS" pitchFamily="66" charset="0"/>
              </a:rPr>
              <a:t> dozvěděla, že s Kristiánem čeká dítě – nechtěné. Všichni tři se tak dostali do konfliktu. Krysař se rozhodl, že město opustí. Cosi ho však táhlo zpět, byla to láska k Agens. Ovšem když se vrátil, zjistil, že se Agens z žalu utopila. Rozhodl se proto sprovodit ze světa celé město – nikoliv však kvůli nevyplaceným penězům, ale kvůli nenaplněné lásce. </a:t>
            </a:r>
            <a:br>
              <a:rPr lang="cs-CZ" sz="2300" dirty="0">
                <a:latin typeface="Comic Sans MS" pitchFamily="66" charset="0"/>
              </a:rPr>
            </a:br>
            <a:r>
              <a:rPr lang="cs-CZ" sz="2300" dirty="0">
                <a:latin typeface="Comic Sans MS" pitchFamily="66" charset="0"/>
              </a:rPr>
              <a:t>Začal pískat na píšťalu, ale ne slabounce, jako když lákal krysy, ale silně. Tak, aby to všichni obyvatelé slyšeli. A skutečně. Každý, kdo zaslechl tóny vycházející z kouzelné píšťaly, šel za Krysařem a cestou si uvědomoval své prohřešky a hříchy. A Krysař je vedl na horu </a:t>
            </a:r>
            <a:r>
              <a:rPr lang="cs-CZ" sz="2300" dirty="0" err="1">
                <a:latin typeface="Comic Sans MS" pitchFamily="66" charset="0"/>
              </a:rPr>
              <a:t>Koppel</a:t>
            </a:r>
            <a:r>
              <a:rPr lang="cs-CZ" sz="2300" dirty="0">
                <a:latin typeface="Comic Sans MS" pitchFamily="66" charset="0"/>
              </a:rPr>
              <a:t>, za níž se nacházela všem tak známá propast.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Krysař - děj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latin typeface="Comic Sans MS" pitchFamily="66" charset="0"/>
              </a:rPr>
              <a:t>Propast, u které nebylo vidět na dno, a o které se tvrdilo, že na jejím konci je brána do dalšího světa – lepšího, kde všichni žili šťastně a spokojeně. A tak v propasti zmizelo celé město </a:t>
            </a:r>
            <a:r>
              <a:rPr lang="cs-CZ" dirty="0" err="1">
                <a:latin typeface="Comic Sans MS" pitchFamily="66" charset="0"/>
              </a:rPr>
              <a:t>Hammeln</a:t>
            </a:r>
            <a:r>
              <a:rPr lang="cs-CZ" dirty="0">
                <a:latin typeface="Comic Sans MS" pitchFamily="66" charset="0"/>
              </a:rPr>
              <a:t>. Až na jednoho člověka – rybáře </a:t>
            </a:r>
            <a:r>
              <a:rPr lang="cs-CZ" dirty="0" err="1">
                <a:latin typeface="Comic Sans MS" pitchFamily="66" charset="0"/>
              </a:rPr>
              <a:t>Seppa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>
                <a:latin typeface="Comic Sans MS" pitchFamily="66" charset="0"/>
              </a:rPr>
              <a:t>Jörgena</a:t>
            </a:r>
            <a:r>
              <a:rPr lang="cs-CZ" dirty="0">
                <a:latin typeface="Comic Sans MS" pitchFamily="66" charset="0"/>
              </a:rPr>
              <a:t>, který vše pochopil až o den později. I ten se další den vypravil směrem k propasti, protože konečně pochopil to, co slyšel minulý den. Ale když vycházel z města, uslyšel dětský pláč. Vydal se tedy po jeho stopách a narazil na bezmocné a opuštěné dítě. Ujal se ho a v propasti nikdy neskončil. Vydal se hledat matku, která by se o dítě postarala.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Krysař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Ve vyprávění i v dialozích je použitá jen </a:t>
            </a:r>
            <a:r>
              <a:rPr lang="cs-CZ" dirty="0">
                <a:solidFill>
                  <a:srgbClr val="7030A0"/>
                </a:solidFill>
              </a:rPr>
              <a:t>spisovná čeština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Využití nepřímých pojmenování – </a:t>
            </a:r>
            <a:r>
              <a:rPr lang="cs-CZ" dirty="0">
                <a:solidFill>
                  <a:srgbClr val="7030A0"/>
                </a:solidFill>
              </a:rPr>
              <a:t>personifikace</a:t>
            </a:r>
            <a:r>
              <a:rPr lang="cs-CZ" dirty="0"/>
              <a:t> („A vody míjejí a míjejí a šeptají důvěrná konejšivá slova bolesti truchlící tam na břehu.“) – a </a:t>
            </a:r>
            <a:r>
              <a:rPr lang="cs-CZ" dirty="0">
                <a:solidFill>
                  <a:srgbClr val="7030A0"/>
                </a:solidFill>
              </a:rPr>
              <a:t>řečnických figur </a:t>
            </a:r>
            <a:r>
              <a:rPr lang="cs-CZ" dirty="0"/>
              <a:t>(řečnické otázky).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7030A0"/>
                </a:solidFill>
              </a:rPr>
              <a:t>Chronologický postup </a:t>
            </a:r>
            <a:r>
              <a:rPr lang="cs-CZ" dirty="0"/>
              <a:t>v celém vyprávění. Gradace zřetelná jen ke konci příběhu.</a:t>
            </a:r>
          </a:p>
          <a:p>
            <a:r>
              <a:rPr lang="cs-CZ" dirty="0"/>
              <a:t>Styl vyprávěcí střídá styl popisný, charakterizační i úvahový (prostřednictvím hlavní postavy, krysaře). </a:t>
            </a:r>
            <a:r>
              <a:rPr lang="cs-CZ" dirty="0">
                <a:solidFill>
                  <a:srgbClr val="7030A0"/>
                </a:solidFill>
              </a:rPr>
              <a:t>Dialogy</a:t>
            </a:r>
            <a:r>
              <a:rPr lang="cs-CZ" dirty="0"/>
              <a:t>, </a:t>
            </a:r>
            <a:r>
              <a:rPr lang="cs-CZ" dirty="0">
                <a:solidFill>
                  <a:srgbClr val="7030A0"/>
                </a:solidFill>
              </a:rPr>
              <a:t>monology</a:t>
            </a:r>
            <a:r>
              <a:rPr lang="cs-CZ" dirty="0"/>
              <a:t>. </a:t>
            </a:r>
            <a:r>
              <a:rPr lang="cs-CZ" dirty="0">
                <a:solidFill>
                  <a:srgbClr val="7030A0"/>
                </a:solidFill>
              </a:rPr>
              <a:t>Řeč</a:t>
            </a:r>
            <a:r>
              <a:rPr lang="cs-CZ" dirty="0"/>
              <a:t> postav je </a:t>
            </a:r>
            <a:r>
              <a:rPr lang="cs-CZ" dirty="0">
                <a:solidFill>
                  <a:srgbClr val="7030A0"/>
                </a:solidFill>
              </a:rPr>
              <a:t>přímá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Použité zdroje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http://cs.wikipedia.org/wiki/Viktor_Dyk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bohemiaticket.cz</a:t>
            </a:r>
            <a:r>
              <a:rPr lang="cs-CZ" dirty="0" smtClean="0"/>
              <a:t>/WBS/</a:t>
            </a:r>
            <a:r>
              <a:rPr lang="cs-CZ" dirty="0" err="1" smtClean="0"/>
              <a:t>cz</a:t>
            </a:r>
            <a:r>
              <a:rPr lang="cs-CZ" dirty="0" smtClean="0"/>
              <a:t>/popis/</a:t>
            </a:r>
            <a:r>
              <a:rPr lang="cs-CZ" dirty="0" err="1" smtClean="0"/>
              <a:t>krysar.html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Words>434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.</vt:lpstr>
      <vt:lpstr>Viktor Dyk (1877 – 1931) </vt:lpstr>
      <vt:lpstr>Viktor Dyk</vt:lpstr>
      <vt:lpstr>Krysař</vt:lpstr>
      <vt:lpstr>Krysař - děj</vt:lpstr>
      <vt:lpstr>Krysař - děj</vt:lpstr>
      <vt:lpstr>Krysař - děj</vt:lpstr>
      <vt:lpstr>Krysař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Viktor Dyk (1877 – 1931)</dc:title>
  <dc:creator>dell</dc:creator>
  <cp:lastModifiedBy>dell</cp:lastModifiedBy>
  <cp:revision>5</cp:revision>
  <dcterms:created xsi:type="dcterms:W3CDTF">2013-04-04T16:17:20Z</dcterms:created>
  <dcterms:modified xsi:type="dcterms:W3CDTF">2013-04-07T10:18:23Z</dcterms:modified>
</cp:coreProperties>
</file>